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3" r:id="rId1"/>
  </p:sldMasterIdLst>
  <p:notesMasterIdLst>
    <p:notesMasterId r:id="rId112"/>
  </p:notesMasterIdLst>
  <p:handoutMasterIdLst>
    <p:handoutMasterId r:id="rId113"/>
  </p:handoutMasterIdLst>
  <p:sldIdLst>
    <p:sldId id="256" r:id="rId2"/>
    <p:sldId id="261" r:id="rId3"/>
    <p:sldId id="260" r:id="rId4"/>
    <p:sldId id="257" r:id="rId5"/>
    <p:sldId id="357" r:id="rId6"/>
    <p:sldId id="274" r:id="rId7"/>
    <p:sldId id="275" r:id="rId8"/>
    <p:sldId id="276" r:id="rId9"/>
    <p:sldId id="277" r:id="rId10"/>
    <p:sldId id="278" r:id="rId11"/>
    <p:sldId id="279" r:id="rId12"/>
    <p:sldId id="281" r:id="rId13"/>
    <p:sldId id="358" r:id="rId14"/>
    <p:sldId id="282" r:id="rId15"/>
    <p:sldId id="283" r:id="rId16"/>
    <p:sldId id="284" r:id="rId17"/>
    <p:sldId id="285" r:id="rId18"/>
    <p:sldId id="286" r:id="rId19"/>
    <p:sldId id="287" r:id="rId20"/>
    <p:sldId id="359" r:id="rId21"/>
    <p:sldId id="288" r:id="rId22"/>
    <p:sldId id="289" r:id="rId23"/>
    <p:sldId id="290" r:id="rId24"/>
    <p:sldId id="291" r:id="rId25"/>
    <p:sldId id="292" r:id="rId26"/>
    <p:sldId id="293" r:id="rId27"/>
    <p:sldId id="294" r:id="rId28"/>
    <p:sldId id="351" r:id="rId29"/>
    <p:sldId id="295" r:id="rId30"/>
    <p:sldId id="296" r:id="rId31"/>
    <p:sldId id="297" r:id="rId32"/>
    <p:sldId id="298" r:id="rId33"/>
    <p:sldId id="299" r:id="rId34"/>
    <p:sldId id="300" r:id="rId35"/>
    <p:sldId id="301" r:id="rId36"/>
    <p:sldId id="365" r:id="rId37"/>
    <p:sldId id="367" r:id="rId38"/>
    <p:sldId id="366" r:id="rId39"/>
    <p:sldId id="302" r:id="rId40"/>
    <p:sldId id="303" r:id="rId41"/>
    <p:sldId id="304" r:id="rId42"/>
    <p:sldId id="305" r:id="rId43"/>
    <p:sldId id="353" r:id="rId44"/>
    <p:sldId id="306" r:id="rId45"/>
    <p:sldId id="352" r:id="rId46"/>
    <p:sldId id="307" r:id="rId47"/>
    <p:sldId id="308" r:id="rId48"/>
    <p:sldId id="309" r:id="rId49"/>
    <p:sldId id="384" r:id="rId50"/>
    <p:sldId id="385" r:id="rId51"/>
    <p:sldId id="312" r:id="rId52"/>
    <p:sldId id="310" r:id="rId53"/>
    <p:sldId id="313" r:id="rId54"/>
    <p:sldId id="314" r:id="rId55"/>
    <p:sldId id="379" r:id="rId56"/>
    <p:sldId id="315" r:id="rId57"/>
    <p:sldId id="370" r:id="rId58"/>
    <p:sldId id="361" r:id="rId59"/>
    <p:sldId id="362" r:id="rId60"/>
    <p:sldId id="316" r:id="rId61"/>
    <p:sldId id="317" r:id="rId62"/>
    <p:sldId id="318" r:id="rId63"/>
    <p:sldId id="319" r:id="rId64"/>
    <p:sldId id="372" r:id="rId65"/>
    <p:sldId id="373" r:id="rId66"/>
    <p:sldId id="374" r:id="rId67"/>
    <p:sldId id="375" r:id="rId68"/>
    <p:sldId id="386" r:id="rId69"/>
    <p:sldId id="320" r:id="rId70"/>
    <p:sldId id="363" r:id="rId71"/>
    <p:sldId id="323" r:id="rId72"/>
    <p:sldId id="321" r:id="rId73"/>
    <p:sldId id="354" r:id="rId74"/>
    <p:sldId id="270" r:id="rId75"/>
    <p:sldId id="364" r:id="rId76"/>
    <p:sldId id="322" r:id="rId77"/>
    <p:sldId id="376" r:id="rId78"/>
    <p:sldId id="273" r:id="rId79"/>
    <p:sldId id="324" r:id="rId80"/>
    <p:sldId id="325" r:id="rId81"/>
    <p:sldId id="271" r:id="rId82"/>
    <p:sldId id="381" r:id="rId83"/>
    <p:sldId id="326" r:id="rId84"/>
    <p:sldId id="327" r:id="rId85"/>
    <p:sldId id="328" r:id="rId86"/>
    <p:sldId id="330" r:id="rId87"/>
    <p:sldId id="334" r:id="rId88"/>
    <p:sldId id="338" r:id="rId89"/>
    <p:sldId id="335" r:id="rId90"/>
    <p:sldId id="336" r:id="rId91"/>
    <p:sldId id="337" r:id="rId92"/>
    <p:sldId id="383" r:id="rId93"/>
    <p:sldId id="382" r:id="rId94"/>
    <p:sldId id="333" r:id="rId95"/>
    <p:sldId id="377" r:id="rId96"/>
    <p:sldId id="329" r:id="rId97"/>
    <p:sldId id="339" r:id="rId98"/>
    <p:sldId id="340" r:id="rId99"/>
    <p:sldId id="341" r:id="rId100"/>
    <p:sldId id="342" r:id="rId101"/>
    <p:sldId id="343" r:id="rId102"/>
    <p:sldId id="344" r:id="rId103"/>
    <p:sldId id="345" r:id="rId104"/>
    <p:sldId id="346" r:id="rId105"/>
    <p:sldId id="387" r:id="rId106"/>
    <p:sldId id="348" r:id="rId107"/>
    <p:sldId id="378" r:id="rId108"/>
    <p:sldId id="356" r:id="rId109"/>
    <p:sldId id="349" r:id="rId110"/>
    <p:sldId id="272" r:id="rId11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CC0000"/>
    <a:srgbClr val="8A0000"/>
    <a:srgbClr val="AB0000"/>
    <a:srgbClr val="00CC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362" autoAdjust="0"/>
  </p:normalViewPr>
  <p:slideViewPr>
    <p:cSldViewPr>
      <p:cViewPr varScale="1">
        <p:scale>
          <a:sx n="65" d="100"/>
          <a:sy n="65" d="100"/>
        </p:scale>
        <p:origin x="130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stacked"/>
        <c:varyColors val="0"/>
        <c:ser>
          <c:idx val="0"/>
          <c:order val="0"/>
          <c:tx>
            <c:v>p(%)</c:v>
          </c:tx>
          <c:invertIfNegative val="0"/>
          <c:val>
            <c:numRef>
              <c:f>Sheet1!$B$2:$J$2</c:f>
              <c:numCache>
                <c:formatCode>General</c:formatCode>
                <c:ptCount val="9"/>
                <c:pt idx="0">
                  <c:v>30.1</c:v>
                </c:pt>
                <c:pt idx="1">
                  <c:v>17.600000000000001</c:v>
                </c:pt>
                <c:pt idx="2">
                  <c:v>12.5</c:v>
                </c:pt>
                <c:pt idx="3">
                  <c:v>9.7000000000000011</c:v>
                </c:pt>
                <c:pt idx="4">
                  <c:v>7.9</c:v>
                </c:pt>
                <c:pt idx="5">
                  <c:v>6.7</c:v>
                </c:pt>
                <c:pt idx="6">
                  <c:v>5.8</c:v>
                </c:pt>
                <c:pt idx="7">
                  <c:v>5.0999999999999996</c:v>
                </c:pt>
                <c:pt idx="8">
                  <c:v>4.5999999999999996</c:v>
                </c:pt>
              </c:numCache>
            </c:numRef>
          </c:val>
          <c:extLst xmlns:c16r2="http://schemas.microsoft.com/office/drawing/2015/06/chart">
            <c:ext xmlns:c16="http://schemas.microsoft.com/office/drawing/2014/chart" uri="{C3380CC4-5D6E-409C-BE32-E72D297353CC}">
              <c16:uniqueId val="{00000000-0646-4D3D-A7D8-543BE575EE47}"/>
            </c:ext>
          </c:extLst>
        </c:ser>
        <c:dLbls>
          <c:showLegendKey val="0"/>
          <c:showVal val="0"/>
          <c:showCatName val="0"/>
          <c:showSerName val="0"/>
          <c:showPercent val="0"/>
          <c:showBubbleSize val="0"/>
        </c:dLbls>
        <c:gapWidth val="150"/>
        <c:overlap val="100"/>
        <c:axId val="2097833936"/>
        <c:axId val="2097841552"/>
      </c:barChart>
      <c:catAx>
        <c:axId val="2097833936"/>
        <c:scaling>
          <c:orientation val="minMax"/>
        </c:scaling>
        <c:delete val="0"/>
        <c:axPos val="b"/>
        <c:title>
          <c:tx>
            <c:rich>
              <a:bodyPr/>
              <a:lstStyle/>
              <a:p>
                <a:pPr>
                  <a:defRPr/>
                </a:pPr>
                <a:r>
                  <a:rPr lang="en-US"/>
                  <a:t>k</a:t>
                </a:r>
              </a:p>
            </c:rich>
          </c:tx>
          <c:layout/>
          <c:overlay val="0"/>
        </c:title>
        <c:majorTickMark val="out"/>
        <c:minorTickMark val="none"/>
        <c:tickLblPos val="nextTo"/>
        <c:crossAx val="2097841552"/>
        <c:crosses val="autoZero"/>
        <c:auto val="1"/>
        <c:lblAlgn val="ctr"/>
        <c:lblOffset val="100"/>
        <c:noMultiLvlLbl val="0"/>
      </c:catAx>
      <c:valAx>
        <c:axId val="2097841552"/>
        <c:scaling>
          <c:orientation val="minMax"/>
        </c:scaling>
        <c:delete val="0"/>
        <c:axPos val="l"/>
        <c:majorGridlines/>
        <c:title>
          <c:tx>
            <c:rich>
              <a:bodyPr rot="-5400000" vert="horz"/>
              <a:lstStyle/>
              <a:p>
                <a:pPr>
                  <a:defRPr/>
                </a:pPr>
                <a:r>
                  <a:rPr lang="en-US"/>
                  <a:t>p</a:t>
                </a:r>
                <a:endParaRPr lang="zh-CN"/>
              </a:p>
            </c:rich>
          </c:tx>
          <c:layout/>
          <c:overlay val="0"/>
        </c:title>
        <c:numFmt formatCode="General" sourceLinked="1"/>
        <c:majorTickMark val="out"/>
        <c:minorTickMark val="none"/>
        <c:tickLblPos val="nextTo"/>
        <c:crossAx val="2097833936"/>
        <c:crosses val="autoZero"/>
        <c:crossBetween val="between"/>
      </c:valAx>
    </c:plotArea>
    <c:legend>
      <c:legendPos val="r"/>
      <c:layout/>
      <c:overlay val="0"/>
    </c:legend>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55A01F-5285-4874-840D-7679ECC0E90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DAE5A9ED-7842-460F-966B-DB8756648108}">
      <dgm:prSet custT="1"/>
      <dgm:spPr/>
      <dgm:t>
        <a:bodyPr/>
        <a:lstStyle/>
        <a:p>
          <a:pPr rtl="0"/>
          <a:r>
            <a:rPr lang="zh-CN" sz="2400" b="1" dirty="0"/>
            <a:t>了解</a:t>
          </a:r>
          <a:endParaRPr lang="en-US" sz="2400" b="1" dirty="0"/>
        </a:p>
      </dgm:t>
    </dgm:pt>
    <dgm:pt modelId="{7D199763-2054-4820-8D38-9DA19AE0317A}" type="parTrans" cxnId="{B092C01C-604F-4B59-B758-017D1D9606DB}">
      <dgm:prSet/>
      <dgm:spPr/>
      <dgm:t>
        <a:bodyPr/>
        <a:lstStyle/>
        <a:p>
          <a:endParaRPr lang="zh-CN" altLang="en-US" sz="2400"/>
        </a:p>
      </dgm:t>
    </dgm:pt>
    <dgm:pt modelId="{A991B178-BC78-40CA-9E37-865EFEE07257}" type="sibTrans" cxnId="{B092C01C-604F-4B59-B758-017D1D9606DB}">
      <dgm:prSet/>
      <dgm:spPr/>
      <dgm:t>
        <a:bodyPr/>
        <a:lstStyle/>
        <a:p>
          <a:endParaRPr lang="zh-CN" altLang="en-US" sz="2400"/>
        </a:p>
      </dgm:t>
    </dgm:pt>
    <dgm:pt modelId="{7D9120DF-F408-4C56-A309-7AB08D955067}">
      <dgm:prSet custT="1"/>
      <dgm:spPr/>
      <dgm:t>
        <a:bodyPr/>
        <a:lstStyle/>
        <a:p>
          <a:pPr rtl="0"/>
          <a:r>
            <a:rPr lang="zh-CN" sz="2400" dirty="0"/>
            <a:t>数据质量的基本含义、评价指标和评价依据</a:t>
          </a:r>
          <a:r>
            <a:rPr lang="en-US" altLang="zh-CN" sz="2400" dirty="0"/>
            <a:t>;</a:t>
          </a:r>
          <a:endParaRPr lang="zh-CN" altLang="en-US" sz="2400" dirty="0"/>
        </a:p>
      </dgm:t>
    </dgm:pt>
    <dgm:pt modelId="{6FB66EBA-29D9-418B-886F-A500D4626921}" type="parTrans" cxnId="{1C1A37F1-8752-4A48-90B5-BF9FDFAE3B92}">
      <dgm:prSet/>
      <dgm:spPr/>
      <dgm:t>
        <a:bodyPr/>
        <a:lstStyle/>
        <a:p>
          <a:endParaRPr lang="zh-CN" altLang="en-US" sz="2400"/>
        </a:p>
      </dgm:t>
    </dgm:pt>
    <dgm:pt modelId="{E5A091A7-9A91-4F84-A8EF-C14E3092D370}" type="sibTrans" cxnId="{1C1A37F1-8752-4A48-90B5-BF9FDFAE3B92}">
      <dgm:prSet/>
      <dgm:spPr/>
      <dgm:t>
        <a:bodyPr/>
        <a:lstStyle/>
        <a:p>
          <a:endParaRPr lang="zh-CN" altLang="en-US" sz="2400"/>
        </a:p>
      </dgm:t>
    </dgm:pt>
    <dgm:pt modelId="{9C3D618E-CE99-4760-9EA6-CE44436D1973}">
      <dgm:prSet custT="1"/>
      <dgm:spPr/>
      <dgm:t>
        <a:bodyPr/>
        <a:lstStyle/>
        <a:p>
          <a:pPr rtl="0"/>
          <a:r>
            <a:rPr lang="zh-CN" sz="2400" b="1" dirty="0"/>
            <a:t>理解</a:t>
          </a:r>
          <a:endParaRPr lang="en-US" sz="2400" b="1" dirty="0"/>
        </a:p>
      </dgm:t>
    </dgm:pt>
    <dgm:pt modelId="{1A6F50F3-F80D-45C2-B63A-D4F0A5F0A335}" type="parTrans" cxnId="{3C7842EE-5774-4639-8D01-982558110BD0}">
      <dgm:prSet/>
      <dgm:spPr/>
      <dgm:t>
        <a:bodyPr/>
        <a:lstStyle/>
        <a:p>
          <a:endParaRPr lang="zh-CN" altLang="en-US" sz="2400"/>
        </a:p>
      </dgm:t>
    </dgm:pt>
    <dgm:pt modelId="{8D5AF6C9-BC18-48BE-802A-03E5F2EBDD3C}" type="sibTrans" cxnId="{3C7842EE-5774-4639-8D01-982558110BD0}">
      <dgm:prSet/>
      <dgm:spPr/>
      <dgm:t>
        <a:bodyPr/>
        <a:lstStyle/>
        <a:p>
          <a:endParaRPr lang="zh-CN" altLang="en-US" sz="2400"/>
        </a:p>
      </dgm:t>
    </dgm:pt>
    <dgm:pt modelId="{59CEBB36-48D2-4AC4-8E0F-995891898AB0}">
      <dgm:prSet custT="1"/>
      <dgm:spPr/>
      <dgm:t>
        <a:bodyPr/>
        <a:lstStyle/>
        <a:p>
          <a:pPr rtl="0"/>
          <a:r>
            <a:rPr lang="zh-CN" sz="2400" dirty="0"/>
            <a:t>数据审计方法以及数据脱敏、数据规约和数据标注方法</a:t>
          </a:r>
          <a:r>
            <a:rPr lang="zh-CN" altLang="en-US" sz="2400" dirty="0"/>
            <a:t>；</a:t>
          </a:r>
        </a:p>
      </dgm:t>
    </dgm:pt>
    <dgm:pt modelId="{C844B5C7-2BCD-494D-8385-AC3D54EB5B1B}" type="parTrans" cxnId="{B2DB25A2-7E06-4554-A92A-D7227A43233F}">
      <dgm:prSet/>
      <dgm:spPr/>
      <dgm:t>
        <a:bodyPr/>
        <a:lstStyle/>
        <a:p>
          <a:endParaRPr lang="zh-CN" altLang="en-US" sz="2400"/>
        </a:p>
      </dgm:t>
    </dgm:pt>
    <dgm:pt modelId="{8A067D31-CE77-4E1C-BC94-B9BF5D4F647D}" type="sibTrans" cxnId="{B2DB25A2-7E06-4554-A92A-D7227A43233F}">
      <dgm:prSet/>
      <dgm:spPr/>
      <dgm:t>
        <a:bodyPr/>
        <a:lstStyle/>
        <a:p>
          <a:endParaRPr lang="zh-CN" altLang="en-US" sz="2400"/>
        </a:p>
      </dgm:t>
    </dgm:pt>
    <dgm:pt modelId="{564CF92F-9670-49E6-B11B-0358CF475437}">
      <dgm:prSet custT="1"/>
      <dgm:spPr/>
      <dgm:t>
        <a:bodyPr/>
        <a:lstStyle/>
        <a:p>
          <a:pPr rtl="0"/>
          <a:r>
            <a:rPr lang="zh-CN" sz="2400" b="1" dirty="0"/>
            <a:t>掌握</a:t>
          </a:r>
          <a:endParaRPr lang="en-US" sz="2400" b="1" dirty="0"/>
        </a:p>
      </dgm:t>
    </dgm:pt>
    <dgm:pt modelId="{99268D6D-4546-4CF6-8C58-F624B7C3BDBF}" type="parTrans" cxnId="{8FD010BA-914B-4286-BB1C-D9D6960F8F86}">
      <dgm:prSet/>
      <dgm:spPr/>
      <dgm:t>
        <a:bodyPr/>
        <a:lstStyle/>
        <a:p>
          <a:endParaRPr lang="zh-CN" altLang="en-US" sz="2400"/>
        </a:p>
      </dgm:t>
    </dgm:pt>
    <dgm:pt modelId="{93BDCEED-FC65-405D-AB71-448EFC026563}" type="sibTrans" cxnId="{8FD010BA-914B-4286-BB1C-D9D6960F8F86}">
      <dgm:prSet/>
      <dgm:spPr/>
      <dgm:t>
        <a:bodyPr/>
        <a:lstStyle/>
        <a:p>
          <a:endParaRPr lang="zh-CN" altLang="en-US" sz="2400"/>
        </a:p>
      </dgm:t>
    </dgm:pt>
    <dgm:pt modelId="{0EC66493-8A93-4CD7-9CDB-63B79B6037E7}">
      <dgm:prSet custT="1"/>
      <dgm:spPr/>
      <dgm:t>
        <a:bodyPr/>
        <a:lstStyle/>
        <a:p>
          <a:pPr rtl="0"/>
          <a:r>
            <a:rPr lang="zh-CN" altLang="en-US" sz="2400" dirty="0"/>
            <a:t>三种基本的数据预处理方法：</a:t>
          </a:r>
          <a:r>
            <a:rPr lang="zh-CN" sz="2400" dirty="0"/>
            <a:t>数据集成、数据清洗和数据变换方法；</a:t>
          </a:r>
          <a:endParaRPr lang="zh-CN" altLang="en-US" sz="2400" dirty="0"/>
        </a:p>
      </dgm:t>
    </dgm:pt>
    <dgm:pt modelId="{0EF15104-164D-46FC-8EE4-C704F79F5186}" type="parTrans" cxnId="{C33A9E9C-1B1F-4F16-93F3-4C6D9A779CBA}">
      <dgm:prSet/>
      <dgm:spPr/>
      <dgm:t>
        <a:bodyPr/>
        <a:lstStyle/>
        <a:p>
          <a:endParaRPr lang="zh-CN" altLang="en-US" sz="2400"/>
        </a:p>
      </dgm:t>
    </dgm:pt>
    <dgm:pt modelId="{81A2A5E6-1EA5-47B1-8B2B-9967238361F5}" type="sibTrans" cxnId="{C33A9E9C-1B1F-4F16-93F3-4C6D9A779CBA}">
      <dgm:prSet/>
      <dgm:spPr/>
      <dgm:t>
        <a:bodyPr/>
        <a:lstStyle/>
        <a:p>
          <a:endParaRPr lang="zh-CN" altLang="en-US" sz="2400"/>
        </a:p>
      </dgm:t>
    </dgm:pt>
    <dgm:pt modelId="{40934C1D-79FC-43FD-9929-D52E795149E1}">
      <dgm:prSet custT="1"/>
      <dgm:spPr/>
      <dgm:t>
        <a:bodyPr/>
        <a:lstStyle/>
        <a:p>
          <a:pPr rtl="0"/>
          <a:r>
            <a:rPr lang="zh-CN" sz="2400" b="1" dirty="0"/>
            <a:t>熟练掌握</a:t>
          </a:r>
          <a:endParaRPr lang="en-US" sz="2400" b="1" dirty="0"/>
        </a:p>
      </dgm:t>
    </dgm:pt>
    <dgm:pt modelId="{7183D93B-0AC3-43C3-9EEA-3A68CB1BA56F}" type="parTrans" cxnId="{8E71F1AA-C7FE-4282-B057-78803265CF8D}">
      <dgm:prSet/>
      <dgm:spPr/>
      <dgm:t>
        <a:bodyPr/>
        <a:lstStyle/>
        <a:p>
          <a:endParaRPr lang="zh-CN" altLang="en-US" sz="2400"/>
        </a:p>
      </dgm:t>
    </dgm:pt>
    <dgm:pt modelId="{CBB373A0-788C-494D-9A2A-3B3019F80C67}" type="sibTrans" cxnId="{8E71F1AA-C7FE-4282-B057-78803265CF8D}">
      <dgm:prSet/>
      <dgm:spPr/>
      <dgm:t>
        <a:bodyPr/>
        <a:lstStyle/>
        <a:p>
          <a:endParaRPr lang="zh-CN" altLang="en-US" sz="2400"/>
        </a:p>
      </dgm:t>
    </dgm:pt>
    <dgm:pt modelId="{1B793A6B-70B8-4745-9E6F-C6F193220EC3}">
      <dgm:prSet custT="1"/>
      <dgm:spPr/>
      <dgm:t>
        <a:bodyPr/>
        <a:lstStyle/>
        <a:p>
          <a:pPr rtl="0"/>
          <a:r>
            <a:rPr lang="zh-CN" sz="2400" dirty="0"/>
            <a:t>在读者自己所属专业领域中，常用数据预处理方法、技术与工具。</a:t>
          </a:r>
          <a:endParaRPr lang="zh-CN" altLang="en-US" sz="2400" dirty="0"/>
        </a:p>
      </dgm:t>
    </dgm:pt>
    <dgm:pt modelId="{05A79AF8-1F43-436A-B019-32DA06A1C3E9}" type="parTrans" cxnId="{D6199921-B3CD-4391-993C-52155FC0CDB3}">
      <dgm:prSet/>
      <dgm:spPr/>
      <dgm:t>
        <a:bodyPr/>
        <a:lstStyle/>
        <a:p>
          <a:endParaRPr lang="zh-CN" altLang="en-US" sz="2400"/>
        </a:p>
      </dgm:t>
    </dgm:pt>
    <dgm:pt modelId="{328D6BB8-0996-44F2-9B00-3779773DDE3F}" type="sibTrans" cxnId="{D6199921-B3CD-4391-993C-52155FC0CDB3}">
      <dgm:prSet/>
      <dgm:spPr/>
      <dgm:t>
        <a:bodyPr/>
        <a:lstStyle/>
        <a:p>
          <a:endParaRPr lang="zh-CN" altLang="en-US" sz="2400"/>
        </a:p>
      </dgm:t>
    </dgm:pt>
    <dgm:pt modelId="{F5AFE1E6-2A5E-43B9-9D7D-7B10027EB7E6}" type="pres">
      <dgm:prSet presAssocID="{AE55A01F-5285-4874-840D-7679ECC0E90B}" presName="linear" presStyleCnt="0">
        <dgm:presLayoutVars>
          <dgm:animLvl val="lvl"/>
          <dgm:resizeHandles val="exact"/>
        </dgm:presLayoutVars>
      </dgm:prSet>
      <dgm:spPr/>
      <dgm:t>
        <a:bodyPr/>
        <a:lstStyle/>
        <a:p>
          <a:endParaRPr lang="zh-CN" altLang="en-US"/>
        </a:p>
      </dgm:t>
    </dgm:pt>
    <dgm:pt modelId="{179B7C31-6F69-4553-B1A2-1084503B7107}" type="pres">
      <dgm:prSet presAssocID="{DAE5A9ED-7842-460F-966B-DB8756648108}" presName="parentText" presStyleLbl="node1" presStyleIdx="0" presStyleCnt="4">
        <dgm:presLayoutVars>
          <dgm:chMax val="0"/>
          <dgm:bulletEnabled val="1"/>
        </dgm:presLayoutVars>
      </dgm:prSet>
      <dgm:spPr/>
      <dgm:t>
        <a:bodyPr/>
        <a:lstStyle/>
        <a:p>
          <a:endParaRPr lang="zh-CN" altLang="en-US"/>
        </a:p>
      </dgm:t>
    </dgm:pt>
    <dgm:pt modelId="{075F2C71-5E1D-4D67-872C-5797CBF5DF14}" type="pres">
      <dgm:prSet presAssocID="{DAE5A9ED-7842-460F-966B-DB8756648108}" presName="childText" presStyleLbl="revTx" presStyleIdx="0" presStyleCnt="4">
        <dgm:presLayoutVars>
          <dgm:bulletEnabled val="1"/>
        </dgm:presLayoutVars>
      </dgm:prSet>
      <dgm:spPr/>
      <dgm:t>
        <a:bodyPr/>
        <a:lstStyle/>
        <a:p>
          <a:endParaRPr lang="zh-CN" altLang="en-US"/>
        </a:p>
      </dgm:t>
    </dgm:pt>
    <dgm:pt modelId="{ED522546-F149-4510-974F-08DB17FCC8A9}" type="pres">
      <dgm:prSet presAssocID="{9C3D618E-CE99-4760-9EA6-CE44436D1973}" presName="parentText" presStyleLbl="node1" presStyleIdx="1" presStyleCnt="4">
        <dgm:presLayoutVars>
          <dgm:chMax val="0"/>
          <dgm:bulletEnabled val="1"/>
        </dgm:presLayoutVars>
      </dgm:prSet>
      <dgm:spPr/>
      <dgm:t>
        <a:bodyPr/>
        <a:lstStyle/>
        <a:p>
          <a:endParaRPr lang="zh-CN" altLang="en-US"/>
        </a:p>
      </dgm:t>
    </dgm:pt>
    <dgm:pt modelId="{F7C697E2-7796-4C1F-BC5D-90B1CBDA9A0C}" type="pres">
      <dgm:prSet presAssocID="{9C3D618E-CE99-4760-9EA6-CE44436D1973}" presName="childText" presStyleLbl="revTx" presStyleIdx="1" presStyleCnt="4">
        <dgm:presLayoutVars>
          <dgm:bulletEnabled val="1"/>
        </dgm:presLayoutVars>
      </dgm:prSet>
      <dgm:spPr/>
      <dgm:t>
        <a:bodyPr/>
        <a:lstStyle/>
        <a:p>
          <a:endParaRPr lang="zh-CN" altLang="en-US"/>
        </a:p>
      </dgm:t>
    </dgm:pt>
    <dgm:pt modelId="{F7FE33C9-27A2-40AE-983D-1A737962323D}" type="pres">
      <dgm:prSet presAssocID="{564CF92F-9670-49E6-B11B-0358CF475437}" presName="parentText" presStyleLbl="node1" presStyleIdx="2" presStyleCnt="4">
        <dgm:presLayoutVars>
          <dgm:chMax val="0"/>
          <dgm:bulletEnabled val="1"/>
        </dgm:presLayoutVars>
      </dgm:prSet>
      <dgm:spPr/>
      <dgm:t>
        <a:bodyPr/>
        <a:lstStyle/>
        <a:p>
          <a:endParaRPr lang="zh-CN" altLang="en-US"/>
        </a:p>
      </dgm:t>
    </dgm:pt>
    <dgm:pt modelId="{2E07BBD1-BE79-41C1-90DE-F62D2149011B}" type="pres">
      <dgm:prSet presAssocID="{564CF92F-9670-49E6-B11B-0358CF475437}" presName="childText" presStyleLbl="revTx" presStyleIdx="2" presStyleCnt="4">
        <dgm:presLayoutVars>
          <dgm:bulletEnabled val="1"/>
        </dgm:presLayoutVars>
      </dgm:prSet>
      <dgm:spPr/>
      <dgm:t>
        <a:bodyPr/>
        <a:lstStyle/>
        <a:p>
          <a:endParaRPr lang="zh-CN" altLang="en-US"/>
        </a:p>
      </dgm:t>
    </dgm:pt>
    <dgm:pt modelId="{7CC5F4B7-B404-46DF-AF68-2FC1BC2E2013}" type="pres">
      <dgm:prSet presAssocID="{40934C1D-79FC-43FD-9929-D52E795149E1}" presName="parentText" presStyleLbl="node1" presStyleIdx="3" presStyleCnt="4">
        <dgm:presLayoutVars>
          <dgm:chMax val="0"/>
          <dgm:bulletEnabled val="1"/>
        </dgm:presLayoutVars>
      </dgm:prSet>
      <dgm:spPr/>
      <dgm:t>
        <a:bodyPr/>
        <a:lstStyle/>
        <a:p>
          <a:endParaRPr lang="zh-CN" altLang="en-US"/>
        </a:p>
      </dgm:t>
    </dgm:pt>
    <dgm:pt modelId="{C0C81C21-93F1-4E85-8498-0B16544BEFAB}" type="pres">
      <dgm:prSet presAssocID="{40934C1D-79FC-43FD-9929-D52E795149E1}" presName="childText" presStyleLbl="revTx" presStyleIdx="3" presStyleCnt="4">
        <dgm:presLayoutVars>
          <dgm:bulletEnabled val="1"/>
        </dgm:presLayoutVars>
      </dgm:prSet>
      <dgm:spPr/>
      <dgm:t>
        <a:bodyPr/>
        <a:lstStyle/>
        <a:p>
          <a:endParaRPr lang="zh-CN" altLang="en-US"/>
        </a:p>
      </dgm:t>
    </dgm:pt>
  </dgm:ptLst>
  <dgm:cxnLst>
    <dgm:cxn modelId="{9B159882-B67C-4055-83F0-45DF42F1BE38}" type="presOf" srcId="{DAE5A9ED-7842-460F-966B-DB8756648108}" destId="{179B7C31-6F69-4553-B1A2-1084503B7107}" srcOrd="0" destOrd="0" presId="urn:microsoft.com/office/officeart/2005/8/layout/vList2"/>
    <dgm:cxn modelId="{D6199921-B3CD-4391-993C-52155FC0CDB3}" srcId="{40934C1D-79FC-43FD-9929-D52E795149E1}" destId="{1B793A6B-70B8-4745-9E6F-C6F193220EC3}" srcOrd="0" destOrd="0" parTransId="{05A79AF8-1F43-436A-B019-32DA06A1C3E9}" sibTransId="{328D6BB8-0996-44F2-9B00-3779773DDE3F}"/>
    <dgm:cxn modelId="{44D9EC9D-2974-40DC-ADC9-E260E926ED49}" type="presOf" srcId="{40934C1D-79FC-43FD-9929-D52E795149E1}" destId="{7CC5F4B7-B404-46DF-AF68-2FC1BC2E2013}" srcOrd="0" destOrd="0" presId="urn:microsoft.com/office/officeart/2005/8/layout/vList2"/>
    <dgm:cxn modelId="{AEA29263-598D-4EDF-9266-D2406BF7B04B}" type="presOf" srcId="{9C3D618E-CE99-4760-9EA6-CE44436D1973}" destId="{ED522546-F149-4510-974F-08DB17FCC8A9}" srcOrd="0" destOrd="0" presId="urn:microsoft.com/office/officeart/2005/8/layout/vList2"/>
    <dgm:cxn modelId="{1C1A37F1-8752-4A48-90B5-BF9FDFAE3B92}" srcId="{DAE5A9ED-7842-460F-966B-DB8756648108}" destId="{7D9120DF-F408-4C56-A309-7AB08D955067}" srcOrd="0" destOrd="0" parTransId="{6FB66EBA-29D9-418B-886F-A500D4626921}" sibTransId="{E5A091A7-9A91-4F84-A8EF-C14E3092D370}"/>
    <dgm:cxn modelId="{B2DB25A2-7E06-4554-A92A-D7227A43233F}" srcId="{9C3D618E-CE99-4760-9EA6-CE44436D1973}" destId="{59CEBB36-48D2-4AC4-8E0F-995891898AB0}" srcOrd="0" destOrd="0" parTransId="{C844B5C7-2BCD-494D-8385-AC3D54EB5B1B}" sibTransId="{8A067D31-CE77-4E1C-BC94-B9BF5D4F647D}"/>
    <dgm:cxn modelId="{8FD010BA-914B-4286-BB1C-D9D6960F8F86}" srcId="{AE55A01F-5285-4874-840D-7679ECC0E90B}" destId="{564CF92F-9670-49E6-B11B-0358CF475437}" srcOrd="2" destOrd="0" parTransId="{99268D6D-4546-4CF6-8C58-F624B7C3BDBF}" sibTransId="{93BDCEED-FC65-405D-AB71-448EFC026563}"/>
    <dgm:cxn modelId="{E0FC0F0D-C491-4971-A3B6-DE447DCD69E8}" type="presOf" srcId="{7D9120DF-F408-4C56-A309-7AB08D955067}" destId="{075F2C71-5E1D-4D67-872C-5797CBF5DF14}" srcOrd="0" destOrd="0" presId="urn:microsoft.com/office/officeart/2005/8/layout/vList2"/>
    <dgm:cxn modelId="{387D193A-5432-4F5C-B3E8-FA84EBD1893F}" type="presOf" srcId="{1B793A6B-70B8-4745-9E6F-C6F193220EC3}" destId="{C0C81C21-93F1-4E85-8498-0B16544BEFAB}" srcOrd="0" destOrd="0" presId="urn:microsoft.com/office/officeart/2005/8/layout/vList2"/>
    <dgm:cxn modelId="{C33A9E9C-1B1F-4F16-93F3-4C6D9A779CBA}" srcId="{564CF92F-9670-49E6-B11B-0358CF475437}" destId="{0EC66493-8A93-4CD7-9CDB-63B79B6037E7}" srcOrd="0" destOrd="0" parTransId="{0EF15104-164D-46FC-8EE4-C704F79F5186}" sibTransId="{81A2A5E6-1EA5-47B1-8B2B-9967238361F5}"/>
    <dgm:cxn modelId="{3C7842EE-5774-4639-8D01-982558110BD0}" srcId="{AE55A01F-5285-4874-840D-7679ECC0E90B}" destId="{9C3D618E-CE99-4760-9EA6-CE44436D1973}" srcOrd="1" destOrd="0" parTransId="{1A6F50F3-F80D-45C2-B63A-D4F0A5F0A335}" sibTransId="{8D5AF6C9-BC18-48BE-802A-03E5F2EBDD3C}"/>
    <dgm:cxn modelId="{B092C01C-604F-4B59-B758-017D1D9606DB}" srcId="{AE55A01F-5285-4874-840D-7679ECC0E90B}" destId="{DAE5A9ED-7842-460F-966B-DB8756648108}" srcOrd="0" destOrd="0" parTransId="{7D199763-2054-4820-8D38-9DA19AE0317A}" sibTransId="{A991B178-BC78-40CA-9E37-865EFEE07257}"/>
    <dgm:cxn modelId="{90CACA5A-0B18-4766-A79E-63D16D9F2735}" type="presOf" srcId="{59CEBB36-48D2-4AC4-8E0F-995891898AB0}" destId="{F7C697E2-7796-4C1F-BC5D-90B1CBDA9A0C}" srcOrd="0" destOrd="0" presId="urn:microsoft.com/office/officeart/2005/8/layout/vList2"/>
    <dgm:cxn modelId="{CC3B15B5-F6BA-4C79-BE11-0A0F0B15BFE4}" type="presOf" srcId="{564CF92F-9670-49E6-B11B-0358CF475437}" destId="{F7FE33C9-27A2-40AE-983D-1A737962323D}" srcOrd="0" destOrd="0" presId="urn:microsoft.com/office/officeart/2005/8/layout/vList2"/>
    <dgm:cxn modelId="{AA9EAEFA-F54B-4F51-AD88-CD0F84E3A245}" type="presOf" srcId="{0EC66493-8A93-4CD7-9CDB-63B79B6037E7}" destId="{2E07BBD1-BE79-41C1-90DE-F62D2149011B}" srcOrd="0" destOrd="0" presId="urn:microsoft.com/office/officeart/2005/8/layout/vList2"/>
    <dgm:cxn modelId="{8E71F1AA-C7FE-4282-B057-78803265CF8D}" srcId="{AE55A01F-5285-4874-840D-7679ECC0E90B}" destId="{40934C1D-79FC-43FD-9929-D52E795149E1}" srcOrd="3" destOrd="0" parTransId="{7183D93B-0AC3-43C3-9EEA-3A68CB1BA56F}" sibTransId="{CBB373A0-788C-494D-9A2A-3B3019F80C67}"/>
    <dgm:cxn modelId="{B1BDBCAD-A94C-42E8-8FEE-9ED1BF014DDC}" type="presOf" srcId="{AE55A01F-5285-4874-840D-7679ECC0E90B}" destId="{F5AFE1E6-2A5E-43B9-9D7D-7B10027EB7E6}" srcOrd="0" destOrd="0" presId="urn:microsoft.com/office/officeart/2005/8/layout/vList2"/>
    <dgm:cxn modelId="{D2D04B00-8A88-41F6-A454-3D3095E90DEA}" type="presParOf" srcId="{F5AFE1E6-2A5E-43B9-9D7D-7B10027EB7E6}" destId="{179B7C31-6F69-4553-B1A2-1084503B7107}" srcOrd="0" destOrd="0" presId="urn:microsoft.com/office/officeart/2005/8/layout/vList2"/>
    <dgm:cxn modelId="{D9D3FADE-46D7-465E-A5D8-25BD492115F4}" type="presParOf" srcId="{F5AFE1E6-2A5E-43B9-9D7D-7B10027EB7E6}" destId="{075F2C71-5E1D-4D67-872C-5797CBF5DF14}" srcOrd="1" destOrd="0" presId="urn:microsoft.com/office/officeart/2005/8/layout/vList2"/>
    <dgm:cxn modelId="{EC41EF75-6BEB-4943-8956-BD56F544834F}" type="presParOf" srcId="{F5AFE1E6-2A5E-43B9-9D7D-7B10027EB7E6}" destId="{ED522546-F149-4510-974F-08DB17FCC8A9}" srcOrd="2" destOrd="0" presId="urn:microsoft.com/office/officeart/2005/8/layout/vList2"/>
    <dgm:cxn modelId="{5A6497F6-614D-4B04-B110-C8EA1FA823EE}" type="presParOf" srcId="{F5AFE1E6-2A5E-43B9-9D7D-7B10027EB7E6}" destId="{F7C697E2-7796-4C1F-BC5D-90B1CBDA9A0C}" srcOrd="3" destOrd="0" presId="urn:microsoft.com/office/officeart/2005/8/layout/vList2"/>
    <dgm:cxn modelId="{52FDB907-89FA-4411-96A6-7FA93C4AF17E}" type="presParOf" srcId="{F5AFE1E6-2A5E-43B9-9D7D-7B10027EB7E6}" destId="{F7FE33C9-27A2-40AE-983D-1A737962323D}" srcOrd="4" destOrd="0" presId="urn:microsoft.com/office/officeart/2005/8/layout/vList2"/>
    <dgm:cxn modelId="{F2E778C6-1FC4-47C8-8125-1A3C027BC882}" type="presParOf" srcId="{F5AFE1E6-2A5E-43B9-9D7D-7B10027EB7E6}" destId="{2E07BBD1-BE79-41C1-90DE-F62D2149011B}" srcOrd="5" destOrd="0" presId="urn:microsoft.com/office/officeart/2005/8/layout/vList2"/>
    <dgm:cxn modelId="{72E9B88E-66E9-4872-A9F4-72884AD3D49F}" type="presParOf" srcId="{F5AFE1E6-2A5E-43B9-9D7D-7B10027EB7E6}" destId="{7CC5F4B7-B404-46DF-AF68-2FC1BC2E2013}" srcOrd="6" destOrd="0" presId="urn:microsoft.com/office/officeart/2005/8/layout/vList2"/>
    <dgm:cxn modelId="{30E8807F-D11E-437F-B02C-C56CA44715A9}" type="presParOf" srcId="{F5AFE1E6-2A5E-43B9-9D7D-7B10027EB7E6}" destId="{C0C81C21-93F1-4E85-8498-0B16544BEFA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D5A04F-5565-4C1D-9827-4B814238962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34894D87-CCC6-4DF5-ABDA-0FBC9DC095A4}">
      <dgm:prSet custT="1"/>
      <dgm:spPr/>
      <dgm:t>
        <a:bodyPr/>
        <a:lstStyle/>
        <a:p>
          <a:pPr rtl="0"/>
          <a:r>
            <a:rPr lang="zh-CN" altLang="en-US" sz="2800" b="1" dirty="0"/>
            <a:t>预定义审计中可以依据的数据或方法有：</a:t>
          </a:r>
        </a:p>
      </dgm:t>
    </dgm:pt>
    <dgm:pt modelId="{32263CDC-C0DE-4026-BE74-EB634CD9BBC8}" type="parTrans" cxnId="{4DF7D275-17E3-48FB-8BF0-ED71EC745AC3}">
      <dgm:prSet/>
      <dgm:spPr/>
      <dgm:t>
        <a:bodyPr/>
        <a:lstStyle/>
        <a:p>
          <a:endParaRPr lang="zh-CN" altLang="en-US"/>
        </a:p>
      </dgm:t>
    </dgm:pt>
    <dgm:pt modelId="{4CE285CD-EB73-416A-8515-EB2FEC16B36C}" type="sibTrans" cxnId="{4DF7D275-17E3-48FB-8BF0-ED71EC745AC3}">
      <dgm:prSet/>
      <dgm:spPr/>
      <dgm:t>
        <a:bodyPr/>
        <a:lstStyle/>
        <a:p>
          <a:endParaRPr lang="zh-CN" altLang="en-US"/>
        </a:p>
      </dgm:t>
    </dgm:pt>
    <dgm:pt modelId="{54EC7B29-3709-4E56-BC35-0AA68FF586D3}">
      <dgm:prSet custT="1"/>
      <dgm:spPr/>
      <dgm:t>
        <a:bodyPr/>
        <a:lstStyle/>
        <a:p>
          <a:pPr rtl="0"/>
          <a:r>
            <a:rPr lang="zh-CN" sz="2800" dirty="0"/>
            <a:t>用户</a:t>
          </a:r>
          <a:r>
            <a:rPr lang="zh-CN" sz="2800" u="sng" dirty="0"/>
            <a:t>自定义的完整性约束条件</a:t>
          </a:r>
          <a:r>
            <a:rPr lang="zh-CN" sz="2800" dirty="0"/>
            <a:t>，如字段</a:t>
          </a:r>
          <a:r>
            <a:rPr lang="en-US" sz="2800" dirty="0"/>
            <a:t>“</a:t>
          </a:r>
          <a:r>
            <a:rPr lang="zh-CN" sz="2800" dirty="0"/>
            <a:t>年龄</a:t>
          </a:r>
          <a:r>
            <a:rPr lang="en-US" sz="2800" dirty="0"/>
            <a:t>”</a:t>
          </a:r>
          <a:r>
            <a:rPr lang="zh-CN" sz="2800" dirty="0"/>
            <a:t>的取值范围为</a:t>
          </a:r>
          <a:r>
            <a:rPr lang="en-US" sz="2800" dirty="0"/>
            <a:t>20~40</a:t>
          </a:r>
          <a:r>
            <a:rPr lang="zh-CN" sz="2800" dirty="0"/>
            <a:t>；</a:t>
          </a:r>
        </a:p>
      </dgm:t>
    </dgm:pt>
    <dgm:pt modelId="{FA6A27E7-CA62-4EFA-9A1D-5C5FF6E7B182}" type="parTrans" cxnId="{DAD2A19C-415C-4C6C-BC00-DE036EB1D48F}">
      <dgm:prSet/>
      <dgm:spPr/>
      <dgm:t>
        <a:bodyPr/>
        <a:lstStyle/>
        <a:p>
          <a:endParaRPr lang="zh-CN" altLang="en-US"/>
        </a:p>
      </dgm:t>
    </dgm:pt>
    <dgm:pt modelId="{4685A005-D69B-4FE4-988F-20E4FB2FA250}" type="sibTrans" cxnId="{DAD2A19C-415C-4C6C-BC00-DE036EB1D48F}">
      <dgm:prSet/>
      <dgm:spPr/>
      <dgm:t>
        <a:bodyPr/>
        <a:lstStyle/>
        <a:p>
          <a:endParaRPr lang="zh-CN" altLang="en-US"/>
        </a:p>
      </dgm:t>
    </dgm:pt>
    <dgm:pt modelId="{642CA607-7466-4E09-A51E-E98AD2AA8B3A}">
      <dgm:prSet custT="1"/>
      <dgm:spPr/>
      <dgm:t>
        <a:bodyPr/>
        <a:lstStyle/>
        <a:p>
          <a:pPr rtl="0"/>
          <a:r>
            <a:rPr lang="zh-CN" sz="2800" u="sng" dirty="0"/>
            <a:t>数据的自描述性信息</a:t>
          </a:r>
          <a:r>
            <a:rPr lang="zh-CN" sz="2800" dirty="0"/>
            <a:t>，如数字指纹（数字摘要）、校验码、</a:t>
          </a:r>
          <a:r>
            <a:rPr lang="en-US" sz="2800" dirty="0"/>
            <a:t>XML Schema</a:t>
          </a:r>
          <a:r>
            <a:rPr lang="zh-CN" sz="2800" dirty="0"/>
            <a:t>定义；</a:t>
          </a:r>
        </a:p>
      </dgm:t>
    </dgm:pt>
    <dgm:pt modelId="{84EBDA12-DCBD-4F4B-BEAC-EAF0EAE3B8B7}" type="parTrans" cxnId="{4568EB8B-5EB8-4D6C-B15F-133A75D422FC}">
      <dgm:prSet/>
      <dgm:spPr/>
      <dgm:t>
        <a:bodyPr/>
        <a:lstStyle/>
        <a:p>
          <a:endParaRPr lang="zh-CN" altLang="en-US"/>
        </a:p>
      </dgm:t>
    </dgm:pt>
    <dgm:pt modelId="{64D7AE5F-3DDD-4862-98BF-5CCCD979F143}" type="sibTrans" cxnId="{4568EB8B-5EB8-4D6C-B15F-133A75D422FC}">
      <dgm:prSet/>
      <dgm:spPr/>
      <dgm:t>
        <a:bodyPr/>
        <a:lstStyle/>
        <a:p>
          <a:endParaRPr lang="zh-CN" altLang="en-US"/>
        </a:p>
      </dgm:t>
    </dgm:pt>
    <dgm:pt modelId="{04B0A99B-7D20-4409-B355-33316180CB1A}">
      <dgm:prSet custT="1"/>
      <dgm:spPr/>
      <dgm:t>
        <a:bodyPr/>
        <a:lstStyle/>
        <a:p>
          <a:pPr rtl="0"/>
          <a:r>
            <a:rPr lang="zh-CN" altLang="en-US" sz="2800" dirty="0"/>
            <a:t>属性的定义域与值域；（如，限定是江苏省的城市）</a:t>
          </a:r>
        </a:p>
      </dgm:t>
    </dgm:pt>
    <dgm:pt modelId="{ED3456A9-72B6-4CDF-A2FC-80F2EC70CDDD}" type="parTrans" cxnId="{37054251-0C84-42BF-89B9-8478545183AE}">
      <dgm:prSet/>
      <dgm:spPr/>
      <dgm:t>
        <a:bodyPr/>
        <a:lstStyle/>
        <a:p>
          <a:endParaRPr lang="zh-CN" altLang="en-US"/>
        </a:p>
      </dgm:t>
    </dgm:pt>
    <dgm:pt modelId="{848FB61E-4F8D-41C1-BA18-24472E154D10}" type="sibTrans" cxnId="{37054251-0C84-42BF-89B9-8478545183AE}">
      <dgm:prSet/>
      <dgm:spPr/>
      <dgm:t>
        <a:bodyPr/>
        <a:lstStyle/>
        <a:p>
          <a:endParaRPr lang="zh-CN" altLang="en-US"/>
        </a:p>
      </dgm:t>
    </dgm:pt>
    <dgm:pt modelId="{FB411DB2-4190-4522-A9F5-439CE9EB4AB8}">
      <dgm:prSet custT="1"/>
      <dgm:spPr/>
      <dgm:t>
        <a:bodyPr/>
        <a:lstStyle/>
        <a:p>
          <a:pPr rtl="0"/>
          <a:r>
            <a:rPr lang="zh-CN" altLang="en-US" sz="2800" dirty="0"/>
            <a:t>数据自包含的关联信息。</a:t>
          </a:r>
          <a:endParaRPr lang="zh-CN" altLang="en-US" sz="3200" dirty="0"/>
        </a:p>
      </dgm:t>
    </dgm:pt>
    <dgm:pt modelId="{EC82EF78-A21A-47BF-9EF2-B152D8036E0D}" type="parTrans" cxnId="{FB857C7B-5FD8-45EC-A40A-E69CCE1288D3}">
      <dgm:prSet/>
      <dgm:spPr/>
      <dgm:t>
        <a:bodyPr/>
        <a:lstStyle/>
        <a:p>
          <a:endParaRPr lang="zh-CN" altLang="en-US"/>
        </a:p>
      </dgm:t>
    </dgm:pt>
    <dgm:pt modelId="{3E583C67-B168-454D-827F-D41D5A0BD112}" type="sibTrans" cxnId="{FB857C7B-5FD8-45EC-A40A-E69CCE1288D3}">
      <dgm:prSet/>
      <dgm:spPr/>
      <dgm:t>
        <a:bodyPr/>
        <a:lstStyle/>
        <a:p>
          <a:endParaRPr lang="zh-CN" altLang="en-US"/>
        </a:p>
      </dgm:t>
    </dgm:pt>
    <dgm:pt modelId="{ABE2AA66-EFF8-40AE-942A-49ACBE6809BA}">
      <dgm:prSet custT="1"/>
      <dgm:spPr/>
      <dgm:t>
        <a:bodyPr/>
        <a:lstStyle/>
        <a:p>
          <a:pPr rtl="0"/>
          <a:r>
            <a:rPr lang="zh-CN" altLang="en-US" sz="2800" dirty="0"/>
            <a:t>数据字典（规范数据的集合）；</a:t>
          </a:r>
        </a:p>
      </dgm:t>
    </dgm:pt>
    <dgm:pt modelId="{5A42923A-0F1E-4334-8FD7-1CAF1763C613}" type="parTrans" cxnId="{98BB4E8C-55F1-411E-B400-8E8BD5E1F75D}">
      <dgm:prSet/>
      <dgm:spPr/>
      <dgm:t>
        <a:bodyPr/>
        <a:lstStyle/>
        <a:p>
          <a:endParaRPr lang="en-US"/>
        </a:p>
      </dgm:t>
    </dgm:pt>
    <dgm:pt modelId="{94FD6E52-73B2-45AC-BE91-45CFC9A0E572}" type="sibTrans" cxnId="{98BB4E8C-55F1-411E-B400-8E8BD5E1F75D}">
      <dgm:prSet/>
      <dgm:spPr/>
      <dgm:t>
        <a:bodyPr/>
        <a:lstStyle/>
        <a:p>
          <a:endParaRPr lang="en-US"/>
        </a:p>
      </dgm:t>
    </dgm:pt>
    <dgm:pt modelId="{E78FE798-6E72-4E0A-A323-BF5094C031FE}" type="pres">
      <dgm:prSet presAssocID="{F9D5A04F-5565-4C1D-9827-4B814238962B}" presName="linear" presStyleCnt="0">
        <dgm:presLayoutVars>
          <dgm:animLvl val="lvl"/>
          <dgm:resizeHandles val="exact"/>
        </dgm:presLayoutVars>
      </dgm:prSet>
      <dgm:spPr/>
      <dgm:t>
        <a:bodyPr/>
        <a:lstStyle/>
        <a:p>
          <a:endParaRPr lang="zh-CN" altLang="en-US"/>
        </a:p>
      </dgm:t>
    </dgm:pt>
    <dgm:pt modelId="{4DFE7F0B-E443-41B9-95CE-4BC3C145693D}" type="pres">
      <dgm:prSet presAssocID="{34894D87-CCC6-4DF5-ABDA-0FBC9DC095A4}" presName="parentText" presStyleLbl="node1" presStyleIdx="0" presStyleCnt="1" custScaleY="72884" custLinFactNeighborY="-7609">
        <dgm:presLayoutVars>
          <dgm:chMax val="0"/>
          <dgm:bulletEnabled val="1"/>
        </dgm:presLayoutVars>
      </dgm:prSet>
      <dgm:spPr/>
      <dgm:t>
        <a:bodyPr/>
        <a:lstStyle/>
        <a:p>
          <a:endParaRPr lang="zh-CN" altLang="en-US"/>
        </a:p>
      </dgm:t>
    </dgm:pt>
    <dgm:pt modelId="{850F6F0E-BF62-4664-82FE-DB47EEE61E8D}" type="pres">
      <dgm:prSet presAssocID="{34894D87-CCC6-4DF5-ABDA-0FBC9DC095A4}" presName="childText" presStyleLbl="revTx" presStyleIdx="0" presStyleCnt="1">
        <dgm:presLayoutVars>
          <dgm:bulletEnabled val="1"/>
        </dgm:presLayoutVars>
      </dgm:prSet>
      <dgm:spPr/>
      <dgm:t>
        <a:bodyPr/>
        <a:lstStyle/>
        <a:p>
          <a:endParaRPr lang="zh-CN" altLang="en-US"/>
        </a:p>
      </dgm:t>
    </dgm:pt>
  </dgm:ptLst>
  <dgm:cxnLst>
    <dgm:cxn modelId="{DAD2A19C-415C-4C6C-BC00-DE036EB1D48F}" srcId="{34894D87-CCC6-4DF5-ABDA-0FBC9DC095A4}" destId="{54EC7B29-3709-4E56-BC35-0AA68FF586D3}" srcOrd="1" destOrd="0" parTransId="{FA6A27E7-CA62-4EFA-9A1D-5C5FF6E7B182}" sibTransId="{4685A005-D69B-4FE4-988F-20E4FB2FA250}"/>
    <dgm:cxn modelId="{77A1D4FD-74C3-4CB1-8FD7-262655037ECA}" type="presOf" srcId="{F9D5A04F-5565-4C1D-9827-4B814238962B}" destId="{E78FE798-6E72-4E0A-A323-BF5094C031FE}" srcOrd="0" destOrd="0" presId="urn:microsoft.com/office/officeart/2005/8/layout/vList2"/>
    <dgm:cxn modelId="{470CEFEA-7CE4-4AC7-A774-48C9D9FF9991}" type="presOf" srcId="{ABE2AA66-EFF8-40AE-942A-49ACBE6809BA}" destId="{850F6F0E-BF62-4664-82FE-DB47EEE61E8D}" srcOrd="0" destOrd="0" presId="urn:microsoft.com/office/officeart/2005/8/layout/vList2"/>
    <dgm:cxn modelId="{8DCEE349-77A6-4904-883E-34459351F2FF}" type="presOf" srcId="{04B0A99B-7D20-4409-B355-33316180CB1A}" destId="{850F6F0E-BF62-4664-82FE-DB47EEE61E8D}" srcOrd="0" destOrd="3" presId="urn:microsoft.com/office/officeart/2005/8/layout/vList2"/>
    <dgm:cxn modelId="{82D97FA1-4718-41C5-88C1-197441344765}" type="presOf" srcId="{FB411DB2-4190-4522-A9F5-439CE9EB4AB8}" destId="{850F6F0E-BF62-4664-82FE-DB47EEE61E8D}" srcOrd="0" destOrd="4" presId="urn:microsoft.com/office/officeart/2005/8/layout/vList2"/>
    <dgm:cxn modelId="{56818195-8FEC-44F8-814D-29D016DC5D3A}" type="presOf" srcId="{642CA607-7466-4E09-A51E-E98AD2AA8B3A}" destId="{850F6F0E-BF62-4664-82FE-DB47EEE61E8D}" srcOrd="0" destOrd="2" presId="urn:microsoft.com/office/officeart/2005/8/layout/vList2"/>
    <dgm:cxn modelId="{98BB4E8C-55F1-411E-B400-8E8BD5E1F75D}" srcId="{34894D87-CCC6-4DF5-ABDA-0FBC9DC095A4}" destId="{ABE2AA66-EFF8-40AE-942A-49ACBE6809BA}" srcOrd="0" destOrd="0" parTransId="{5A42923A-0F1E-4334-8FD7-1CAF1763C613}" sibTransId="{94FD6E52-73B2-45AC-BE91-45CFC9A0E572}"/>
    <dgm:cxn modelId="{4568EB8B-5EB8-4D6C-B15F-133A75D422FC}" srcId="{34894D87-CCC6-4DF5-ABDA-0FBC9DC095A4}" destId="{642CA607-7466-4E09-A51E-E98AD2AA8B3A}" srcOrd="2" destOrd="0" parTransId="{84EBDA12-DCBD-4F4B-BEAC-EAF0EAE3B8B7}" sibTransId="{64D7AE5F-3DDD-4862-98BF-5CCCD979F143}"/>
    <dgm:cxn modelId="{FB857C7B-5FD8-45EC-A40A-E69CCE1288D3}" srcId="{34894D87-CCC6-4DF5-ABDA-0FBC9DC095A4}" destId="{FB411DB2-4190-4522-A9F5-439CE9EB4AB8}" srcOrd="4" destOrd="0" parTransId="{EC82EF78-A21A-47BF-9EF2-B152D8036E0D}" sibTransId="{3E583C67-B168-454D-827F-D41D5A0BD112}"/>
    <dgm:cxn modelId="{80B06006-A877-49E9-BE65-2CE161BEB3FA}" type="presOf" srcId="{54EC7B29-3709-4E56-BC35-0AA68FF586D3}" destId="{850F6F0E-BF62-4664-82FE-DB47EEE61E8D}" srcOrd="0" destOrd="1" presId="urn:microsoft.com/office/officeart/2005/8/layout/vList2"/>
    <dgm:cxn modelId="{37054251-0C84-42BF-89B9-8478545183AE}" srcId="{34894D87-CCC6-4DF5-ABDA-0FBC9DC095A4}" destId="{04B0A99B-7D20-4409-B355-33316180CB1A}" srcOrd="3" destOrd="0" parTransId="{ED3456A9-72B6-4CDF-A2FC-80F2EC70CDDD}" sibTransId="{848FB61E-4F8D-41C1-BA18-24472E154D10}"/>
    <dgm:cxn modelId="{3A0C3408-AD1A-431B-AD41-2C7C00B74517}" type="presOf" srcId="{34894D87-CCC6-4DF5-ABDA-0FBC9DC095A4}" destId="{4DFE7F0B-E443-41B9-95CE-4BC3C145693D}" srcOrd="0" destOrd="0" presId="urn:microsoft.com/office/officeart/2005/8/layout/vList2"/>
    <dgm:cxn modelId="{4DF7D275-17E3-48FB-8BF0-ED71EC745AC3}" srcId="{F9D5A04F-5565-4C1D-9827-4B814238962B}" destId="{34894D87-CCC6-4DF5-ABDA-0FBC9DC095A4}" srcOrd="0" destOrd="0" parTransId="{32263CDC-C0DE-4026-BE74-EB634CD9BBC8}" sibTransId="{4CE285CD-EB73-416A-8515-EB2FEC16B36C}"/>
    <dgm:cxn modelId="{A3FF7643-F77A-4F99-B497-D8C898A9C220}" type="presParOf" srcId="{E78FE798-6E72-4E0A-A323-BF5094C031FE}" destId="{4DFE7F0B-E443-41B9-95CE-4BC3C145693D}" srcOrd="0" destOrd="0" presId="urn:microsoft.com/office/officeart/2005/8/layout/vList2"/>
    <dgm:cxn modelId="{82EE9458-A272-4532-A1E7-8AD020CA12BF}" type="presParOf" srcId="{E78FE798-6E72-4E0A-A323-BF5094C031FE}" destId="{850F6F0E-BF62-4664-82FE-DB47EEE61E8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958D2A-676B-4C57-B8DF-64D79B56AD6E}" type="doc">
      <dgm:prSet loTypeId="urn:microsoft.com/office/officeart/2005/8/layout/hList3" loCatId="list" qsTypeId="urn:microsoft.com/office/officeart/2005/8/quickstyle/simple2" qsCatId="simple" csTypeId="urn:microsoft.com/office/officeart/2005/8/colors/accent0_3" csCatId="mainScheme" phldr="1"/>
      <dgm:spPr/>
      <dgm:t>
        <a:bodyPr/>
        <a:lstStyle/>
        <a:p>
          <a:endParaRPr lang="zh-CN" altLang="en-US"/>
        </a:p>
      </dgm:t>
    </dgm:pt>
    <dgm:pt modelId="{0E6040FD-6128-4FB9-8F49-EFE12D6B77F9}">
      <dgm:prSet custT="1"/>
      <dgm:spPr/>
      <dgm:t>
        <a:bodyPr/>
        <a:lstStyle/>
        <a:p>
          <a:pPr rtl="0"/>
          <a:r>
            <a:rPr lang="zh-CN" sz="2400" b="1" dirty="0">
              <a:latin typeface="楷体" pitchFamily="49" charset="-122"/>
              <a:ea typeface="楷体" pitchFamily="49" charset="-122"/>
            </a:rPr>
            <a:t>自定义审计</a:t>
          </a:r>
          <a:endParaRPr lang="en-US" sz="2400" b="1" dirty="0">
            <a:latin typeface="楷体" pitchFamily="49" charset="-122"/>
            <a:ea typeface="楷体" pitchFamily="49" charset="-122"/>
          </a:endParaRPr>
        </a:p>
      </dgm:t>
    </dgm:pt>
    <dgm:pt modelId="{C18AE442-7F11-48A1-B4E4-4F194468A450}" type="parTrans" cxnId="{ED7E824A-30EB-4E4A-83B3-1868F5C2E3A2}">
      <dgm:prSet/>
      <dgm:spPr/>
      <dgm:t>
        <a:bodyPr/>
        <a:lstStyle/>
        <a:p>
          <a:endParaRPr lang="zh-CN" altLang="en-US"/>
        </a:p>
      </dgm:t>
    </dgm:pt>
    <dgm:pt modelId="{87BDB5EA-F1C9-459C-A1F3-AEB7B8874003}" type="sibTrans" cxnId="{ED7E824A-30EB-4E4A-83B3-1868F5C2E3A2}">
      <dgm:prSet/>
      <dgm:spPr/>
      <dgm:t>
        <a:bodyPr/>
        <a:lstStyle/>
        <a:p>
          <a:endParaRPr lang="zh-CN" altLang="en-US"/>
        </a:p>
      </dgm:t>
    </dgm:pt>
    <dgm:pt modelId="{EB4E4CAC-3080-4680-8991-7BDCBB46A0C7}">
      <dgm:prSet custT="1"/>
      <dgm:spPr/>
      <dgm:t>
        <a:bodyPr/>
        <a:lstStyle/>
        <a:p>
          <a:pPr rtl="0"/>
          <a:r>
            <a:rPr lang="zh-CN" sz="2400" b="1" dirty="0">
              <a:latin typeface="楷体" pitchFamily="49" charset="-122"/>
              <a:ea typeface="楷体" pitchFamily="49" charset="-122"/>
            </a:rPr>
            <a:t>变量定义规则</a:t>
          </a:r>
          <a:endParaRPr lang="en-US" sz="2400" b="1" dirty="0">
            <a:latin typeface="楷体" pitchFamily="49" charset="-122"/>
            <a:ea typeface="楷体" pitchFamily="49" charset="-122"/>
          </a:endParaRPr>
        </a:p>
      </dgm:t>
    </dgm:pt>
    <dgm:pt modelId="{45DE33A8-83D4-4C94-9C60-32902E098B27}" type="parTrans" cxnId="{ED5FA679-E183-47A5-806D-EA07AF40CF96}">
      <dgm:prSet/>
      <dgm:spPr/>
      <dgm:t>
        <a:bodyPr/>
        <a:lstStyle/>
        <a:p>
          <a:endParaRPr lang="zh-CN" altLang="en-US"/>
        </a:p>
      </dgm:t>
    </dgm:pt>
    <dgm:pt modelId="{BD0A6E69-E3FD-4CC9-A9D3-D343407A34A4}" type="sibTrans" cxnId="{ED5FA679-E183-47A5-806D-EA07AF40CF96}">
      <dgm:prSet/>
      <dgm:spPr/>
      <dgm:t>
        <a:bodyPr/>
        <a:lstStyle/>
        <a:p>
          <a:endParaRPr lang="zh-CN" altLang="en-US"/>
        </a:p>
      </dgm:t>
    </dgm:pt>
    <dgm:pt modelId="{8210A81D-82A7-42A1-A6DC-A43CC4E8612E}">
      <dgm:prSet custT="1"/>
      <dgm:spPr/>
      <dgm:t>
        <a:bodyPr/>
        <a:lstStyle/>
        <a:p>
          <a:pPr rtl="0"/>
          <a:r>
            <a:rPr lang="zh-CN" sz="2400" b="1" dirty="0">
              <a:latin typeface="楷体" pitchFamily="49" charset="-122"/>
              <a:ea typeface="楷体" pitchFamily="49" charset="-122"/>
            </a:rPr>
            <a:t>函数自定义规则</a:t>
          </a:r>
          <a:endParaRPr lang="en-US" sz="2400" b="1" dirty="0">
            <a:latin typeface="楷体" pitchFamily="49" charset="-122"/>
            <a:ea typeface="楷体" pitchFamily="49" charset="-122"/>
          </a:endParaRPr>
        </a:p>
      </dgm:t>
    </dgm:pt>
    <dgm:pt modelId="{2C5064F7-7B3C-4906-9866-4964C3949172}" type="parTrans" cxnId="{E4556424-1C83-4B63-B85B-7A29EFC8ED26}">
      <dgm:prSet/>
      <dgm:spPr/>
      <dgm:t>
        <a:bodyPr/>
        <a:lstStyle/>
        <a:p>
          <a:endParaRPr lang="zh-CN" altLang="en-US"/>
        </a:p>
      </dgm:t>
    </dgm:pt>
    <dgm:pt modelId="{F283445C-AF5E-4FB4-ACB0-CD0608C9CA8E}" type="sibTrans" cxnId="{E4556424-1C83-4B63-B85B-7A29EFC8ED26}">
      <dgm:prSet/>
      <dgm:spPr/>
      <dgm:t>
        <a:bodyPr/>
        <a:lstStyle/>
        <a:p>
          <a:endParaRPr lang="zh-CN" altLang="en-US"/>
        </a:p>
      </dgm:t>
    </dgm:pt>
    <dgm:pt modelId="{4D014BBD-7FFB-4292-97F3-7CC3128AF5BE}">
      <dgm:prSet custT="1"/>
      <dgm:spPr/>
      <dgm:t>
        <a:bodyPr/>
        <a:lstStyle/>
        <a:p>
          <a:pPr rtl="0"/>
          <a:r>
            <a:rPr lang="zh-CN" sz="2400" b="1" dirty="0">
              <a:latin typeface="楷体" pitchFamily="49" charset="-122"/>
              <a:ea typeface="楷体" pitchFamily="49" charset="-122"/>
            </a:rPr>
            <a:t>其他自定义规则</a:t>
          </a:r>
          <a:endParaRPr lang="en-US" sz="2400" b="1" dirty="0">
            <a:latin typeface="楷体" pitchFamily="49" charset="-122"/>
            <a:ea typeface="楷体" pitchFamily="49" charset="-122"/>
          </a:endParaRPr>
        </a:p>
      </dgm:t>
    </dgm:pt>
    <dgm:pt modelId="{78CE43EA-0239-4C69-8D06-3C24D02F2D1C}" type="parTrans" cxnId="{97082846-A49F-46F8-A36D-B01BF4D45CBA}">
      <dgm:prSet/>
      <dgm:spPr/>
      <dgm:t>
        <a:bodyPr/>
        <a:lstStyle/>
        <a:p>
          <a:endParaRPr lang="zh-CN" altLang="en-US"/>
        </a:p>
      </dgm:t>
    </dgm:pt>
    <dgm:pt modelId="{78306B87-E108-4F0F-BDC5-BE6C4C52233F}" type="sibTrans" cxnId="{97082846-A49F-46F8-A36D-B01BF4D45CBA}">
      <dgm:prSet/>
      <dgm:spPr/>
      <dgm:t>
        <a:bodyPr/>
        <a:lstStyle/>
        <a:p>
          <a:endParaRPr lang="zh-CN" altLang="en-US"/>
        </a:p>
      </dgm:t>
    </dgm:pt>
    <dgm:pt modelId="{DC5D63BF-0A2C-481C-B22E-E7DA59EEB47B}" type="pres">
      <dgm:prSet presAssocID="{CD958D2A-676B-4C57-B8DF-64D79B56AD6E}" presName="composite" presStyleCnt="0">
        <dgm:presLayoutVars>
          <dgm:chMax val="1"/>
          <dgm:dir/>
          <dgm:resizeHandles val="exact"/>
        </dgm:presLayoutVars>
      </dgm:prSet>
      <dgm:spPr/>
      <dgm:t>
        <a:bodyPr/>
        <a:lstStyle/>
        <a:p>
          <a:endParaRPr lang="zh-CN" altLang="en-US"/>
        </a:p>
      </dgm:t>
    </dgm:pt>
    <dgm:pt modelId="{4CB007CE-A9CC-4DA4-8465-6D36E28CCC28}" type="pres">
      <dgm:prSet presAssocID="{0E6040FD-6128-4FB9-8F49-EFE12D6B77F9}" presName="roof" presStyleLbl="dkBgShp" presStyleIdx="0" presStyleCnt="2"/>
      <dgm:spPr/>
      <dgm:t>
        <a:bodyPr/>
        <a:lstStyle/>
        <a:p>
          <a:endParaRPr lang="zh-CN" altLang="en-US"/>
        </a:p>
      </dgm:t>
    </dgm:pt>
    <dgm:pt modelId="{823CAC13-5D6B-4A6E-A964-C297EA7C25FD}" type="pres">
      <dgm:prSet presAssocID="{0E6040FD-6128-4FB9-8F49-EFE12D6B77F9}" presName="pillars" presStyleCnt="0"/>
      <dgm:spPr/>
    </dgm:pt>
    <dgm:pt modelId="{B6906B74-562D-42C8-A780-086B2E551365}" type="pres">
      <dgm:prSet presAssocID="{0E6040FD-6128-4FB9-8F49-EFE12D6B77F9}" presName="pillar1" presStyleLbl="node1" presStyleIdx="0" presStyleCnt="3">
        <dgm:presLayoutVars>
          <dgm:bulletEnabled val="1"/>
        </dgm:presLayoutVars>
      </dgm:prSet>
      <dgm:spPr/>
      <dgm:t>
        <a:bodyPr/>
        <a:lstStyle/>
        <a:p>
          <a:endParaRPr lang="zh-CN" altLang="en-US"/>
        </a:p>
      </dgm:t>
    </dgm:pt>
    <dgm:pt modelId="{10464709-AA22-402D-80A7-A2BAD66DF840}" type="pres">
      <dgm:prSet presAssocID="{8210A81D-82A7-42A1-A6DC-A43CC4E8612E}" presName="pillarX" presStyleLbl="node1" presStyleIdx="1" presStyleCnt="3">
        <dgm:presLayoutVars>
          <dgm:bulletEnabled val="1"/>
        </dgm:presLayoutVars>
      </dgm:prSet>
      <dgm:spPr/>
      <dgm:t>
        <a:bodyPr/>
        <a:lstStyle/>
        <a:p>
          <a:endParaRPr lang="zh-CN" altLang="en-US"/>
        </a:p>
      </dgm:t>
    </dgm:pt>
    <dgm:pt modelId="{74355894-7D2E-4E2F-BA22-1098E1ED9EDB}" type="pres">
      <dgm:prSet presAssocID="{4D014BBD-7FFB-4292-97F3-7CC3128AF5BE}" presName="pillarX" presStyleLbl="node1" presStyleIdx="2" presStyleCnt="3">
        <dgm:presLayoutVars>
          <dgm:bulletEnabled val="1"/>
        </dgm:presLayoutVars>
      </dgm:prSet>
      <dgm:spPr/>
      <dgm:t>
        <a:bodyPr/>
        <a:lstStyle/>
        <a:p>
          <a:endParaRPr lang="zh-CN" altLang="en-US"/>
        </a:p>
      </dgm:t>
    </dgm:pt>
    <dgm:pt modelId="{B7E83747-5BBC-4979-852F-F26ED4F14353}" type="pres">
      <dgm:prSet presAssocID="{0E6040FD-6128-4FB9-8F49-EFE12D6B77F9}" presName="base" presStyleLbl="dkBgShp" presStyleIdx="1" presStyleCnt="2"/>
      <dgm:spPr/>
    </dgm:pt>
  </dgm:ptLst>
  <dgm:cxnLst>
    <dgm:cxn modelId="{651C1FF8-3F77-460B-B5E7-018687561AA4}" type="presOf" srcId="{8210A81D-82A7-42A1-A6DC-A43CC4E8612E}" destId="{10464709-AA22-402D-80A7-A2BAD66DF840}" srcOrd="0" destOrd="0" presId="urn:microsoft.com/office/officeart/2005/8/layout/hList3"/>
    <dgm:cxn modelId="{1FE649D6-053C-48B8-BA25-61350B3ED330}" type="presOf" srcId="{EB4E4CAC-3080-4680-8991-7BDCBB46A0C7}" destId="{B6906B74-562D-42C8-A780-086B2E551365}" srcOrd="0" destOrd="0" presId="urn:microsoft.com/office/officeart/2005/8/layout/hList3"/>
    <dgm:cxn modelId="{ED7E824A-30EB-4E4A-83B3-1868F5C2E3A2}" srcId="{CD958D2A-676B-4C57-B8DF-64D79B56AD6E}" destId="{0E6040FD-6128-4FB9-8F49-EFE12D6B77F9}" srcOrd="0" destOrd="0" parTransId="{C18AE442-7F11-48A1-B4E4-4F194468A450}" sibTransId="{87BDB5EA-F1C9-459C-A1F3-AEB7B8874003}"/>
    <dgm:cxn modelId="{8618FFD2-D1CC-4F7A-A759-6607AD91E5E8}" type="presOf" srcId="{0E6040FD-6128-4FB9-8F49-EFE12D6B77F9}" destId="{4CB007CE-A9CC-4DA4-8465-6D36E28CCC28}" srcOrd="0" destOrd="0" presId="urn:microsoft.com/office/officeart/2005/8/layout/hList3"/>
    <dgm:cxn modelId="{3D273EAA-C22A-4D47-953C-291C81702391}" type="presOf" srcId="{CD958D2A-676B-4C57-B8DF-64D79B56AD6E}" destId="{DC5D63BF-0A2C-481C-B22E-E7DA59EEB47B}" srcOrd="0" destOrd="0" presId="urn:microsoft.com/office/officeart/2005/8/layout/hList3"/>
    <dgm:cxn modelId="{97082846-A49F-46F8-A36D-B01BF4D45CBA}" srcId="{0E6040FD-6128-4FB9-8F49-EFE12D6B77F9}" destId="{4D014BBD-7FFB-4292-97F3-7CC3128AF5BE}" srcOrd="2" destOrd="0" parTransId="{78CE43EA-0239-4C69-8D06-3C24D02F2D1C}" sibTransId="{78306B87-E108-4F0F-BDC5-BE6C4C52233F}"/>
    <dgm:cxn modelId="{E4556424-1C83-4B63-B85B-7A29EFC8ED26}" srcId="{0E6040FD-6128-4FB9-8F49-EFE12D6B77F9}" destId="{8210A81D-82A7-42A1-A6DC-A43CC4E8612E}" srcOrd="1" destOrd="0" parTransId="{2C5064F7-7B3C-4906-9866-4964C3949172}" sibTransId="{F283445C-AF5E-4FB4-ACB0-CD0608C9CA8E}"/>
    <dgm:cxn modelId="{B84DF764-5561-4CF1-8E18-B848D0E49818}" type="presOf" srcId="{4D014BBD-7FFB-4292-97F3-7CC3128AF5BE}" destId="{74355894-7D2E-4E2F-BA22-1098E1ED9EDB}" srcOrd="0" destOrd="0" presId="urn:microsoft.com/office/officeart/2005/8/layout/hList3"/>
    <dgm:cxn modelId="{ED5FA679-E183-47A5-806D-EA07AF40CF96}" srcId="{0E6040FD-6128-4FB9-8F49-EFE12D6B77F9}" destId="{EB4E4CAC-3080-4680-8991-7BDCBB46A0C7}" srcOrd="0" destOrd="0" parTransId="{45DE33A8-83D4-4C94-9C60-32902E098B27}" sibTransId="{BD0A6E69-E3FD-4CC9-A9D3-D343407A34A4}"/>
    <dgm:cxn modelId="{640CDAF4-D72C-43C0-BA2A-F5B04074EA10}" type="presParOf" srcId="{DC5D63BF-0A2C-481C-B22E-E7DA59EEB47B}" destId="{4CB007CE-A9CC-4DA4-8465-6D36E28CCC28}" srcOrd="0" destOrd="0" presId="urn:microsoft.com/office/officeart/2005/8/layout/hList3"/>
    <dgm:cxn modelId="{4DB81182-4060-4004-8E34-62F40B3A8B82}" type="presParOf" srcId="{DC5D63BF-0A2C-481C-B22E-E7DA59EEB47B}" destId="{823CAC13-5D6B-4A6E-A964-C297EA7C25FD}" srcOrd="1" destOrd="0" presId="urn:microsoft.com/office/officeart/2005/8/layout/hList3"/>
    <dgm:cxn modelId="{28E4E723-C3F8-4AD1-A220-38E73F8A2A91}" type="presParOf" srcId="{823CAC13-5D6B-4A6E-A964-C297EA7C25FD}" destId="{B6906B74-562D-42C8-A780-086B2E551365}" srcOrd="0" destOrd="0" presId="urn:microsoft.com/office/officeart/2005/8/layout/hList3"/>
    <dgm:cxn modelId="{A2463B98-FF87-4D1F-B9C8-980155E19ECD}" type="presParOf" srcId="{823CAC13-5D6B-4A6E-A964-C297EA7C25FD}" destId="{10464709-AA22-402D-80A7-A2BAD66DF840}" srcOrd="1" destOrd="0" presId="urn:microsoft.com/office/officeart/2005/8/layout/hList3"/>
    <dgm:cxn modelId="{B21EEBE1-15BB-44D7-8856-8B8E8C12CB58}" type="presParOf" srcId="{823CAC13-5D6B-4A6E-A964-C297EA7C25FD}" destId="{74355894-7D2E-4E2F-BA22-1098E1ED9EDB}" srcOrd="2" destOrd="0" presId="urn:microsoft.com/office/officeart/2005/8/layout/hList3"/>
    <dgm:cxn modelId="{9F62AD31-7734-4BD4-9406-156D1488DA1C}" type="presParOf" srcId="{DC5D63BF-0A2C-481C-B22E-E7DA59EEB47B}" destId="{B7E83747-5BBC-4979-852F-F26ED4F14353}"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09DF03-206C-4B48-B7B4-888C8F8C5739}"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06D5E1EA-5FB1-4162-BA97-3F5219908105}">
      <dgm:prSet/>
      <dgm:spPr/>
      <dgm:t>
        <a:bodyPr/>
        <a:lstStyle/>
        <a:p>
          <a:pPr rtl="0"/>
          <a:r>
            <a:rPr lang="zh-CN" b="1" dirty="0"/>
            <a:t>噪声数据的存在形式</a:t>
          </a:r>
          <a:endParaRPr lang="en-US" dirty="0"/>
        </a:p>
      </dgm:t>
    </dgm:pt>
    <dgm:pt modelId="{D0C2DF2B-7F38-4A95-82C4-7517ADE47E13}" type="parTrans" cxnId="{DBAF3274-3D57-47DE-B5D0-2B41130CF101}">
      <dgm:prSet/>
      <dgm:spPr/>
      <dgm:t>
        <a:bodyPr/>
        <a:lstStyle/>
        <a:p>
          <a:endParaRPr lang="zh-CN" altLang="en-US"/>
        </a:p>
      </dgm:t>
    </dgm:pt>
    <dgm:pt modelId="{055280E9-04A1-4A47-B5BA-5012AB620878}" type="sibTrans" cxnId="{DBAF3274-3D57-47DE-B5D0-2B41130CF101}">
      <dgm:prSet/>
      <dgm:spPr/>
      <dgm:t>
        <a:bodyPr/>
        <a:lstStyle/>
        <a:p>
          <a:endParaRPr lang="zh-CN" altLang="en-US"/>
        </a:p>
      </dgm:t>
    </dgm:pt>
    <dgm:pt modelId="{13A89243-6C0A-4D2F-9ACA-06AA9A1EBEF0}">
      <dgm:prSet/>
      <dgm:spPr/>
      <dgm:t>
        <a:bodyPr/>
        <a:lstStyle/>
        <a:p>
          <a:pPr rtl="0"/>
          <a:r>
            <a:rPr lang="zh-CN" dirty="0">
              <a:solidFill>
                <a:srgbClr val="FF0000"/>
              </a:solidFill>
            </a:rPr>
            <a:t>错误</a:t>
          </a:r>
          <a:r>
            <a:rPr lang="zh-CN" dirty="0"/>
            <a:t>数据</a:t>
          </a:r>
          <a:endParaRPr lang="en-US" dirty="0"/>
        </a:p>
      </dgm:t>
    </dgm:pt>
    <dgm:pt modelId="{80A35478-3501-4C4E-9067-5AE2FEA59B00}" type="parTrans" cxnId="{8BE6612F-D4B7-484B-A482-963581011432}">
      <dgm:prSet/>
      <dgm:spPr/>
      <dgm:t>
        <a:bodyPr/>
        <a:lstStyle/>
        <a:p>
          <a:endParaRPr lang="zh-CN" altLang="en-US"/>
        </a:p>
      </dgm:t>
    </dgm:pt>
    <dgm:pt modelId="{1A084B3B-3DF8-43EC-8ADC-D74E7518E382}" type="sibTrans" cxnId="{8BE6612F-D4B7-484B-A482-963581011432}">
      <dgm:prSet/>
      <dgm:spPr/>
      <dgm:t>
        <a:bodyPr/>
        <a:lstStyle/>
        <a:p>
          <a:endParaRPr lang="zh-CN" altLang="en-US"/>
        </a:p>
      </dgm:t>
    </dgm:pt>
    <dgm:pt modelId="{F2500795-D6C6-442A-A074-8D7460EC5AD2}">
      <dgm:prSet/>
      <dgm:spPr/>
      <dgm:t>
        <a:bodyPr/>
        <a:lstStyle/>
        <a:p>
          <a:pPr rtl="0"/>
          <a:r>
            <a:rPr lang="zh-CN" dirty="0">
              <a:solidFill>
                <a:srgbClr val="FF0000"/>
              </a:solidFill>
            </a:rPr>
            <a:t>虚假</a:t>
          </a:r>
          <a:r>
            <a:rPr lang="zh-CN" dirty="0"/>
            <a:t>数据</a:t>
          </a:r>
          <a:endParaRPr lang="en-US" dirty="0"/>
        </a:p>
      </dgm:t>
    </dgm:pt>
    <dgm:pt modelId="{5257772A-E266-414C-95F8-48C9796DA3F2}" type="parTrans" cxnId="{77D8107A-0F58-4F64-8B4D-7A289A12CC34}">
      <dgm:prSet/>
      <dgm:spPr/>
      <dgm:t>
        <a:bodyPr/>
        <a:lstStyle/>
        <a:p>
          <a:endParaRPr lang="zh-CN" altLang="en-US"/>
        </a:p>
      </dgm:t>
    </dgm:pt>
    <dgm:pt modelId="{BB65A94B-475F-4327-8E19-0AA7BE5EFBDD}" type="sibTrans" cxnId="{77D8107A-0F58-4F64-8B4D-7A289A12CC34}">
      <dgm:prSet/>
      <dgm:spPr/>
      <dgm:t>
        <a:bodyPr/>
        <a:lstStyle/>
        <a:p>
          <a:endParaRPr lang="zh-CN" altLang="en-US"/>
        </a:p>
      </dgm:t>
    </dgm:pt>
    <dgm:pt modelId="{493B0A00-AFFB-4F79-930A-9AE3D6613FBE}">
      <dgm:prSet/>
      <dgm:spPr/>
      <dgm:t>
        <a:bodyPr/>
        <a:lstStyle/>
        <a:p>
          <a:pPr rtl="0"/>
          <a:r>
            <a:rPr lang="zh-CN" dirty="0">
              <a:solidFill>
                <a:srgbClr val="FF0000"/>
              </a:solidFill>
            </a:rPr>
            <a:t>异常</a:t>
          </a:r>
          <a:r>
            <a:rPr lang="zh-CN" dirty="0"/>
            <a:t>数据</a:t>
          </a:r>
          <a:r>
            <a:rPr lang="en-US" altLang="zh-CN" dirty="0"/>
            <a:t> </a:t>
          </a:r>
          <a:r>
            <a:rPr lang="zh-CN" altLang="en-US" dirty="0"/>
            <a:t>（系统出问题导致的异常数据）</a:t>
          </a:r>
          <a:endParaRPr lang="en-US" dirty="0"/>
        </a:p>
      </dgm:t>
    </dgm:pt>
    <dgm:pt modelId="{2046647E-FCAF-4533-950B-2F3DBFB97FAF}" type="parTrans" cxnId="{0BF2230B-8D3D-4C2E-960C-959F8B1B23E5}">
      <dgm:prSet/>
      <dgm:spPr/>
      <dgm:t>
        <a:bodyPr/>
        <a:lstStyle/>
        <a:p>
          <a:endParaRPr lang="zh-CN" altLang="en-US"/>
        </a:p>
      </dgm:t>
    </dgm:pt>
    <dgm:pt modelId="{F8A8CCF3-6324-4A3F-AFEA-B8C00C9FE5F3}" type="sibTrans" cxnId="{0BF2230B-8D3D-4C2E-960C-959F8B1B23E5}">
      <dgm:prSet/>
      <dgm:spPr/>
      <dgm:t>
        <a:bodyPr/>
        <a:lstStyle/>
        <a:p>
          <a:endParaRPr lang="zh-CN" altLang="en-US"/>
        </a:p>
      </dgm:t>
    </dgm:pt>
    <dgm:pt modelId="{5BFF6BCF-E2B6-49B7-9987-C49B18091ACB}">
      <dgm:prSet/>
      <dgm:spPr/>
      <dgm:t>
        <a:bodyPr/>
        <a:lstStyle/>
        <a:p>
          <a:pPr rtl="0"/>
          <a:r>
            <a:rPr lang="zh-CN" b="1" dirty="0"/>
            <a:t>噪声数据的</a:t>
          </a:r>
          <a:r>
            <a:rPr lang="zh-CN" dirty="0"/>
            <a:t>处理方法</a:t>
          </a:r>
          <a:endParaRPr lang="en-US" dirty="0"/>
        </a:p>
      </dgm:t>
    </dgm:pt>
    <dgm:pt modelId="{73ACD0E5-47F2-493A-BEE2-90198A8C3F0E}" type="parTrans" cxnId="{367CD09B-1DFC-42A5-9CE7-E10DB3256DBA}">
      <dgm:prSet/>
      <dgm:spPr/>
      <dgm:t>
        <a:bodyPr/>
        <a:lstStyle/>
        <a:p>
          <a:endParaRPr lang="zh-CN" altLang="en-US"/>
        </a:p>
      </dgm:t>
    </dgm:pt>
    <dgm:pt modelId="{C2D40450-BCF5-4332-B9D3-019B013D3E18}" type="sibTrans" cxnId="{367CD09B-1DFC-42A5-9CE7-E10DB3256DBA}">
      <dgm:prSet/>
      <dgm:spPr/>
      <dgm:t>
        <a:bodyPr/>
        <a:lstStyle/>
        <a:p>
          <a:endParaRPr lang="zh-CN" altLang="en-US"/>
        </a:p>
      </dgm:t>
    </dgm:pt>
    <dgm:pt modelId="{DC291893-E9DD-4428-A3D7-58DA3713521B}">
      <dgm:prSet/>
      <dgm:spPr/>
      <dgm:t>
        <a:bodyPr/>
        <a:lstStyle/>
        <a:p>
          <a:pPr rtl="0"/>
          <a:r>
            <a:rPr lang="zh-CN" dirty="0"/>
            <a:t>分箱（</a:t>
          </a:r>
          <a:r>
            <a:rPr lang="en-US" dirty="0"/>
            <a:t>Binning</a:t>
          </a:r>
          <a:r>
            <a:rPr lang="zh-CN" dirty="0"/>
            <a:t>）</a:t>
          </a:r>
          <a:r>
            <a:rPr lang="zh-CN" altLang="en-US" dirty="0"/>
            <a:t>：把数据集放入多个箱内，</a:t>
          </a:r>
          <a:r>
            <a:rPr lang="zh-CN" altLang="en-US" u="sng" dirty="0"/>
            <a:t>用箱子的均值替换该箱内部的每个数据成</a:t>
          </a:r>
          <a:r>
            <a:rPr lang="zh-CN" altLang="en-US" dirty="0"/>
            <a:t>员，从而达到降噪目的。</a:t>
          </a:r>
          <a:endParaRPr lang="zh-CN" dirty="0"/>
        </a:p>
      </dgm:t>
    </dgm:pt>
    <dgm:pt modelId="{914D50F8-16B9-4BDC-A590-3EF65978CEF6}" type="parTrans" cxnId="{1BB173B8-4CF9-478C-B2E9-C1BAB71F25FE}">
      <dgm:prSet/>
      <dgm:spPr/>
      <dgm:t>
        <a:bodyPr/>
        <a:lstStyle/>
        <a:p>
          <a:endParaRPr lang="zh-CN" altLang="en-US"/>
        </a:p>
      </dgm:t>
    </dgm:pt>
    <dgm:pt modelId="{D59B8573-99D0-4714-BF2D-7952AA14DE6F}" type="sibTrans" cxnId="{1BB173B8-4CF9-478C-B2E9-C1BAB71F25FE}">
      <dgm:prSet/>
      <dgm:spPr/>
      <dgm:t>
        <a:bodyPr/>
        <a:lstStyle/>
        <a:p>
          <a:endParaRPr lang="zh-CN" altLang="en-US"/>
        </a:p>
      </dgm:t>
    </dgm:pt>
    <dgm:pt modelId="{0A3ACD1A-6E88-4A5F-84C7-F93CDF794BBE}">
      <dgm:prSet/>
      <dgm:spPr/>
      <dgm:t>
        <a:bodyPr/>
        <a:lstStyle/>
        <a:p>
          <a:pPr rtl="0"/>
          <a:r>
            <a:rPr lang="zh-CN" u="sng" dirty="0"/>
            <a:t>聚类（</a:t>
          </a:r>
          <a:r>
            <a:rPr lang="en-US" u="sng" dirty="0"/>
            <a:t>Clustering</a:t>
          </a:r>
          <a:r>
            <a:rPr lang="zh-CN" u="sng" dirty="0"/>
            <a:t>）</a:t>
          </a:r>
          <a:r>
            <a:rPr lang="zh-CN" altLang="en-US" dirty="0"/>
            <a:t>：通过</a:t>
          </a:r>
          <a:r>
            <a:rPr lang="zh-CN" altLang="en-US" u="sng" dirty="0">
              <a:solidFill>
                <a:srgbClr val="FF0000"/>
              </a:solidFill>
            </a:rPr>
            <a:t>聚类检测离群点</a:t>
          </a:r>
          <a:r>
            <a:rPr lang="zh-CN" altLang="en-US" dirty="0"/>
            <a:t>，将类似的值组织成群或簇。直观地，</a:t>
          </a:r>
          <a:r>
            <a:rPr lang="zh-CN" altLang="en-US" u="sng" dirty="0">
              <a:solidFill>
                <a:srgbClr val="FF0000"/>
              </a:solidFill>
            </a:rPr>
            <a:t>落在簇集合之外的值视为离群点</a:t>
          </a:r>
          <a:r>
            <a:rPr lang="zh-CN" altLang="en-US" dirty="0"/>
            <a:t>。</a:t>
          </a:r>
          <a:endParaRPr lang="en-US" dirty="0"/>
        </a:p>
      </dgm:t>
    </dgm:pt>
    <dgm:pt modelId="{89802397-3619-4A9B-BED5-6057FAC3DD9D}" type="parTrans" cxnId="{870A351E-703F-4E44-A446-7134EA3D6DE4}">
      <dgm:prSet/>
      <dgm:spPr/>
      <dgm:t>
        <a:bodyPr/>
        <a:lstStyle/>
        <a:p>
          <a:endParaRPr lang="zh-CN" altLang="en-US"/>
        </a:p>
      </dgm:t>
    </dgm:pt>
    <dgm:pt modelId="{297AC0CA-91BC-48AB-880D-3D0FA6D4A35E}" type="sibTrans" cxnId="{870A351E-703F-4E44-A446-7134EA3D6DE4}">
      <dgm:prSet/>
      <dgm:spPr/>
      <dgm:t>
        <a:bodyPr/>
        <a:lstStyle/>
        <a:p>
          <a:endParaRPr lang="zh-CN" altLang="en-US"/>
        </a:p>
      </dgm:t>
    </dgm:pt>
    <dgm:pt modelId="{9786E428-7881-4B6A-B2B0-7128BF138196}">
      <dgm:prSet/>
      <dgm:spPr/>
      <dgm:t>
        <a:bodyPr/>
        <a:lstStyle/>
        <a:p>
          <a:pPr rtl="0"/>
          <a:r>
            <a:rPr lang="zh-CN" u="sng" dirty="0"/>
            <a:t>回归（</a:t>
          </a:r>
          <a:r>
            <a:rPr lang="en-US" u="sng" dirty="0"/>
            <a:t>Regression</a:t>
          </a:r>
          <a:r>
            <a:rPr lang="zh-CN" u="sng" dirty="0"/>
            <a:t>）</a:t>
          </a:r>
          <a:r>
            <a:rPr lang="zh-CN" altLang="en-US" dirty="0"/>
            <a:t>：用一个函数（如回归函数）拟合数据来光滑数据。</a:t>
          </a:r>
          <a:endParaRPr lang="zh-CN" dirty="0"/>
        </a:p>
      </dgm:t>
    </dgm:pt>
    <dgm:pt modelId="{E4D1E5AB-D7D0-4181-A71C-554B14920F18}" type="parTrans" cxnId="{BB8B61CD-407D-4BEC-96A1-9A73B863EF8B}">
      <dgm:prSet/>
      <dgm:spPr/>
      <dgm:t>
        <a:bodyPr/>
        <a:lstStyle/>
        <a:p>
          <a:endParaRPr lang="zh-CN" altLang="en-US"/>
        </a:p>
      </dgm:t>
    </dgm:pt>
    <dgm:pt modelId="{806E909E-B40F-4AC0-8D1D-C811C74AE2C0}" type="sibTrans" cxnId="{BB8B61CD-407D-4BEC-96A1-9A73B863EF8B}">
      <dgm:prSet/>
      <dgm:spPr/>
      <dgm:t>
        <a:bodyPr/>
        <a:lstStyle/>
        <a:p>
          <a:endParaRPr lang="zh-CN" altLang="en-US"/>
        </a:p>
      </dgm:t>
    </dgm:pt>
    <dgm:pt modelId="{2A146C49-C45D-43E9-A6B6-F615469C8A35}">
      <dgm:prSet/>
      <dgm:spPr/>
      <dgm:t>
        <a:bodyPr/>
        <a:lstStyle/>
        <a:p>
          <a:pPr rtl="0"/>
          <a:r>
            <a:rPr lang="zh-CN" altLang="en-US" dirty="0"/>
            <a:t>指对</a:t>
          </a:r>
          <a:r>
            <a:rPr lang="zh-CN" altLang="en-US" u="sng" dirty="0"/>
            <a:t>数据分析结果有重要影响</a:t>
          </a:r>
          <a:r>
            <a:rPr lang="zh-CN" altLang="en-US" dirty="0"/>
            <a:t>的</a:t>
          </a:r>
          <a:r>
            <a:rPr lang="zh-CN" u="sng" dirty="0">
              <a:solidFill>
                <a:srgbClr val="FF0000"/>
              </a:solidFill>
            </a:rPr>
            <a:t>离群数据</a:t>
          </a:r>
          <a:r>
            <a:rPr lang="zh-CN" dirty="0">
              <a:solidFill>
                <a:srgbClr val="FF0000"/>
              </a:solidFill>
            </a:rPr>
            <a:t>或</a:t>
          </a:r>
          <a:r>
            <a:rPr lang="zh-CN" u="sng" dirty="0">
              <a:solidFill>
                <a:srgbClr val="FF0000"/>
              </a:solidFill>
            </a:rPr>
            <a:t>孤立数据</a:t>
          </a:r>
          <a:endParaRPr lang="en-US" u="sng" dirty="0">
            <a:solidFill>
              <a:srgbClr val="FF0000"/>
            </a:solidFill>
          </a:endParaRPr>
        </a:p>
      </dgm:t>
    </dgm:pt>
    <dgm:pt modelId="{DC924149-96D0-42D2-BF21-776F5D4724B4}" type="parTrans" cxnId="{AF316AE6-A903-4771-AFDD-2E851A47B483}">
      <dgm:prSet/>
      <dgm:spPr/>
      <dgm:t>
        <a:bodyPr/>
        <a:lstStyle/>
        <a:p>
          <a:endParaRPr lang="zh-CN" altLang="en-US"/>
        </a:p>
      </dgm:t>
    </dgm:pt>
    <dgm:pt modelId="{F4354018-1890-4EC2-A966-5F73F1D94CC1}" type="sibTrans" cxnId="{AF316AE6-A903-4771-AFDD-2E851A47B483}">
      <dgm:prSet/>
      <dgm:spPr/>
      <dgm:t>
        <a:bodyPr/>
        <a:lstStyle/>
        <a:p>
          <a:endParaRPr lang="zh-CN" altLang="en-US"/>
        </a:p>
      </dgm:t>
    </dgm:pt>
    <dgm:pt modelId="{ADE89734-4A5F-4447-8EF9-85BC3CCD22F4}" type="pres">
      <dgm:prSet presAssocID="{2209DF03-206C-4B48-B7B4-888C8F8C5739}" presName="linear" presStyleCnt="0">
        <dgm:presLayoutVars>
          <dgm:dir/>
          <dgm:animLvl val="lvl"/>
          <dgm:resizeHandles val="exact"/>
        </dgm:presLayoutVars>
      </dgm:prSet>
      <dgm:spPr/>
      <dgm:t>
        <a:bodyPr/>
        <a:lstStyle/>
        <a:p>
          <a:endParaRPr lang="zh-CN" altLang="en-US"/>
        </a:p>
      </dgm:t>
    </dgm:pt>
    <dgm:pt modelId="{6F6F90F0-B477-4873-B162-060255F05D0E}" type="pres">
      <dgm:prSet presAssocID="{06D5E1EA-5FB1-4162-BA97-3F5219908105}" presName="parentLin" presStyleCnt="0"/>
      <dgm:spPr/>
    </dgm:pt>
    <dgm:pt modelId="{F946CB6E-8131-41A1-9D1D-EEBBC53F7969}" type="pres">
      <dgm:prSet presAssocID="{06D5E1EA-5FB1-4162-BA97-3F5219908105}" presName="parentLeftMargin" presStyleLbl="node1" presStyleIdx="0" presStyleCnt="2"/>
      <dgm:spPr/>
      <dgm:t>
        <a:bodyPr/>
        <a:lstStyle/>
        <a:p>
          <a:endParaRPr lang="zh-CN" altLang="en-US"/>
        </a:p>
      </dgm:t>
    </dgm:pt>
    <dgm:pt modelId="{9382FF47-8173-412A-B8B1-958C87EEE89D}" type="pres">
      <dgm:prSet presAssocID="{06D5E1EA-5FB1-4162-BA97-3F5219908105}" presName="parentText" presStyleLbl="node1" presStyleIdx="0" presStyleCnt="2">
        <dgm:presLayoutVars>
          <dgm:chMax val="0"/>
          <dgm:bulletEnabled val="1"/>
        </dgm:presLayoutVars>
      </dgm:prSet>
      <dgm:spPr/>
      <dgm:t>
        <a:bodyPr/>
        <a:lstStyle/>
        <a:p>
          <a:endParaRPr lang="zh-CN" altLang="en-US"/>
        </a:p>
      </dgm:t>
    </dgm:pt>
    <dgm:pt modelId="{F1C29771-5740-4AF0-AB35-363454E48C52}" type="pres">
      <dgm:prSet presAssocID="{06D5E1EA-5FB1-4162-BA97-3F5219908105}" presName="negativeSpace" presStyleCnt="0"/>
      <dgm:spPr/>
    </dgm:pt>
    <dgm:pt modelId="{48F507F1-54F9-43B3-A45E-F52105453147}" type="pres">
      <dgm:prSet presAssocID="{06D5E1EA-5FB1-4162-BA97-3F5219908105}" presName="childText" presStyleLbl="conFgAcc1" presStyleIdx="0" presStyleCnt="2">
        <dgm:presLayoutVars>
          <dgm:bulletEnabled val="1"/>
        </dgm:presLayoutVars>
      </dgm:prSet>
      <dgm:spPr/>
      <dgm:t>
        <a:bodyPr/>
        <a:lstStyle/>
        <a:p>
          <a:endParaRPr lang="zh-CN" altLang="en-US"/>
        </a:p>
      </dgm:t>
    </dgm:pt>
    <dgm:pt modelId="{A390F9AA-5B0E-4E62-8EC6-8B7FA8A11DAD}" type="pres">
      <dgm:prSet presAssocID="{055280E9-04A1-4A47-B5BA-5012AB620878}" presName="spaceBetweenRectangles" presStyleCnt="0"/>
      <dgm:spPr/>
    </dgm:pt>
    <dgm:pt modelId="{ED28919D-1E31-46CA-BC39-4E0B9C77732D}" type="pres">
      <dgm:prSet presAssocID="{5BFF6BCF-E2B6-49B7-9987-C49B18091ACB}" presName="parentLin" presStyleCnt="0"/>
      <dgm:spPr/>
    </dgm:pt>
    <dgm:pt modelId="{AE8D2AEC-AEB9-4907-A587-F39EDEA3552C}" type="pres">
      <dgm:prSet presAssocID="{5BFF6BCF-E2B6-49B7-9987-C49B18091ACB}" presName="parentLeftMargin" presStyleLbl="node1" presStyleIdx="0" presStyleCnt="2"/>
      <dgm:spPr/>
      <dgm:t>
        <a:bodyPr/>
        <a:lstStyle/>
        <a:p>
          <a:endParaRPr lang="zh-CN" altLang="en-US"/>
        </a:p>
      </dgm:t>
    </dgm:pt>
    <dgm:pt modelId="{5BB96C0F-8366-4070-A32E-888CB51BDC3A}" type="pres">
      <dgm:prSet presAssocID="{5BFF6BCF-E2B6-49B7-9987-C49B18091ACB}" presName="parentText" presStyleLbl="node1" presStyleIdx="1" presStyleCnt="2">
        <dgm:presLayoutVars>
          <dgm:chMax val="0"/>
          <dgm:bulletEnabled val="1"/>
        </dgm:presLayoutVars>
      </dgm:prSet>
      <dgm:spPr/>
      <dgm:t>
        <a:bodyPr/>
        <a:lstStyle/>
        <a:p>
          <a:endParaRPr lang="zh-CN" altLang="en-US"/>
        </a:p>
      </dgm:t>
    </dgm:pt>
    <dgm:pt modelId="{8BCDBC0E-C289-429E-AA03-D50B949758ED}" type="pres">
      <dgm:prSet presAssocID="{5BFF6BCF-E2B6-49B7-9987-C49B18091ACB}" presName="negativeSpace" presStyleCnt="0"/>
      <dgm:spPr/>
    </dgm:pt>
    <dgm:pt modelId="{27A15132-899F-4D67-8523-E620628AFDA8}" type="pres">
      <dgm:prSet presAssocID="{5BFF6BCF-E2B6-49B7-9987-C49B18091ACB}" presName="childText" presStyleLbl="conFgAcc1" presStyleIdx="1" presStyleCnt="2">
        <dgm:presLayoutVars>
          <dgm:bulletEnabled val="1"/>
        </dgm:presLayoutVars>
      </dgm:prSet>
      <dgm:spPr/>
      <dgm:t>
        <a:bodyPr/>
        <a:lstStyle/>
        <a:p>
          <a:endParaRPr lang="zh-CN" altLang="en-US"/>
        </a:p>
      </dgm:t>
    </dgm:pt>
  </dgm:ptLst>
  <dgm:cxnLst>
    <dgm:cxn modelId="{983F18C3-777B-4533-8295-CCEA549F0AE4}" type="presOf" srcId="{9786E428-7881-4B6A-B2B0-7128BF138196}" destId="{27A15132-899F-4D67-8523-E620628AFDA8}" srcOrd="0" destOrd="2" presId="urn:microsoft.com/office/officeart/2005/8/layout/list1"/>
    <dgm:cxn modelId="{DD323178-54B9-4B20-99ED-77B647C1DB5E}" type="presOf" srcId="{06D5E1EA-5FB1-4162-BA97-3F5219908105}" destId="{F946CB6E-8131-41A1-9D1D-EEBBC53F7969}" srcOrd="0" destOrd="0" presId="urn:microsoft.com/office/officeart/2005/8/layout/list1"/>
    <dgm:cxn modelId="{D69C5FF8-E4E0-4EF9-9284-4FE5F2B686F6}" type="presOf" srcId="{13A89243-6C0A-4D2F-9ACA-06AA9A1EBEF0}" destId="{48F507F1-54F9-43B3-A45E-F52105453147}" srcOrd="0" destOrd="0" presId="urn:microsoft.com/office/officeart/2005/8/layout/list1"/>
    <dgm:cxn modelId="{77D8107A-0F58-4F64-8B4D-7A289A12CC34}" srcId="{06D5E1EA-5FB1-4162-BA97-3F5219908105}" destId="{F2500795-D6C6-442A-A074-8D7460EC5AD2}" srcOrd="1" destOrd="0" parTransId="{5257772A-E266-414C-95F8-48C9796DA3F2}" sibTransId="{BB65A94B-475F-4327-8E19-0AA7BE5EFBDD}"/>
    <dgm:cxn modelId="{870A351E-703F-4E44-A446-7134EA3D6DE4}" srcId="{5BFF6BCF-E2B6-49B7-9987-C49B18091ACB}" destId="{0A3ACD1A-6E88-4A5F-84C7-F93CDF794BBE}" srcOrd="1" destOrd="0" parTransId="{89802397-3619-4A9B-BED5-6057FAC3DD9D}" sibTransId="{297AC0CA-91BC-48AB-880D-3D0FA6D4A35E}"/>
    <dgm:cxn modelId="{0BF2230B-8D3D-4C2E-960C-959F8B1B23E5}" srcId="{06D5E1EA-5FB1-4162-BA97-3F5219908105}" destId="{493B0A00-AFFB-4F79-930A-9AE3D6613FBE}" srcOrd="2" destOrd="0" parTransId="{2046647E-FCAF-4533-950B-2F3DBFB97FAF}" sibTransId="{F8A8CCF3-6324-4A3F-AFEA-B8C00C9FE5F3}"/>
    <dgm:cxn modelId="{8BE6612F-D4B7-484B-A482-963581011432}" srcId="{06D5E1EA-5FB1-4162-BA97-3F5219908105}" destId="{13A89243-6C0A-4D2F-9ACA-06AA9A1EBEF0}" srcOrd="0" destOrd="0" parTransId="{80A35478-3501-4C4E-9067-5AE2FEA59B00}" sibTransId="{1A084B3B-3DF8-43EC-8ADC-D74E7518E382}"/>
    <dgm:cxn modelId="{01A2EF67-DAA0-4927-A149-7FE997FD3498}" type="presOf" srcId="{06D5E1EA-5FB1-4162-BA97-3F5219908105}" destId="{9382FF47-8173-412A-B8B1-958C87EEE89D}" srcOrd="1" destOrd="0" presId="urn:microsoft.com/office/officeart/2005/8/layout/list1"/>
    <dgm:cxn modelId="{DA419D80-164A-4B33-B8E7-2844E9CA3374}" type="presOf" srcId="{DC291893-E9DD-4428-A3D7-58DA3713521B}" destId="{27A15132-899F-4D67-8523-E620628AFDA8}" srcOrd="0" destOrd="0" presId="urn:microsoft.com/office/officeart/2005/8/layout/list1"/>
    <dgm:cxn modelId="{1BB173B8-4CF9-478C-B2E9-C1BAB71F25FE}" srcId="{5BFF6BCF-E2B6-49B7-9987-C49B18091ACB}" destId="{DC291893-E9DD-4428-A3D7-58DA3713521B}" srcOrd="0" destOrd="0" parTransId="{914D50F8-16B9-4BDC-A590-3EF65978CEF6}" sibTransId="{D59B8573-99D0-4714-BF2D-7952AA14DE6F}"/>
    <dgm:cxn modelId="{7D559950-D29E-46EE-A0CD-3018E5A2042E}" type="presOf" srcId="{F2500795-D6C6-442A-A074-8D7460EC5AD2}" destId="{48F507F1-54F9-43B3-A45E-F52105453147}" srcOrd="0" destOrd="1" presId="urn:microsoft.com/office/officeart/2005/8/layout/list1"/>
    <dgm:cxn modelId="{BB8B61CD-407D-4BEC-96A1-9A73B863EF8B}" srcId="{5BFF6BCF-E2B6-49B7-9987-C49B18091ACB}" destId="{9786E428-7881-4B6A-B2B0-7128BF138196}" srcOrd="2" destOrd="0" parTransId="{E4D1E5AB-D7D0-4181-A71C-554B14920F18}" sibTransId="{806E909E-B40F-4AC0-8D1D-C811C74AE2C0}"/>
    <dgm:cxn modelId="{367CD09B-1DFC-42A5-9CE7-E10DB3256DBA}" srcId="{2209DF03-206C-4B48-B7B4-888C8F8C5739}" destId="{5BFF6BCF-E2B6-49B7-9987-C49B18091ACB}" srcOrd="1" destOrd="0" parTransId="{73ACD0E5-47F2-493A-BEE2-90198A8C3F0E}" sibTransId="{C2D40450-BCF5-4332-B9D3-019B013D3E18}"/>
    <dgm:cxn modelId="{AF316AE6-A903-4771-AFDD-2E851A47B483}" srcId="{06D5E1EA-5FB1-4162-BA97-3F5219908105}" destId="{2A146C49-C45D-43E9-A6B6-F615469C8A35}" srcOrd="3" destOrd="0" parTransId="{DC924149-96D0-42D2-BF21-776F5D4724B4}" sibTransId="{F4354018-1890-4EC2-A966-5F73F1D94CC1}"/>
    <dgm:cxn modelId="{30B18EC1-C1D5-43AE-A030-D68D5557BB0D}" type="presOf" srcId="{0A3ACD1A-6E88-4A5F-84C7-F93CDF794BBE}" destId="{27A15132-899F-4D67-8523-E620628AFDA8}" srcOrd="0" destOrd="1" presId="urn:microsoft.com/office/officeart/2005/8/layout/list1"/>
    <dgm:cxn modelId="{D1C77FFA-E400-4E0A-B792-36418392AE21}" type="presOf" srcId="{5BFF6BCF-E2B6-49B7-9987-C49B18091ACB}" destId="{AE8D2AEC-AEB9-4907-A587-F39EDEA3552C}" srcOrd="0" destOrd="0" presId="urn:microsoft.com/office/officeart/2005/8/layout/list1"/>
    <dgm:cxn modelId="{DEA5021E-AFFE-41C1-B425-50065519F1C8}" type="presOf" srcId="{2A146C49-C45D-43E9-A6B6-F615469C8A35}" destId="{48F507F1-54F9-43B3-A45E-F52105453147}" srcOrd="0" destOrd="3" presId="urn:microsoft.com/office/officeart/2005/8/layout/list1"/>
    <dgm:cxn modelId="{E3A56DC6-DE29-4DA5-8A3C-47BA67D131AA}" type="presOf" srcId="{5BFF6BCF-E2B6-49B7-9987-C49B18091ACB}" destId="{5BB96C0F-8366-4070-A32E-888CB51BDC3A}" srcOrd="1" destOrd="0" presId="urn:microsoft.com/office/officeart/2005/8/layout/list1"/>
    <dgm:cxn modelId="{7B0A5A79-78F2-457A-9238-D9B36CC918EA}" type="presOf" srcId="{493B0A00-AFFB-4F79-930A-9AE3D6613FBE}" destId="{48F507F1-54F9-43B3-A45E-F52105453147}" srcOrd="0" destOrd="2" presId="urn:microsoft.com/office/officeart/2005/8/layout/list1"/>
    <dgm:cxn modelId="{CDE7DE9E-0CB4-484D-A8DC-703EA92CA168}" type="presOf" srcId="{2209DF03-206C-4B48-B7B4-888C8F8C5739}" destId="{ADE89734-4A5F-4447-8EF9-85BC3CCD22F4}" srcOrd="0" destOrd="0" presId="urn:microsoft.com/office/officeart/2005/8/layout/list1"/>
    <dgm:cxn modelId="{DBAF3274-3D57-47DE-B5D0-2B41130CF101}" srcId="{2209DF03-206C-4B48-B7B4-888C8F8C5739}" destId="{06D5E1EA-5FB1-4162-BA97-3F5219908105}" srcOrd="0" destOrd="0" parTransId="{D0C2DF2B-7F38-4A95-82C4-7517ADE47E13}" sibTransId="{055280E9-04A1-4A47-B5BA-5012AB620878}"/>
    <dgm:cxn modelId="{0868395B-7B5A-4A37-B95B-C4A22B228863}" type="presParOf" srcId="{ADE89734-4A5F-4447-8EF9-85BC3CCD22F4}" destId="{6F6F90F0-B477-4873-B162-060255F05D0E}" srcOrd="0" destOrd="0" presId="urn:microsoft.com/office/officeart/2005/8/layout/list1"/>
    <dgm:cxn modelId="{3E517B93-7E64-45E3-926C-17C72576A9F5}" type="presParOf" srcId="{6F6F90F0-B477-4873-B162-060255F05D0E}" destId="{F946CB6E-8131-41A1-9D1D-EEBBC53F7969}" srcOrd="0" destOrd="0" presId="urn:microsoft.com/office/officeart/2005/8/layout/list1"/>
    <dgm:cxn modelId="{F5B649A6-BE48-4C77-9B3E-247977DC19B3}" type="presParOf" srcId="{6F6F90F0-B477-4873-B162-060255F05D0E}" destId="{9382FF47-8173-412A-B8B1-958C87EEE89D}" srcOrd="1" destOrd="0" presId="urn:microsoft.com/office/officeart/2005/8/layout/list1"/>
    <dgm:cxn modelId="{F9FD537F-E2EE-49EE-B00F-C6EDB6F5622D}" type="presParOf" srcId="{ADE89734-4A5F-4447-8EF9-85BC3CCD22F4}" destId="{F1C29771-5740-4AF0-AB35-363454E48C52}" srcOrd="1" destOrd="0" presId="urn:microsoft.com/office/officeart/2005/8/layout/list1"/>
    <dgm:cxn modelId="{A52845B9-808E-4CB8-AC65-2ED2FF886EB6}" type="presParOf" srcId="{ADE89734-4A5F-4447-8EF9-85BC3CCD22F4}" destId="{48F507F1-54F9-43B3-A45E-F52105453147}" srcOrd="2" destOrd="0" presId="urn:microsoft.com/office/officeart/2005/8/layout/list1"/>
    <dgm:cxn modelId="{45ACB7C9-B08C-4252-97E5-FD6FD09DFBD0}" type="presParOf" srcId="{ADE89734-4A5F-4447-8EF9-85BC3CCD22F4}" destId="{A390F9AA-5B0E-4E62-8EC6-8B7FA8A11DAD}" srcOrd="3" destOrd="0" presId="urn:microsoft.com/office/officeart/2005/8/layout/list1"/>
    <dgm:cxn modelId="{4C201992-DF83-4865-A7A9-AB2AD64F4F72}" type="presParOf" srcId="{ADE89734-4A5F-4447-8EF9-85BC3CCD22F4}" destId="{ED28919D-1E31-46CA-BC39-4E0B9C77732D}" srcOrd="4" destOrd="0" presId="urn:microsoft.com/office/officeart/2005/8/layout/list1"/>
    <dgm:cxn modelId="{FB6C936C-4572-408E-AC71-6EAFB69BA681}" type="presParOf" srcId="{ED28919D-1E31-46CA-BC39-4E0B9C77732D}" destId="{AE8D2AEC-AEB9-4907-A587-F39EDEA3552C}" srcOrd="0" destOrd="0" presId="urn:microsoft.com/office/officeart/2005/8/layout/list1"/>
    <dgm:cxn modelId="{B019ABB9-2AC8-4EAF-9C4E-B926DF5C156E}" type="presParOf" srcId="{ED28919D-1E31-46CA-BC39-4E0B9C77732D}" destId="{5BB96C0F-8366-4070-A32E-888CB51BDC3A}" srcOrd="1" destOrd="0" presId="urn:microsoft.com/office/officeart/2005/8/layout/list1"/>
    <dgm:cxn modelId="{B4397046-154A-4F34-BFF0-7B06C0AE8AD7}" type="presParOf" srcId="{ADE89734-4A5F-4447-8EF9-85BC3CCD22F4}" destId="{8BCDBC0E-C289-429E-AA03-D50B949758ED}" srcOrd="5" destOrd="0" presId="urn:microsoft.com/office/officeart/2005/8/layout/list1"/>
    <dgm:cxn modelId="{E3B29A0A-91F1-416F-AEF8-E9A75296C2FE}" type="presParOf" srcId="{ADE89734-4A5F-4447-8EF9-85BC3CCD22F4}" destId="{27A15132-899F-4D67-8523-E620628AFDA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7B82C95-670A-47FA-8D25-987CADE0AB61}" type="doc">
      <dgm:prSet loTypeId="urn:microsoft.com/office/officeart/2005/8/layout/lProcess2" loCatId="list" qsTypeId="urn:microsoft.com/office/officeart/2005/8/quickstyle/simple4" qsCatId="simple" csTypeId="urn:microsoft.com/office/officeart/2005/8/colors/accent0_3" csCatId="mainScheme" phldr="1"/>
      <dgm:spPr/>
      <dgm:t>
        <a:bodyPr/>
        <a:lstStyle/>
        <a:p>
          <a:endParaRPr lang="zh-CN" altLang="en-US"/>
        </a:p>
      </dgm:t>
    </dgm:pt>
    <dgm:pt modelId="{CF12451C-4946-4F21-9CC2-9F8479D7F732}">
      <dgm:prSet/>
      <dgm:spPr/>
      <dgm:t>
        <a:bodyPr/>
        <a:lstStyle/>
        <a:p>
          <a:pPr rtl="0"/>
          <a:r>
            <a:rPr lang="zh-CN" b="1" dirty="0"/>
            <a:t>数据标准化处理（</a:t>
          </a:r>
          <a:r>
            <a:rPr lang="en-US" b="1" dirty="0"/>
            <a:t>Data Normalization</a:t>
          </a:r>
          <a:r>
            <a:rPr lang="zh-CN" b="1" dirty="0"/>
            <a:t>）</a:t>
          </a:r>
          <a:endParaRPr lang="en-US" dirty="0"/>
        </a:p>
      </dgm:t>
    </dgm:pt>
    <dgm:pt modelId="{CFE92405-AAFC-48EB-BDBA-885E82ABC78E}" type="parTrans" cxnId="{4CBC3C27-3F9F-40A7-B4EF-C74AA93EBF55}">
      <dgm:prSet/>
      <dgm:spPr/>
      <dgm:t>
        <a:bodyPr/>
        <a:lstStyle/>
        <a:p>
          <a:endParaRPr lang="zh-CN" altLang="en-US"/>
        </a:p>
      </dgm:t>
    </dgm:pt>
    <dgm:pt modelId="{F66792F9-16E2-479D-A259-DA181808D769}" type="sibTrans" cxnId="{4CBC3C27-3F9F-40A7-B4EF-C74AA93EBF55}">
      <dgm:prSet/>
      <dgm:spPr/>
      <dgm:t>
        <a:bodyPr/>
        <a:lstStyle/>
        <a:p>
          <a:endParaRPr lang="zh-CN" altLang="en-US"/>
        </a:p>
      </dgm:t>
    </dgm:pt>
    <dgm:pt modelId="{421B047E-6143-4C0C-9956-03EB714F503F}">
      <dgm:prSet/>
      <dgm:spPr/>
      <dgm:t>
        <a:bodyPr/>
        <a:lstStyle/>
        <a:p>
          <a:pPr rtl="0"/>
          <a:r>
            <a:rPr lang="en-US" b="1" dirty="0"/>
            <a:t>0-1</a:t>
          </a:r>
          <a:r>
            <a:rPr lang="zh-CN" b="1" dirty="0"/>
            <a:t>标准化</a:t>
          </a:r>
          <a:r>
            <a:rPr lang="en-US" b="1" dirty="0"/>
            <a:t>(0-1 normalization)</a:t>
          </a:r>
          <a:endParaRPr lang="zh-CN" dirty="0"/>
        </a:p>
      </dgm:t>
    </dgm:pt>
    <dgm:pt modelId="{787C52ED-3A7C-4381-BF6B-79655F09F201}" type="parTrans" cxnId="{51345CF2-244B-4DDC-90A0-90D3FBD66B84}">
      <dgm:prSet/>
      <dgm:spPr/>
      <dgm:t>
        <a:bodyPr/>
        <a:lstStyle/>
        <a:p>
          <a:endParaRPr lang="zh-CN" altLang="en-US"/>
        </a:p>
      </dgm:t>
    </dgm:pt>
    <dgm:pt modelId="{B7FB57B9-BB9B-43E2-877F-FC722D5C8BAB}" type="sibTrans" cxnId="{51345CF2-244B-4DDC-90A0-90D3FBD66B84}">
      <dgm:prSet/>
      <dgm:spPr/>
      <dgm:t>
        <a:bodyPr/>
        <a:lstStyle/>
        <a:p>
          <a:endParaRPr lang="zh-CN" altLang="en-US"/>
        </a:p>
      </dgm:t>
    </dgm:pt>
    <dgm:pt modelId="{3B31070B-D846-47A6-B463-114400AB9BC1}">
      <dgm:prSet/>
      <dgm:spPr/>
      <dgm:t>
        <a:bodyPr/>
        <a:lstStyle/>
        <a:p>
          <a:pPr rtl="0"/>
          <a:r>
            <a:rPr lang="en-US" b="1" dirty="0"/>
            <a:t>z-score </a:t>
          </a:r>
          <a:r>
            <a:rPr lang="zh-CN" b="1" dirty="0"/>
            <a:t>标准化（</a:t>
          </a:r>
          <a:r>
            <a:rPr lang="en-US" b="1" dirty="0"/>
            <a:t>zero-mean normalization</a:t>
          </a:r>
          <a:r>
            <a:rPr lang="zh-CN" b="1" dirty="0"/>
            <a:t>）</a:t>
          </a:r>
          <a:endParaRPr lang="zh-CN" dirty="0"/>
        </a:p>
      </dgm:t>
    </dgm:pt>
    <dgm:pt modelId="{6270433B-73AC-406B-9B2F-2F4EB20CDF07}" type="parTrans" cxnId="{1393369C-6784-4F89-BCE3-D91498DD694D}">
      <dgm:prSet/>
      <dgm:spPr/>
      <dgm:t>
        <a:bodyPr/>
        <a:lstStyle/>
        <a:p>
          <a:endParaRPr lang="zh-CN" altLang="en-US"/>
        </a:p>
      </dgm:t>
    </dgm:pt>
    <dgm:pt modelId="{83AC2A82-2F29-4B36-BDF6-244900A3760D}" type="sibTrans" cxnId="{1393369C-6784-4F89-BCE3-D91498DD694D}">
      <dgm:prSet/>
      <dgm:spPr/>
      <dgm:t>
        <a:bodyPr/>
        <a:lstStyle/>
        <a:p>
          <a:endParaRPr lang="zh-CN" altLang="en-US"/>
        </a:p>
      </dgm:t>
    </dgm:pt>
    <dgm:pt modelId="{DEEC35D4-B915-4E29-904E-F1F0882FBD47}" type="pres">
      <dgm:prSet presAssocID="{A7B82C95-670A-47FA-8D25-987CADE0AB61}" presName="theList" presStyleCnt="0">
        <dgm:presLayoutVars>
          <dgm:dir/>
          <dgm:animLvl val="lvl"/>
          <dgm:resizeHandles val="exact"/>
        </dgm:presLayoutVars>
      </dgm:prSet>
      <dgm:spPr/>
      <dgm:t>
        <a:bodyPr/>
        <a:lstStyle/>
        <a:p>
          <a:endParaRPr lang="zh-CN" altLang="en-US"/>
        </a:p>
      </dgm:t>
    </dgm:pt>
    <dgm:pt modelId="{1689445E-B86F-4F72-BC6C-F9DC973C1602}" type="pres">
      <dgm:prSet presAssocID="{CF12451C-4946-4F21-9CC2-9F8479D7F732}" presName="compNode" presStyleCnt="0"/>
      <dgm:spPr/>
    </dgm:pt>
    <dgm:pt modelId="{7E825BDF-3A5F-4B0E-9E52-E01ABF207DC7}" type="pres">
      <dgm:prSet presAssocID="{CF12451C-4946-4F21-9CC2-9F8479D7F732}" presName="aNode" presStyleLbl="bgShp" presStyleIdx="0" presStyleCnt="1"/>
      <dgm:spPr/>
      <dgm:t>
        <a:bodyPr/>
        <a:lstStyle/>
        <a:p>
          <a:endParaRPr lang="zh-CN" altLang="en-US"/>
        </a:p>
      </dgm:t>
    </dgm:pt>
    <dgm:pt modelId="{C36F66DF-927E-45F0-9DF4-716469274906}" type="pres">
      <dgm:prSet presAssocID="{CF12451C-4946-4F21-9CC2-9F8479D7F732}" presName="textNode" presStyleLbl="bgShp" presStyleIdx="0" presStyleCnt="1"/>
      <dgm:spPr/>
      <dgm:t>
        <a:bodyPr/>
        <a:lstStyle/>
        <a:p>
          <a:endParaRPr lang="zh-CN" altLang="en-US"/>
        </a:p>
      </dgm:t>
    </dgm:pt>
    <dgm:pt modelId="{BC81571C-428E-4440-8C56-F7D0EF52A516}" type="pres">
      <dgm:prSet presAssocID="{CF12451C-4946-4F21-9CC2-9F8479D7F732}" presName="compChildNode" presStyleCnt="0"/>
      <dgm:spPr/>
    </dgm:pt>
    <dgm:pt modelId="{492F70E4-88DE-4DB1-AF3E-F33E2EEC683C}" type="pres">
      <dgm:prSet presAssocID="{CF12451C-4946-4F21-9CC2-9F8479D7F732}" presName="theInnerList" presStyleCnt="0"/>
      <dgm:spPr/>
    </dgm:pt>
    <dgm:pt modelId="{8DB1F1F4-7FA6-4534-8CE8-D7EA032E76CE}" type="pres">
      <dgm:prSet presAssocID="{421B047E-6143-4C0C-9956-03EB714F503F}" presName="childNode" presStyleLbl="node1" presStyleIdx="0" presStyleCnt="2">
        <dgm:presLayoutVars>
          <dgm:bulletEnabled val="1"/>
        </dgm:presLayoutVars>
      </dgm:prSet>
      <dgm:spPr/>
      <dgm:t>
        <a:bodyPr/>
        <a:lstStyle/>
        <a:p>
          <a:endParaRPr lang="zh-CN" altLang="en-US"/>
        </a:p>
      </dgm:t>
    </dgm:pt>
    <dgm:pt modelId="{054397FC-6198-4DE1-ACB7-EDF02D68CC8C}" type="pres">
      <dgm:prSet presAssocID="{421B047E-6143-4C0C-9956-03EB714F503F}" presName="aSpace2" presStyleCnt="0"/>
      <dgm:spPr/>
    </dgm:pt>
    <dgm:pt modelId="{F57BE39B-BFBA-491F-B896-5D65773259B8}" type="pres">
      <dgm:prSet presAssocID="{3B31070B-D846-47A6-B463-114400AB9BC1}" presName="childNode" presStyleLbl="node1" presStyleIdx="1" presStyleCnt="2">
        <dgm:presLayoutVars>
          <dgm:bulletEnabled val="1"/>
        </dgm:presLayoutVars>
      </dgm:prSet>
      <dgm:spPr/>
      <dgm:t>
        <a:bodyPr/>
        <a:lstStyle/>
        <a:p>
          <a:endParaRPr lang="zh-CN" altLang="en-US"/>
        </a:p>
      </dgm:t>
    </dgm:pt>
  </dgm:ptLst>
  <dgm:cxnLst>
    <dgm:cxn modelId="{51345CF2-244B-4DDC-90A0-90D3FBD66B84}" srcId="{CF12451C-4946-4F21-9CC2-9F8479D7F732}" destId="{421B047E-6143-4C0C-9956-03EB714F503F}" srcOrd="0" destOrd="0" parTransId="{787C52ED-3A7C-4381-BF6B-79655F09F201}" sibTransId="{B7FB57B9-BB9B-43E2-877F-FC722D5C8BAB}"/>
    <dgm:cxn modelId="{D64CA0C7-3024-4C15-BFB4-729FC46F147F}" type="presOf" srcId="{CF12451C-4946-4F21-9CC2-9F8479D7F732}" destId="{7E825BDF-3A5F-4B0E-9E52-E01ABF207DC7}" srcOrd="0" destOrd="0" presId="urn:microsoft.com/office/officeart/2005/8/layout/lProcess2"/>
    <dgm:cxn modelId="{4CBC3C27-3F9F-40A7-B4EF-C74AA93EBF55}" srcId="{A7B82C95-670A-47FA-8D25-987CADE0AB61}" destId="{CF12451C-4946-4F21-9CC2-9F8479D7F732}" srcOrd="0" destOrd="0" parTransId="{CFE92405-AAFC-48EB-BDBA-885E82ABC78E}" sibTransId="{F66792F9-16E2-479D-A259-DA181808D769}"/>
    <dgm:cxn modelId="{0FF8F141-3DBD-445A-861B-C3FF31A1DFCC}" type="presOf" srcId="{CF12451C-4946-4F21-9CC2-9F8479D7F732}" destId="{C36F66DF-927E-45F0-9DF4-716469274906}" srcOrd="1" destOrd="0" presId="urn:microsoft.com/office/officeart/2005/8/layout/lProcess2"/>
    <dgm:cxn modelId="{3EDB7996-FA5B-40CE-8C93-35A3931D1027}" type="presOf" srcId="{421B047E-6143-4C0C-9956-03EB714F503F}" destId="{8DB1F1F4-7FA6-4534-8CE8-D7EA032E76CE}" srcOrd="0" destOrd="0" presId="urn:microsoft.com/office/officeart/2005/8/layout/lProcess2"/>
    <dgm:cxn modelId="{1393369C-6784-4F89-BCE3-D91498DD694D}" srcId="{CF12451C-4946-4F21-9CC2-9F8479D7F732}" destId="{3B31070B-D846-47A6-B463-114400AB9BC1}" srcOrd="1" destOrd="0" parTransId="{6270433B-73AC-406B-9B2F-2F4EB20CDF07}" sibTransId="{83AC2A82-2F29-4B36-BDF6-244900A3760D}"/>
    <dgm:cxn modelId="{4457D58A-4EB7-4EC5-A8B2-2E305C2DA04D}" type="presOf" srcId="{3B31070B-D846-47A6-B463-114400AB9BC1}" destId="{F57BE39B-BFBA-491F-B896-5D65773259B8}" srcOrd="0" destOrd="0" presId="urn:microsoft.com/office/officeart/2005/8/layout/lProcess2"/>
    <dgm:cxn modelId="{159ED48C-F213-4EBE-8585-9CFD745511EE}" type="presOf" srcId="{A7B82C95-670A-47FA-8D25-987CADE0AB61}" destId="{DEEC35D4-B915-4E29-904E-F1F0882FBD47}" srcOrd="0" destOrd="0" presId="urn:microsoft.com/office/officeart/2005/8/layout/lProcess2"/>
    <dgm:cxn modelId="{321B5881-EE17-4228-AE9A-F064D86ABC23}" type="presParOf" srcId="{DEEC35D4-B915-4E29-904E-F1F0882FBD47}" destId="{1689445E-B86F-4F72-BC6C-F9DC973C1602}" srcOrd="0" destOrd="0" presId="urn:microsoft.com/office/officeart/2005/8/layout/lProcess2"/>
    <dgm:cxn modelId="{6BF25E62-7DA1-469F-87F9-4E7E16D733E3}" type="presParOf" srcId="{1689445E-B86F-4F72-BC6C-F9DC973C1602}" destId="{7E825BDF-3A5F-4B0E-9E52-E01ABF207DC7}" srcOrd="0" destOrd="0" presId="urn:microsoft.com/office/officeart/2005/8/layout/lProcess2"/>
    <dgm:cxn modelId="{A53D628D-E447-4188-BAEB-3DD25C766F07}" type="presParOf" srcId="{1689445E-B86F-4F72-BC6C-F9DC973C1602}" destId="{C36F66DF-927E-45F0-9DF4-716469274906}" srcOrd="1" destOrd="0" presId="urn:microsoft.com/office/officeart/2005/8/layout/lProcess2"/>
    <dgm:cxn modelId="{B2DB6679-4B5D-4DAD-929D-A81D3D0ED29C}" type="presParOf" srcId="{1689445E-B86F-4F72-BC6C-F9DC973C1602}" destId="{BC81571C-428E-4440-8C56-F7D0EF52A516}" srcOrd="2" destOrd="0" presId="urn:microsoft.com/office/officeart/2005/8/layout/lProcess2"/>
    <dgm:cxn modelId="{9F2B5EE6-092A-4879-8118-185491C07861}" type="presParOf" srcId="{BC81571C-428E-4440-8C56-F7D0EF52A516}" destId="{492F70E4-88DE-4DB1-AF3E-F33E2EEC683C}" srcOrd="0" destOrd="0" presId="urn:microsoft.com/office/officeart/2005/8/layout/lProcess2"/>
    <dgm:cxn modelId="{0734BBD0-9235-40EF-AF9A-58A5A74C725C}" type="presParOf" srcId="{492F70E4-88DE-4DB1-AF3E-F33E2EEC683C}" destId="{8DB1F1F4-7FA6-4534-8CE8-D7EA032E76CE}" srcOrd="0" destOrd="0" presId="urn:microsoft.com/office/officeart/2005/8/layout/lProcess2"/>
    <dgm:cxn modelId="{C11A23FE-1ECA-4056-B380-2C6CD0D411BF}" type="presParOf" srcId="{492F70E4-88DE-4DB1-AF3E-F33E2EEC683C}" destId="{054397FC-6198-4DE1-ACB7-EDF02D68CC8C}" srcOrd="1" destOrd="0" presId="urn:microsoft.com/office/officeart/2005/8/layout/lProcess2"/>
    <dgm:cxn modelId="{3D94CD1E-431D-4638-9ACA-198937F53B6F}" type="presParOf" srcId="{492F70E4-88DE-4DB1-AF3E-F33E2EEC683C}" destId="{F57BE39B-BFBA-491F-B896-5D65773259B8}"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2143C7-2934-4818-B89A-BAF04CDBE713}"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86574499-89FA-4EB0-8069-74D7FCB9E5A5}">
      <dgm:prSet custT="1"/>
      <dgm:spPr/>
      <dgm:t>
        <a:bodyPr/>
        <a:lstStyle/>
        <a:p>
          <a:pPr rtl="0"/>
          <a:r>
            <a:rPr lang="zh-CN" sz="3200" dirty="0"/>
            <a:t>数据集成</a:t>
          </a:r>
          <a:r>
            <a:rPr lang="zh-CN" altLang="en-US" sz="3200" dirty="0"/>
            <a:t>的</a:t>
          </a:r>
          <a:r>
            <a:rPr lang="en-US" sz="3200" dirty="0"/>
            <a:t>3</a:t>
          </a:r>
          <a:r>
            <a:rPr lang="zh-CN" sz="3200" dirty="0"/>
            <a:t>个基本问题</a:t>
          </a:r>
        </a:p>
      </dgm:t>
    </dgm:pt>
    <dgm:pt modelId="{FB7C49DC-F355-4491-BD4B-3CB412BBFF5E}" type="parTrans" cxnId="{49CFE7CC-E161-4255-BBD6-465CCB9C6470}">
      <dgm:prSet/>
      <dgm:spPr/>
      <dgm:t>
        <a:bodyPr/>
        <a:lstStyle/>
        <a:p>
          <a:endParaRPr lang="zh-CN" altLang="en-US"/>
        </a:p>
      </dgm:t>
    </dgm:pt>
    <dgm:pt modelId="{65B1B9A2-FFC2-47E7-B39C-82F3032C228F}" type="sibTrans" cxnId="{49CFE7CC-E161-4255-BBD6-465CCB9C6470}">
      <dgm:prSet/>
      <dgm:spPr/>
      <dgm:t>
        <a:bodyPr/>
        <a:lstStyle/>
        <a:p>
          <a:endParaRPr lang="zh-CN" altLang="en-US"/>
        </a:p>
      </dgm:t>
    </dgm:pt>
    <dgm:pt modelId="{381935F3-1D93-4216-ACA1-0DECB2D00A73}">
      <dgm:prSet custT="1"/>
      <dgm:spPr/>
      <dgm:t>
        <a:bodyPr/>
        <a:lstStyle/>
        <a:p>
          <a:pPr rtl="0"/>
          <a:r>
            <a:rPr lang="zh-CN" sz="2400" b="1" dirty="0"/>
            <a:t>模式集成</a:t>
          </a:r>
          <a:r>
            <a:rPr lang="en-US" altLang="zh-CN" sz="2400" b="1" dirty="0"/>
            <a:t>: </a:t>
          </a:r>
          <a:r>
            <a:rPr lang="zh-CN" altLang="en-US" sz="2400" b="1" dirty="0"/>
            <a:t>多个数据源中的实体如何匹配，即</a:t>
          </a:r>
          <a:r>
            <a:rPr lang="zh-CN" altLang="en-US" sz="2400" b="1" u="sng" dirty="0">
              <a:solidFill>
                <a:srgbClr val="FF0000"/>
              </a:solidFill>
            </a:rPr>
            <a:t>实体识别问题</a:t>
          </a:r>
          <a:r>
            <a:rPr lang="zh-CN" altLang="en-US" sz="2400" b="1" dirty="0"/>
            <a:t>。如，</a:t>
          </a:r>
          <a:r>
            <a:rPr lang="zh-CN" altLang="en-US" sz="2400" dirty="0"/>
            <a:t>数据分析者或计算机如何才能确信一个数据库中的</a:t>
          </a:r>
          <a:r>
            <a:rPr lang="en-US" sz="2400" dirty="0" err="1"/>
            <a:t>customer_id</a:t>
          </a:r>
          <a:r>
            <a:rPr lang="zh-CN" altLang="en-US" sz="2400" dirty="0"/>
            <a:t>和另一个数据库中的</a:t>
          </a:r>
          <a:r>
            <a:rPr lang="en-US" sz="2400" dirty="0" err="1"/>
            <a:t>cust_number</a:t>
          </a:r>
          <a:r>
            <a:rPr lang="zh-CN" altLang="en-US" sz="2400" dirty="0"/>
            <a:t>指的是相同的属性。</a:t>
          </a:r>
          <a:endParaRPr lang="en-US" sz="2400" b="1" dirty="0"/>
        </a:p>
      </dgm:t>
    </dgm:pt>
    <dgm:pt modelId="{437ACB07-500C-4F5D-9D74-781E8F0E23D9}" type="parTrans" cxnId="{2C6CA825-7640-45C4-9B20-19B6405553C8}">
      <dgm:prSet/>
      <dgm:spPr/>
      <dgm:t>
        <a:bodyPr/>
        <a:lstStyle/>
        <a:p>
          <a:endParaRPr lang="zh-CN" altLang="en-US"/>
        </a:p>
      </dgm:t>
    </dgm:pt>
    <dgm:pt modelId="{632CA6BD-DEB0-4672-9D4E-9901EDC152B4}" type="sibTrans" cxnId="{2C6CA825-7640-45C4-9B20-19B6405553C8}">
      <dgm:prSet/>
      <dgm:spPr/>
      <dgm:t>
        <a:bodyPr/>
        <a:lstStyle/>
        <a:p>
          <a:endParaRPr lang="zh-CN" altLang="en-US"/>
        </a:p>
      </dgm:t>
    </dgm:pt>
    <dgm:pt modelId="{DAA506BB-4227-4AB2-89F7-25916FBA8247}">
      <dgm:prSet custT="1"/>
      <dgm:spPr/>
      <dgm:t>
        <a:bodyPr/>
        <a:lstStyle/>
        <a:p>
          <a:pPr rtl="0"/>
          <a:r>
            <a:rPr lang="zh-CN" sz="2400" b="1" dirty="0"/>
            <a:t>数据冗余</a:t>
          </a:r>
          <a:r>
            <a:rPr lang="zh-CN" altLang="en-US" sz="2400" b="1" dirty="0"/>
            <a:t>：</a:t>
          </a:r>
          <a:r>
            <a:rPr lang="zh-CN" altLang="en-US" sz="2400" dirty="0"/>
            <a:t>一个属性可能是冗余的，如果它能由另一个或另一组属性导出</a:t>
          </a:r>
          <a:endParaRPr lang="en-US" sz="2400" b="1" dirty="0"/>
        </a:p>
      </dgm:t>
    </dgm:pt>
    <dgm:pt modelId="{F4F87ED7-3C4F-4A29-9D1F-4A3CF441E93C}" type="parTrans" cxnId="{629A1131-49B9-4C1B-85A6-D1D90EBBB1C3}">
      <dgm:prSet/>
      <dgm:spPr/>
      <dgm:t>
        <a:bodyPr/>
        <a:lstStyle/>
        <a:p>
          <a:endParaRPr lang="zh-CN" altLang="en-US"/>
        </a:p>
      </dgm:t>
    </dgm:pt>
    <dgm:pt modelId="{7965CE84-AE71-434E-A519-EE49C837C71E}" type="sibTrans" cxnId="{629A1131-49B9-4C1B-85A6-D1D90EBBB1C3}">
      <dgm:prSet/>
      <dgm:spPr/>
      <dgm:t>
        <a:bodyPr/>
        <a:lstStyle/>
        <a:p>
          <a:endParaRPr lang="zh-CN" altLang="en-US"/>
        </a:p>
      </dgm:t>
    </dgm:pt>
    <dgm:pt modelId="{A078BF06-68CB-47BC-847A-0EC3A429B7DC}">
      <dgm:prSet custT="1"/>
      <dgm:spPr/>
      <dgm:t>
        <a:bodyPr/>
        <a:lstStyle/>
        <a:p>
          <a:pPr rtl="0"/>
          <a:r>
            <a:rPr lang="zh-CN" sz="2400" b="1" dirty="0"/>
            <a:t>冲突检测与消除</a:t>
          </a:r>
          <a:r>
            <a:rPr lang="en-US" altLang="zh-CN" sz="2400" b="1" dirty="0"/>
            <a:t>: </a:t>
          </a:r>
          <a:r>
            <a:rPr lang="zh-CN" altLang="en-US" sz="2400" b="1" dirty="0"/>
            <a:t>如多个数据源中的单位不一致（如，美元与人民币）</a:t>
          </a:r>
          <a:endParaRPr lang="zh-CN" sz="2400" dirty="0"/>
        </a:p>
      </dgm:t>
    </dgm:pt>
    <dgm:pt modelId="{436A284D-7413-4828-998D-5A90E7F09947}" type="parTrans" cxnId="{BEC99A09-E252-4F92-AB19-F591924FD1A8}">
      <dgm:prSet/>
      <dgm:spPr/>
      <dgm:t>
        <a:bodyPr/>
        <a:lstStyle/>
        <a:p>
          <a:endParaRPr lang="zh-CN" altLang="en-US"/>
        </a:p>
      </dgm:t>
    </dgm:pt>
    <dgm:pt modelId="{706B17D8-7B5F-4AFD-A1FE-504910A5F030}" type="sibTrans" cxnId="{BEC99A09-E252-4F92-AB19-F591924FD1A8}">
      <dgm:prSet/>
      <dgm:spPr/>
      <dgm:t>
        <a:bodyPr/>
        <a:lstStyle/>
        <a:p>
          <a:endParaRPr lang="zh-CN" altLang="en-US"/>
        </a:p>
      </dgm:t>
    </dgm:pt>
    <dgm:pt modelId="{7C18EB8D-42C2-436E-8DB8-068758B7BDBC}">
      <dgm:prSet custT="1"/>
      <dgm:spPr/>
      <dgm:t>
        <a:bodyPr/>
        <a:lstStyle/>
        <a:p>
          <a:pPr rtl="0"/>
          <a:endParaRPr lang="en-US" sz="2400" b="1" dirty="0"/>
        </a:p>
      </dgm:t>
    </dgm:pt>
    <dgm:pt modelId="{C6693D66-7164-4D7B-B28D-5F4E06B23D15}" type="parTrans" cxnId="{DAC12F67-744D-4E36-8E51-F20E9E94B02B}">
      <dgm:prSet/>
      <dgm:spPr/>
      <dgm:t>
        <a:bodyPr/>
        <a:lstStyle/>
        <a:p>
          <a:endParaRPr lang="zh-CN" altLang="en-US"/>
        </a:p>
      </dgm:t>
    </dgm:pt>
    <dgm:pt modelId="{27DCC8DC-07A2-485C-9F6C-5DDCF7C3AD03}" type="sibTrans" cxnId="{DAC12F67-744D-4E36-8E51-F20E9E94B02B}">
      <dgm:prSet/>
      <dgm:spPr/>
      <dgm:t>
        <a:bodyPr/>
        <a:lstStyle/>
        <a:p>
          <a:endParaRPr lang="zh-CN" altLang="en-US"/>
        </a:p>
      </dgm:t>
    </dgm:pt>
    <dgm:pt modelId="{1ED2ED5E-5F24-43D1-895D-64A789F95D5A}">
      <dgm:prSet custT="1"/>
      <dgm:spPr/>
      <dgm:t>
        <a:bodyPr/>
        <a:lstStyle/>
        <a:p>
          <a:pPr rtl="0"/>
          <a:endParaRPr lang="en-US" sz="2400" b="1" dirty="0"/>
        </a:p>
      </dgm:t>
    </dgm:pt>
    <dgm:pt modelId="{1D7ACFD4-C2B4-43C1-AD67-00FC199215ED}" type="parTrans" cxnId="{3EA3F30E-156D-40D4-8F2F-054CB26EE125}">
      <dgm:prSet/>
      <dgm:spPr/>
      <dgm:t>
        <a:bodyPr/>
        <a:lstStyle/>
        <a:p>
          <a:endParaRPr lang="zh-CN" altLang="en-US"/>
        </a:p>
      </dgm:t>
    </dgm:pt>
    <dgm:pt modelId="{55E47B26-35D2-4B3E-97E0-3A8B21648048}" type="sibTrans" cxnId="{3EA3F30E-156D-40D4-8F2F-054CB26EE125}">
      <dgm:prSet/>
      <dgm:spPr/>
      <dgm:t>
        <a:bodyPr/>
        <a:lstStyle/>
        <a:p>
          <a:endParaRPr lang="zh-CN" altLang="en-US"/>
        </a:p>
      </dgm:t>
    </dgm:pt>
    <dgm:pt modelId="{162D199A-FC04-4873-98C7-EE98BF7B8A5B}" type="pres">
      <dgm:prSet presAssocID="{392143C7-2934-4818-B89A-BAF04CDBE713}" presName="linear" presStyleCnt="0">
        <dgm:presLayoutVars>
          <dgm:dir/>
          <dgm:animLvl val="lvl"/>
          <dgm:resizeHandles val="exact"/>
        </dgm:presLayoutVars>
      </dgm:prSet>
      <dgm:spPr/>
      <dgm:t>
        <a:bodyPr/>
        <a:lstStyle/>
        <a:p>
          <a:endParaRPr lang="zh-CN" altLang="en-US"/>
        </a:p>
      </dgm:t>
    </dgm:pt>
    <dgm:pt modelId="{5DC163E6-287B-421D-9B11-0C1AAA1696E9}" type="pres">
      <dgm:prSet presAssocID="{86574499-89FA-4EB0-8069-74D7FCB9E5A5}" presName="parentLin" presStyleCnt="0"/>
      <dgm:spPr/>
    </dgm:pt>
    <dgm:pt modelId="{0BAB96B5-8C0A-4DBD-9D18-E2644C8AB279}" type="pres">
      <dgm:prSet presAssocID="{86574499-89FA-4EB0-8069-74D7FCB9E5A5}" presName="parentLeftMargin" presStyleLbl="node1" presStyleIdx="0" presStyleCnt="1"/>
      <dgm:spPr/>
      <dgm:t>
        <a:bodyPr/>
        <a:lstStyle/>
        <a:p>
          <a:endParaRPr lang="zh-CN" altLang="en-US"/>
        </a:p>
      </dgm:t>
    </dgm:pt>
    <dgm:pt modelId="{1D38EB7B-3C8B-4C2A-A66F-7A0A92A36B12}" type="pres">
      <dgm:prSet presAssocID="{86574499-89FA-4EB0-8069-74D7FCB9E5A5}" presName="parentText" presStyleLbl="node1" presStyleIdx="0" presStyleCnt="1" custScaleX="89907" custScaleY="37105">
        <dgm:presLayoutVars>
          <dgm:chMax val="0"/>
          <dgm:bulletEnabled val="1"/>
        </dgm:presLayoutVars>
      </dgm:prSet>
      <dgm:spPr/>
      <dgm:t>
        <a:bodyPr/>
        <a:lstStyle/>
        <a:p>
          <a:endParaRPr lang="zh-CN" altLang="en-US"/>
        </a:p>
      </dgm:t>
    </dgm:pt>
    <dgm:pt modelId="{8950756E-9EE1-43E3-A939-E05DBFDA4B99}" type="pres">
      <dgm:prSet presAssocID="{86574499-89FA-4EB0-8069-74D7FCB9E5A5}" presName="negativeSpace" presStyleCnt="0"/>
      <dgm:spPr/>
    </dgm:pt>
    <dgm:pt modelId="{D0D5374F-4551-4562-BDFC-D1683BE838DA}" type="pres">
      <dgm:prSet presAssocID="{86574499-89FA-4EB0-8069-74D7FCB9E5A5}" presName="childText" presStyleLbl="conFgAcc1" presStyleIdx="0" presStyleCnt="1" custScaleY="91554">
        <dgm:presLayoutVars>
          <dgm:bulletEnabled val="1"/>
        </dgm:presLayoutVars>
      </dgm:prSet>
      <dgm:spPr/>
      <dgm:t>
        <a:bodyPr/>
        <a:lstStyle/>
        <a:p>
          <a:endParaRPr lang="zh-CN" altLang="en-US"/>
        </a:p>
      </dgm:t>
    </dgm:pt>
  </dgm:ptLst>
  <dgm:cxnLst>
    <dgm:cxn modelId="{49CFE7CC-E161-4255-BBD6-465CCB9C6470}" srcId="{392143C7-2934-4818-B89A-BAF04CDBE713}" destId="{86574499-89FA-4EB0-8069-74D7FCB9E5A5}" srcOrd="0" destOrd="0" parTransId="{FB7C49DC-F355-4491-BD4B-3CB412BBFF5E}" sibTransId="{65B1B9A2-FFC2-47E7-B39C-82F3032C228F}"/>
    <dgm:cxn modelId="{BC7A915D-4855-496C-8939-7282320E76CF}" type="presOf" srcId="{1ED2ED5E-5F24-43D1-895D-64A789F95D5A}" destId="{D0D5374F-4551-4562-BDFC-D1683BE838DA}" srcOrd="0" destOrd="3" presId="urn:microsoft.com/office/officeart/2005/8/layout/list1"/>
    <dgm:cxn modelId="{BEC99A09-E252-4F92-AB19-F591924FD1A8}" srcId="{86574499-89FA-4EB0-8069-74D7FCB9E5A5}" destId="{A078BF06-68CB-47BC-847A-0EC3A429B7DC}" srcOrd="4" destOrd="0" parTransId="{436A284D-7413-4828-998D-5A90E7F09947}" sibTransId="{706B17D8-7B5F-4AFD-A1FE-504910A5F030}"/>
    <dgm:cxn modelId="{629A1131-49B9-4C1B-85A6-D1D90EBBB1C3}" srcId="{86574499-89FA-4EB0-8069-74D7FCB9E5A5}" destId="{DAA506BB-4227-4AB2-89F7-25916FBA8247}" srcOrd="2" destOrd="0" parTransId="{F4F87ED7-3C4F-4A29-9D1F-4A3CF441E93C}" sibTransId="{7965CE84-AE71-434E-A519-EE49C837C71E}"/>
    <dgm:cxn modelId="{0BCFBBB8-299E-4881-B15E-A00A0EFE936D}" type="presOf" srcId="{381935F3-1D93-4216-ACA1-0DECB2D00A73}" destId="{D0D5374F-4551-4562-BDFC-D1683BE838DA}" srcOrd="0" destOrd="0" presId="urn:microsoft.com/office/officeart/2005/8/layout/list1"/>
    <dgm:cxn modelId="{DAC12F67-744D-4E36-8E51-F20E9E94B02B}" srcId="{86574499-89FA-4EB0-8069-74D7FCB9E5A5}" destId="{7C18EB8D-42C2-436E-8DB8-068758B7BDBC}" srcOrd="1" destOrd="0" parTransId="{C6693D66-7164-4D7B-B28D-5F4E06B23D15}" sibTransId="{27DCC8DC-07A2-485C-9F6C-5DDCF7C3AD03}"/>
    <dgm:cxn modelId="{C2CEADE0-7C0C-46F3-A73E-E4289277EFD3}" type="presOf" srcId="{86574499-89FA-4EB0-8069-74D7FCB9E5A5}" destId="{0BAB96B5-8C0A-4DBD-9D18-E2644C8AB279}" srcOrd="0" destOrd="0" presId="urn:microsoft.com/office/officeart/2005/8/layout/list1"/>
    <dgm:cxn modelId="{D96F3577-DB87-4D0F-A178-87313D8E44AC}" type="presOf" srcId="{392143C7-2934-4818-B89A-BAF04CDBE713}" destId="{162D199A-FC04-4873-98C7-EE98BF7B8A5B}" srcOrd="0" destOrd="0" presId="urn:microsoft.com/office/officeart/2005/8/layout/list1"/>
    <dgm:cxn modelId="{3ADCA4B2-4E26-4471-943A-63A3190C2FCB}" type="presOf" srcId="{DAA506BB-4227-4AB2-89F7-25916FBA8247}" destId="{D0D5374F-4551-4562-BDFC-D1683BE838DA}" srcOrd="0" destOrd="2" presId="urn:microsoft.com/office/officeart/2005/8/layout/list1"/>
    <dgm:cxn modelId="{923C7560-27F5-4AAD-BE96-5CF168D0187C}" type="presOf" srcId="{7C18EB8D-42C2-436E-8DB8-068758B7BDBC}" destId="{D0D5374F-4551-4562-BDFC-D1683BE838DA}" srcOrd="0" destOrd="1" presId="urn:microsoft.com/office/officeart/2005/8/layout/list1"/>
    <dgm:cxn modelId="{2C6CA825-7640-45C4-9B20-19B6405553C8}" srcId="{86574499-89FA-4EB0-8069-74D7FCB9E5A5}" destId="{381935F3-1D93-4216-ACA1-0DECB2D00A73}" srcOrd="0" destOrd="0" parTransId="{437ACB07-500C-4F5D-9D74-781E8F0E23D9}" sibTransId="{632CA6BD-DEB0-4672-9D4E-9901EDC152B4}"/>
    <dgm:cxn modelId="{D74AD068-D9BC-4AC6-8E8E-2E4E99B4085B}" type="presOf" srcId="{86574499-89FA-4EB0-8069-74D7FCB9E5A5}" destId="{1D38EB7B-3C8B-4C2A-A66F-7A0A92A36B12}" srcOrd="1" destOrd="0" presId="urn:microsoft.com/office/officeart/2005/8/layout/list1"/>
    <dgm:cxn modelId="{3EA3F30E-156D-40D4-8F2F-054CB26EE125}" srcId="{86574499-89FA-4EB0-8069-74D7FCB9E5A5}" destId="{1ED2ED5E-5F24-43D1-895D-64A789F95D5A}" srcOrd="3" destOrd="0" parTransId="{1D7ACFD4-C2B4-43C1-AD67-00FC199215ED}" sibTransId="{55E47B26-35D2-4B3E-97E0-3A8B21648048}"/>
    <dgm:cxn modelId="{7C6D22B7-E0C5-4785-9E82-A97AF806BE16}" type="presOf" srcId="{A078BF06-68CB-47BC-847A-0EC3A429B7DC}" destId="{D0D5374F-4551-4562-BDFC-D1683BE838DA}" srcOrd="0" destOrd="4" presId="urn:microsoft.com/office/officeart/2005/8/layout/list1"/>
    <dgm:cxn modelId="{42638547-D802-45C1-8646-0E81304CBAFD}" type="presParOf" srcId="{162D199A-FC04-4873-98C7-EE98BF7B8A5B}" destId="{5DC163E6-287B-421D-9B11-0C1AAA1696E9}" srcOrd="0" destOrd="0" presId="urn:microsoft.com/office/officeart/2005/8/layout/list1"/>
    <dgm:cxn modelId="{BA6CDB94-DB9C-4265-9CC7-0CB593B4676B}" type="presParOf" srcId="{5DC163E6-287B-421D-9B11-0C1AAA1696E9}" destId="{0BAB96B5-8C0A-4DBD-9D18-E2644C8AB279}" srcOrd="0" destOrd="0" presId="urn:microsoft.com/office/officeart/2005/8/layout/list1"/>
    <dgm:cxn modelId="{31ABB7E6-326D-4233-A032-E397D6FB73FA}" type="presParOf" srcId="{5DC163E6-287B-421D-9B11-0C1AAA1696E9}" destId="{1D38EB7B-3C8B-4C2A-A66F-7A0A92A36B12}" srcOrd="1" destOrd="0" presId="urn:microsoft.com/office/officeart/2005/8/layout/list1"/>
    <dgm:cxn modelId="{79EAC94E-B132-40AB-B274-96918D7D2BE2}" type="presParOf" srcId="{162D199A-FC04-4873-98C7-EE98BF7B8A5B}" destId="{8950756E-9EE1-43E3-A939-E05DBFDA4B99}" srcOrd="1" destOrd="0" presId="urn:microsoft.com/office/officeart/2005/8/layout/list1"/>
    <dgm:cxn modelId="{A4FD9510-6F85-4EDF-9A95-88A12C882985}" type="presParOf" srcId="{162D199A-FC04-4873-98C7-EE98BF7B8A5B}" destId="{D0D5374F-4551-4562-BDFC-D1683BE838D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4DABD0-77E6-486F-BADD-08DDC83E87E4}"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29FE054C-610C-4BB0-BCC0-80CD31DBCB21}">
      <dgm:prSet custT="1"/>
      <dgm:spPr/>
      <dgm:t>
        <a:bodyPr/>
        <a:lstStyle/>
        <a:p>
          <a:pPr rtl="0"/>
          <a:r>
            <a:rPr lang="zh-CN" sz="2800" b="1" dirty="0"/>
            <a:t>数据脱敏的原则</a:t>
          </a:r>
          <a:endParaRPr lang="en-US" sz="2800" b="1" dirty="0"/>
        </a:p>
      </dgm:t>
    </dgm:pt>
    <dgm:pt modelId="{ED3C3C4A-4FC4-4AA0-8FD7-B9298F53F6C7}" type="parTrans" cxnId="{3C6A4FFC-DDE2-4E16-B8F6-9537AE52F6E2}">
      <dgm:prSet/>
      <dgm:spPr/>
      <dgm:t>
        <a:bodyPr/>
        <a:lstStyle/>
        <a:p>
          <a:endParaRPr lang="zh-CN" altLang="en-US" sz="1400"/>
        </a:p>
      </dgm:t>
    </dgm:pt>
    <dgm:pt modelId="{D742D79D-5462-427C-9FAF-F80BAE41BD05}" type="sibTrans" cxnId="{3C6A4FFC-DDE2-4E16-B8F6-9537AE52F6E2}">
      <dgm:prSet/>
      <dgm:spPr/>
      <dgm:t>
        <a:bodyPr/>
        <a:lstStyle/>
        <a:p>
          <a:endParaRPr lang="zh-CN" altLang="en-US" sz="1400"/>
        </a:p>
      </dgm:t>
    </dgm:pt>
    <dgm:pt modelId="{09322CE6-7693-44FE-8808-E21C10DD00FF}">
      <dgm:prSet custT="1"/>
      <dgm:spPr/>
      <dgm:t>
        <a:bodyPr/>
        <a:lstStyle/>
        <a:p>
          <a:pPr rtl="0"/>
          <a:r>
            <a:rPr lang="zh-CN" sz="3200" b="1" dirty="0">
              <a:solidFill>
                <a:srgbClr val="FF0000"/>
              </a:solidFill>
            </a:rPr>
            <a:t>单向性</a:t>
          </a:r>
          <a:r>
            <a:rPr lang="zh-CN" altLang="en-US" sz="3200" b="1" dirty="0"/>
            <a:t>：</a:t>
          </a:r>
          <a:r>
            <a:rPr lang="zh-CN" altLang="en-US" sz="2800" b="1" dirty="0"/>
            <a:t>从原始数据可以容易得到脱敏数据，但</a:t>
          </a:r>
          <a:r>
            <a:rPr lang="zh-CN" altLang="en-US" sz="2800" b="1" u="sng" dirty="0">
              <a:solidFill>
                <a:srgbClr val="FF0000"/>
              </a:solidFill>
            </a:rPr>
            <a:t>无法从脱敏数据推导出原始数据</a:t>
          </a:r>
          <a:r>
            <a:rPr lang="zh-CN" altLang="en-US" sz="2800" b="1" dirty="0"/>
            <a:t>。</a:t>
          </a:r>
          <a:endParaRPr lang="en-US" sz="4000" b="1" dirty="0"/>
        </a:p>
      </dgm:t>
    </dgm:pt>
    <dgm:pt modelId="{A10AA68C-917E-45E9-ACD8-5BE3BA21F2CC}" type="parTrans" cxnId="{312D2108-AAC0-44B9-B780-7C27E929BC1B}">
      <dgm:prSet/>
      <dgm:spPr/>
      <dgm:t>
        <a:bodyPr/>
        <a:lstStyle/>
        <a:p>
          <a:endParaRPr lang="zh-CN" altLang="en-US" sz="1400"/>
        </a:p>
      </dgm:t>
    </dgm:pt>
    <dgm:pt modelId="{43D0B1E8-630E-48F7-BA51-21E3E2C46FF8}" type="sibTrans" cxnId="{312D2108-AAC0-44B9-B780-7C27E929BC1B}">
      <dgm:prSet/>
      <dgm:spPr/>
      <dgm:t>
        <a:bodyPr/>
        <a:lstStyle/>
        <a:p>
          <a:endParaRPr lang="zh-CN" altLang="en-US" sz="1400"/>
        </a:p>
      </dgm:t>
    </dgm:pt>
    <dgm:pt modelId="{65CE7A57-9D93-4DE6-A522-B7409E811C3C}">
      <dgm:prSet custT="1"/>
      <dgm:spPr/>
      <dgm:t>
        <a:bodyPr/>
        <a:lstStyle/>
        <a:p>
          <a:pPr rtl="0"/>
          <a:r>
            <a:rPr lang="zh-CN" sz="3200" b="1" dirty="0">
              <a:solidFill>
                <a:srgbClr val="FF0000"/>
              </a:solidFill>
            </a:rPr>
            <a:t>无残留</a:t>
          </a:r>
          <a:r>
            <a:rPr lang="en-US" altLang="zh-CN" sz="3200" b="1" dirty="0"/>
            <a:t>: </a:t>
          </a:r>
          <a:r>
            <a:rPr lang="zh-CN" altLang="en-US" sz="2800" b="1" dirty="0"/>
            <a:t>保证用户</a:t>
          </a:r>
          <a:r>
            <a:rPr lang="zh-CN" altLang="en-US" sz="2800" b="1" u="sng" dirty="0"/>
            <a:t>无法通过其他途径还原敏感信息</a:t>
          </a:r>
          <a:r>
            <a:rPr lang="zh-CN" altLang="en-US" sz="2800" b="1" dirty="0"/>
            <a:t>。</a:t>
          </a:r>
          <a:endParaRPr lang="en-US" sz="4000" b="1" dirty="0"/>
        </a:p>
      </dgm:t>
    </dgm:pt>
    <dgm:pt modelId="{D14C5D11-BB1F-4F6B-90F2-DD87FF9085E0}" type="parTrans" cxnId="{D1D93C4C-CA1C-4303-AC41-F402AF1C5824}">
      <dgm:prSet/>
      <dgm:spPr/>
      <dgm:t>
        <a:bodyPr/>
        <a:lstStyle/>
        <a:p>
          <a:endParaRPr lang="zh-CN" altLang="en-US" sz="1400"/>
        </a:p>
      </dgm:t>
    </dgm:pt>
    <dgm:pt modelId="{B4E61D26-EC30-4478-BC44-9DE482505537}" type="sibTrans" cxnId="{D1D93C4C-CA1C-4303-AC41-F402AF1C5824}">
      <dgm:prSet/>
      <dgm:spPr/>
      <dgm:t>
        <a:bodyPr/>
        <a:lstStyle/>
        <a:p>
          <a:endParaRPr lang="zh-CN" altLang="en-US" sz="1400"/>
        </a:p>
      </dgm:t>
    </dgm:pt>
    <dgm:pt modelId="{194A0377-1EEE-4F90-A616-A2EF320172BF}">
      <dgm:prSet custT="1"/>
      <dgm:spPr/>
      <dgm:t>
        <a:bodyPr/>
        <a:lstStyle/>
        <a:p>
          <a:pPr rtl="0"/>
          <a:r>
            <a:rPr lang="zh-CN" altLang="en-US" sz="3200" b="1" dirty="0">
              <a:solidFill>
                <a:srgbClr val="FF0000"/>
              </a:solidFill>
            </a:rPr>
            <a:t>易于实现</a:t>
          </a:r>
          <a:r>
            <a:rPr lang="en-US" altLang="zh-CN" sz="3200" b="1" dirty="0"/>
            <a:t>:</a:t>
          </a:r>
          <a:r>
            <a:rPr lang="zh-CN" altLang="en-US" sz="2800" b="1" dirty="0"/>
            <a:t>数据脱敏涉及的数据量大</a:t>
          </a:r>
          <a:r>
            <a:rPr lang="en-US" altLang="zh-CN" sz="2800" b="1" dirty="0"/>
            <a:t>,</a:t>
          </a:r>
          <a:r>
            <a:rPr lang="zh-CN" altLang="en-US" sz="2800" b="1" dirty="0">
              <a:solidFill>
                <a:srgbClr val="FF0000"/>
              </a:solidFill>
            </a:rPr>
            <a:t>需要简单的计算方法</a:t>
          </a:r>
          <a:r>
            <a:rPr lang="zh-CN" altLang="en-US" sz="2800" b="1" dirty="0"/>
            <a:t>。如</a:t>
          </a:r>
          <a:r>
            <a:rPr lang="zh-CN" altLang="en-US" sz="2800" b="1" u="sng" dirty="0">
              <a:solidFill>
                <a:srgbClr val="FF0000"/>
              </a:solidFill>
            </a:rPr>
            <a:t>不能采用加密算法来进行脱敏，则计算太复杂</a:t>
          </a:r>
          <a:r>
            <a:rPr lang="zh-CN" altLang="en-US" sz="2800" b="1" dirty="0"/>
            <a:t>。</a:t>
          </a:r>
          <a:endParaRPr lang="zh-CN" altLang="en-US" sz="4000" dirty="0"/>
        </a:p>
      </dgm:t>
    </dgm:pt>
    <dgm:pt modelId="{EC61CEA1-A26C-47CE-B1F0-FC9F74370C89}" type="parTrans" cxnId="{B150728D-871A-464B-9CE8-78F34A2EFF5B}">
      <dgm:prSet/>
      <dgm:spPr/>
      <dgm:t>
        <a:bodyPr/>
        <a:lstStyle/>
        <a:p>
          <a:endParaRPr lang="zh-CN" altLang="en-US" sz="1400"/>
        </a:p>
      </dgm:t>
    </dgm:pt>
    <dgm:pt modelId="{A0458900-C93E-479F-B890-F48E6A6B2CB9}" type="sibTrans" cxnId="{B150728D-871A-464B-9CE8-78F34A2EFF5B}">
      <dgm:prSet/>
      <dgm:spPr/>
      <dgm:t>
        <a:bodyPr/>
        <a:lstStyle/>
        <a:p>
          <a:endParaRPr lang="zh-CN" altLang="en-US" sz="1400"/>
        </a:p>
      </dgm:t>
    </dgm:pt>
    <dgm:pt modelId="{2ABA3770-1ABF-4640-9C86-8BB372193B97}" type="pres">
      <dgm:prSet presAssocID="{2F4DABD0-77E6-486F-BADD-08DDC83E87E4}" presName="linear" presStyleCnt="0">
        <dgm:presLayoutVars>
          <dgm:dir/>
          <dgm:animLvl val="lvl"/>
          <dgm:resizeHandles val="exact"/>
        </dgm:presLayoutVars>
      </dgm:prSet>
      <dgm:spPr/>
      <dgm:t>
        <a:bodyPr/>
        <a:lstStyle/>
        <a:p>
          <a:endParaRPr lang="zh-CN" altLang="en-US"/>
        </a:p>
      </dgm:t>
    </dgm:pt>
    <dgm:pt modelId="{29532FD1-6466-41EE-B569-4EAD6B0EB224}" type="pres">
      <dgm:prSet presAssocID="{29FE054C-610C-4BB0-BCC0-80CD31DBCB21}" presName="parentLin" presStyleCnt="0"/>
      <dgm:spPr/>
    </dgm:pt>
    <dgm:pt modelId="{1605BEDA-4123-4BA8-AB8A-7E64AAFE209B}" type="pres">
      <dgm:prSet presAssocID="{29FE054C-610C-4BB0-BCC0-80CD31DBCB21}" presName="parentLeftMargin" presStyleLbl="node1" presStyleIdx="0" presStyleCnt="1"/>
      <dgm:spPr/>
      <dgm:t>
        <a:bodyPr/>
        <a:lstStyle/>
        <a:p>
          <a:endParaRPr lang="zh-CN" altLang="en-US"/>
        </a:p>
      </dgm:t>
    </dgm:pt>
    <dgm:pt modelId="{FE8A1F94-C78E-49CF-A00A-DE261C8E5C06}" type="pres">
      <dgm:prSet presAssocID="{29FE054C-610C-4BB0-BCC0-80CD31DBCB21}" presName="parentText" presStyleLbl="node1" presStyleIdx="0" presStyleCnt="1" custScaleX="54760" custScaleY="31286">
        <dgm:presLayoutVars>
          <dgm:chMax val="0"/>
          <dgm:bulletEnabled val="1"/>
        </dgm:presLayoutVars>
      </dgm:prSet>
      <dgm:spPr/>
      <dgm:t>
        <a:bodyPr/>
        <a:lstStyle/>
        <a:p>
          <a:endParaRPr lang="zh-CN" altLang="en-US"/>
        </a:p>
      </dgm:t>
    </dgm:pt>
    <dgm:pt modelId="{A95BE346-DEF7-43C3-AD13-2D9A401F288B}" type="pres">
      <dgm:prSet presAssocID="{29FE054C-610C-4BB0-BCC0-80CD31DBCB21}" presName="negativeSpace" presStyleCnt="0"/>
      <dgm:spPr/>
    </dgm:pt>
    <dgm:pt modelId="{AC548D6D-A44B-4A65-93F7-D38BD86BAB11}" type="pres">
      <dgm:prSet presAssocID="{29FE054C-610C-4BB0-BCC0-80CD31DBCB21}" presName="childText" presStyleLbl="conFgAcc1" presStyleIdx="0" presStyleCnt="1">
        <dgm:presLayoutVars>
          <dgm:bulletEnabled val="1"/>
        </dgm:presLayoutVars>
      </dgm:prSet>
      <dgm:spPr/>
      <dgm:t>
        <a:bodyPr/>
        <a:lstStyle/>
        <a:p>
          <a:endParaRPr lang="zh-CN" altLang="en-US"/>
        </a:p>
      </dgm:t>
    </dgm:pt>
  </dgm:ptLst>
  <dgm:cxnLst>
    <dgm:cxn modelId="{992B706E-7D57-428F-B591-AD0416831DAD}" type="presOf" srcId="{29FE054C-610C-4BB0-BCC0-80CD31DBCB21}" destId="{FE8A1F94-C78E-49CF-A00A-DE261C8E5C06}" srcOrd="1" destOrd="0" presId="urn:microsoft.com/office/officeart/2005/8/layout/list1"/>
    <dgm:cxn modelId="{312D2108-AAC0-44B9-B780-7C27E929BC1B}" srcId="{29FE054C-610C-4BB0-BCC0-80CD31DBCB21}" destId="{09322CE6-7693-44FE-8808-E21C10DD00FF}" srcOrd="0" destOrd="0" parTransId="{A10AA68C-917E-45E9-ACD8-5BE3BA21F2CC}" sibTransId="{43D0B1E8-630E-48F7-BA51-21E3E2C46FF8}"/>
    <dgm:cxn modelId="{C77D2153-ED09-4A4C-A4E6-03067543E379}" type="presOf" srcId="{2F4DABD0-77E6-486F-BADD-08DDC83E87E4}" destId="{2ABA3770-1ABF-4640-9C86-8BB372193B97}" srcOrd="0" destOrd="0" presId="urn:microsoft.com/office/officeart/2005/8/layout/list1"/>
    <dgm:cxn modelId="{B150728D-871A-464B-9CE8-78F34A2EFF5B}" srcId="{29FE054C-610C-4BB0-BCC0-80CD31DBCB21}" destId="{194A0377-1EEE-4F90-A616-A2EF320172BF}" srcOrd="2" destOrd="0" parTransId="{EC61CEA1-A26C-47CE-B1F0-FC9F74370C89}" sibTransId="{A0458900-C93E-479F-B890-F48E6A6B2CB9}"/>
    <dgm:cxn modelId="{7CCFA42E-1B6B-4C76-8035-417E15E40EA3}" type="presOf" srcId="{65CE7A57-9D93-4DE6-A522-B7409E811C3C}" destId="{AC548D6D-A44B-4A65-93F7-D38BD86BAB11}" srcOrd="0" destOrd="1" presId="urn:microsoft.com/office/officeart/2005/8/layout/list1"/>
    <dgm:cxn modelId="{D1D93C4C-CA1C-4303-AC41-F402AF1C5824}" srcId="{29FE054C-610C-4BB0-BCC0-80CD31DBCB21}" destId="{65CE7A57-9D93-4DE6-A522-B7409E811C3C}" srcOrd="1" destOrd="0" parTransId="{D14C5D11-BB1F-4F6B-90F2-DD87FF9085E0}" sibTransId="{B4E61D26-EC30-4478-BC44-9DE482505537}"/>
    <dgm:cxn modelId="{3C6A4FFC-DDE2-4E16-B8F6-9537AE52F6E2}" srcId="{2F4DABD0-77E6-486F-BADD-08DDC83E87E4}" destId="{29FE054C-610C-4BB0-BCC0-80CD31DBCB21}" srcOrd="0" destOrd="0" parTransId="{ED3C3C4A-4FC4-4AA0-8FD7-B9298F53F6C7}" sibTransId="{D742D79D-5462-427C-9FAF-F80BAE41BD05}"/>
    <dgm:cxn modelId="{0CA8B5E7-E5CD-48E9-BFDC-7EBD0E8A34F4}" type="presOf" srcId="{194A0377-1EEE-4F90-A616-A2EF320172BF}" destId="{AC548D6D-A44B-4A65-93F7-D38BD86BAB11}" srcOrd="0" destOrd="2" presId="urn:microsoft.com/office/officeart/2005/8/layout/list1"/>
    <dgm:cxn modelId="{0E24D8BA-1F80-486C-9743-1683BCA6CBE6}" type="presOf" srcId="{09322CE6-7693-44FE-8808-E21C10DD00FF}" destId="{AC548D6D-A44B-4A65-93F7-D38BD86BAB11}" srcOrd="0" destOrd="0" presId="urn:microsoft.com/office/officeart/2005/8/layout/list1"/>
    <dgm:cxn modelId="{89A9B94D-ED7D-48BA-A4FC-C237BEC40FD0}" type="presOf" srcId="{29FE054C-610C-4BB0-BCC0-80CD31DBCB21}" destId="{1605BEDA-4123-4BA8-AB8A-7E64AAFE209B}" srcOrd="0" destOrd="0" presId="urn:microsoft.com/office/officeart/2005/8/layout/list1"/>
    <dgm:cxn modelId="{8F318397-8D18-4D10-81BC-4D946B6C7F9C}" type="presParOf" srcId="{2ABA3770-1ABF-4640-9C86-8BB372193B97}" destId="{29532FD1-6466-41EE-B569-4EAD6B0EB224}" srcOrd="0" destOrd="0" presId="urn:microsoft.com/office/officeart/2005/8/layout/list1"/>
    <dgm:cxn modelId="{5E9BFADF-209F-458C-AE88-264EA7C684D6}" type="presParOf" srcId="{29532FD1-6466-41EE-B569-4EAD6B0EB224}" destId="{1605BEDA-4123-4BA8-AB8A-7E64AAFE209B}" srcOrd="0" destOrd="0" presId="urn:microsoft.com/office/officeart/2005/8/layout/list1"/>
    <dgm:cxn modelId="{BB7B594A-643F-42E0-810C-FD6657C7D995}" type="presParOf" srcId="{29532FD1-6466-41EE-B569-4EAD6B0EB224}" destId="{FE8A1F94-C78E-49CF-A00A-DE261C8E5C06}" srcOrd="1" destOrd="0" presId="urn:microsoft.com/office/officeart/2005/8/layout/list1"/>
    <dgm:cxn modelId="{23CF80CA-4CF3-4089-BC2C-F863F3DA0398}" type="presParOf" srcId="{2ABA3770-1ABF-4640-9C86-8BB372193B97}" destId="{A95BE346-DEF7-43C3-AD13-2D9A401F288B}" srcOrd="1" destOrd="0" presId="urn:microsoft.com/office/officeart/2005/8/layout/list1"/>
    <dgm:cxn modelId="{1FB6C9CE-1996-4DF4-B6F6-435F09487134}" type="presParOf" srcId="{2ABA3770-1ABF-4640-9C86-8BB372193B97}" destId="{AC548D6D-A44B-4A65-93F7-D38BD86BAB1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9484A03-8D3D-4BDB-AE73-F956A0FF96B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CN" altLang="en-US"/>
        </a:p>
      </dgm:t>
    </dgm:pt>
    <dgm:pt modelId="{C8C085CD-AF22-4ACB-BE6A-E7BC4BD66206}">
      <dgm:prSet/>
      <dgm:spPr/>
      <dgm:t>
        <a:bodyPr/>
        <a:lstStyle/>
        <a:p>
          <a:pPr rtl="0"/>
          <a:r>
            <a:rPr lang="zh-CN" b="1" dirty="0"/>
            <a:t>维归约（</a:t>
          </a:r>
          <a:r>
            <a:rPr lang="en-US" b="1" dirty="0"/>
            <a:t>Dimensionality reduction</a:t>
          </a:r>
          <a:r>
            <a:rPr lang="zh-CN" b="1" dirty="0"/>
            <a:t>）</a:t>
          </a:r>
          <a:endParaRPr lang="en-US" b="1" dirty="0"/>
        </a:p>
      </dgm:t>
    </dgm:pt>
    <dgm:pt modelId="{28703D6B-C45E-4483-89BB-86D22CC3A8CF}" type="parTrans" cxnId="{83EE05EF-D787-4C52-A3AE-E53077D31E6A}">
      <dgm:prSet/>
      <dgm:spPr/>
      <dgm:t>
        <a:bodyPr/>
        <a:lstStyle/>
        <a:p>
          <a:endParaRPr lang="zh-CN" altLang="en-US"/>
        </a:p>
      </dgm:t>
    </dgm:pt>
    <dgm:pt modelId="{F8E079F1-7F6D-45BE-A5A0-0E7AF0F1BD47}" type="sibTrans" cxnId="{83EE05EF-D787-4C52-A3AE-E53077D31E6A}">
      <dgm:prSet/>
      <dgm:spPr/>
      <dgm:t>
        <a:bodyPr/>
        <a:lstStyle/>
        <a:p>
          <a:endParaRPr lang="zh-CN" altLang="en-US"/>
        </a:p>
      </dgm:t>
    </dgm:pt>
    <dgm:pt modelId="{34EABAEE-4D91-4DF6-BAC1-EC70B3B011D7}">
      <dgm:prSet/>
      <dgm:spPr/>
      <dgm:t>
        <a:bodyPr/>
        <a:lstStyle/>
        <a:p>
          <a:pPr rtl="0"/>
          <a:r>
            <a:rPr lang="zh-CN" dirty="0"/>
            <a:t>主成分分析（</a:t>
          </a:r>
          <a:r>
            <a:rPr lang="en-US" dirty="0"/>
            <a:t>Principal Component Analysis</a:t>
          </a:r>
          <a:r>
            <a:rPr lang="zh-CN" dirty="0"/>
            <a:t>，</a:t>
          </a:r>
          <a:r>
            <a:rPr lang="en-US" dirty="0"/>
            <a:t>PCA</a:t>
          </a:r>
          <a:r>
            <a:rPr lang="zh-CN" dirty="0"/>
            <a:t>）</a:t>
          </a:r>
          <a:r>
            <a:rPr lang="en-US" altLang="zh-CN" dirty="0"/>
            <a:t>(</a:t>
          </a:r>
          <a:r>
            <a:rPr lang="zh-CN" altLang="en-US" dirty="0"/>
            <a:t>通过降维，把多目标转化为少数目标</a:t>
          </a:r>
          <a:r>
            <a:rPr lang="en-US" altLang="zh-CN" dirty="0"/>
            <a:t>)</a:t>
          </a:r>
          <a:endParaRPr lang="en-US" dirty="0"/>
        </a:p>
      </dgm:t>
    </dgm:pt>
    <dgm:pt modelId="{A649DC82-B0A4-4942-9E32-37F1F31EAF93}" type="parTrans" cxnId="{033CD2BD-D1F2-40FD-8A8B-0F81F52503F4}">
      <dgm:prSet/>
      <dgm:spPr/>
      <dgm:t>
        <a:bodyPr/>
        <a:lstStyle/>
        <a:p>
          <a:endParaRPr lang="zh-CN" altLang="en-US"/>
        </a:p>
      </dgm:t>
    </dgm:pt>
    <dgm:pt modelId="{BD0EEE9C-1546-4097-AFD0-92A9594BE8CD}" type="sibTrans" cxnId="{033CD2BD-D1F2-40FD-8A8B-0F81F52503F4}">
      <dgm:prSet/>
      <dgm:spPr/>
      <dgm:t>
        <a:bodyPr/>
        <a:lstStyle/>
        <a:p>
          <a:endParaRPr lang="zh-CN" altLang="en-US"/>
        </a:p>
      </dgm:t>
    </dgm:pt>
    <dgm:pt modelId="{93AC5D64-D96E-4E67-8F55-9E767B04A1D6}">
      <dgm:prSet/>
      <dgm:spPr/>
      <dgm:t>
        <a:bodyPr/>
        <a:lstStyle/>
        <a:p>
          <a:pPr rtl="0"/>
          <a:r>
            <a:rPr lang="zh-CN" dirty="0"/>
            <a:t>奇异值分解（</a:t>
          </a:r>
          <a:r>
            <a:rPr lang="en-US" dirty="0"/>
            <a:t>Singular Value Decomposition</a:t>
          </a:r>
          <a:r>
            <a:rPr lang="zh-CN" dirty="0"/>
            <a:t>，</a:t>
          </a:r>
          <a:r>
            <a:rPr lang="en-US" dirty="0"/>
            <a:t>SVD</a:t>
          </a:r>
          <a:r>
            <a:rPr lang="zh-CN" dirty="0"/>
            <a:t>）</a:t>
          </a:r>
          <a:r>
            <a:rPr lang="zh-CN" altLang="en-US" dirty="0"/>
            <a:t>（矩阵分解法）</a:t>
          </a:r>
          <a:endParaRPr lang="en-US" dirty="0"/>
        </a:p>
      </dgm:t>
    </dgm:pt>
    <dgm:pt modelId="{D34EFC56-AE86-42C1-B4D1-1B53C603A0B7}" type="parTrans" cxnId="{A2A0639F-F562-41A8-A32D-D310CB1D4E5B}">
      <dgm:prSet/>
      <dgm:spPr/>
      <dgm:t>
        <a:bodyPr/>
        <a:lstStyle/>
        <a:p>
          <a:endParaRPr lang="zh-CN" altLang="en-US"/>
        </a:p>
      </dgm:t>
    </dgm:pt>
    <dgm:pt modelId="{2AA66239-868C-44B3-9F95-4E14D3C271FC}" type="sibTrans" cxnId="{A2A0639F-F562-41A8-A32D-D310CB1D4E5B}">
      <dgm:prSet/>
      <dgm:spPr/>
      <dgm:t>
        <a:bodyPr/>
        <a:lstStyle/>
        <a:p>
          <a:endParaRPr lang="zh-CN" altLang="en-US"/>
        </a:p>
      </dgm:t>
    </dgm:pt>
    <dgm:pt modelId="{B7671B44-ED41-4B75-B3A7-908F144E7A56}">
      <dgm:prSet/>
      <dgm:spPr/>
      <dgm:t>
        <a:bodyPr/>
        <a:lstStyle/>
        <a:p>
          <a:pPr rtl="0"/>
          <a:r>
            <a:rPr lang="zh-CN" dirty="0"/>
            <a:t>离散小波转换（</a:t>
          </a:r>
          <a:r>
            <a:rPr lang="en-US" dirty="0"/>
            <a:t>Discrete Wavelet Transform</a:t>
          </a:r>
          <a:r>
            <a:rPr lang="zh-CN" dirty="0"/>
            <a:t>，</a:t>
          </a:r>
          <a:r>
            <a:rPr lang="en-US" dirty="0"/>
            <a:t>DWT</a:t>
          </a:r>
          <a:r>
            <a:rPr lang="zh-CN" dirty="0"/>
            <a:t>）</a:t>
          </a:r>
          <a:endParaRPr lang="en-US" dirty="0"/>
        </a:p>
      </dgm:t>
    </dgm:pt>
    <dgm:pt modelId="{9285B530-30C0-443F-8614-A944A1DB70B9}" type="parTrans" cxnId="{9251D0BA-59E1-4A19-BF9C-7317DDC7398D}">
      <dgm:prSet/>
      <dgm:spPr/>
      <dgm:t>
        <a:bodyPr/>
        <a:lstStyle/>
        <a:p>
          <a:endParaRPr lang="zh-CN" altLang="en-US"/>
        </a:p>
      </dgm:t>
    </dgm:pt>
    <dgm:pt modelId="{9703B419-B374-44FD-ABBD-034F9E331FED}" type="sibTrans" cxnId="{9251D0BA-59E1-4A19-BF9C-7317DDC7398D}">
      <dgm:prSet/>
      <dgm:spPr/>
      <dgm:t>
        <a:bodyPr/>
        <a:lstStyle/>
        <a:p>
          <a:endParaRPr lang="zh-CN" altLang="en-US"/>
        </a:p>
      </dgm:t>
    </dgm:pt>
    <dgm:pt modelId="{BBF8E9FA-A02B-4AE2-AEF9-720DFD80F3E0}">
      <dgm:prSet/>
      <dgm:spPr/>
      <dgm:t>
        <a:bodyPr/>
        <a:lstStyle/>
        <a:p>
          <a:pPr rtl="0"/>
          <a:r>
            <a:rPr lang="zh-CN" b="1" dirty="0"/>
            <a:t>值规约（</a:t>
          </a:r>
          <a:r>
            <a:rPr lang="en-US" b="1" dirty="0" err="1"/>
            <a:t>Numerosity</a:t>
          </a:r>
          <a:r>
            <a:rPr lang="en-US" b="1" dirty="0"/>
            <a:t> Reduction</a:t>
          </a:r>
          <a:r>
            <a:rPr lang="zh-CN" b="1" dirty="0"/>
            <a:t>）</a:t>
          </a:r>
          <a:endParaRPr lang="en-US" dirty="0"/>
        </a:p>
      </dgm:t>
    </dgm:pt>
    <dgm:pt modelId="{CC6C654F-7B6F-40B7-8431-AB76FB1E2906}" type="parTrans" cxnId="{430CDCEC-D47B-4EAF-8CC6-5E90E1B9A40C}">
      <dgm:prSet/>
      <dgm:spPr/>
      <dgm:t>
        <a:bodyPr/>
        <a:lstStyle/>
        <a:p>
          <a:endParaRPr lang="zh-CN" altLang="en-US"/>
        </a:p>
      </dgm:t>
    </dgm:pt>
    <dgm:pt modelId="{6C0A50E6-1F30-4EC6-88E3-C5F4BCFB02AA}" type="sibTrans" cxnId="{430CDCEC-D47B-4EAF-8CC6-5E90E1B9A40C}">
      <dgm:prSet/>
      <dgm:spPr/>
      <dgm:t>
        <a:bodyPr/>
        <a:lstStyle/>
        <a:p>
          <a:endParaRPr lang="zh-CN" altLang="en-US"/>
        </a:p>
      </dgm:t>
    </dgm:pt>
    <dgm:pt modelId="{34BE4E6E-37D4-4CBF-BCA7-6A3E197A108E}">
      <dgm:prSet/>
      <dgm:spPr/>
      <dgm:t>
        <a:bodyPr/>
        <a:lstStyle/>
        <a:p>
          <a:pPr rtl="0"/>
          <a:r>
            <a:rPr lang="zh-CN" b="1" dirty="0"/>
            <a:t>参数模型</a:t>
          </a:r>
          <a:r>
            <a:rPr lang="en-US" b="1" dirty="0"/>
            <a:t>(</a:t>
          </a:r>
          <a:r>
            <a:rPr lang="zh-CN" dirty="0"/>
            <a:t>如</a:t>
          </a:r>
          <a:r>
            <a:rPr lang="zh-CN" u="sng" dirty="0">
              <a:solidFill>
                <a:srgbClr val="FF0000"/>
              </a:solidFill>
            </a:rPr>
            <a:t>简单线性回归模型</a:t>
          </a:r>
          <a:r>
            <a:rPr lang="zh-CN" dirty="0"/>
            <a:t>和对数线性模型等</a:t>
          </a:r>
          <a:r>
            <a:rPr lang="en-US" dirty="0"/>
            <a:t>)</a:t>
          </a:r>
        </a:p>
      </dgm:t>
    </dgm:pt>
    <dgm:pt modelId="{7936371E-0332-4B3C-8903-B5D24819E800}" type="parTrans" cxnId="{700D4AAE-4A7C-4A03-8595-E9750B9559C1}">
      <dgm:prSet/>
      <dgm:spPr/>
      <dgm:t>
        <a:bodyPr/>
        <a:lstStyle/>
        <a:p>
          <a:endParaRPr lang="zh-CN" altLang="en-US"/>
        </a:p>
      </dgm:t>
    </dgm:pt>
    <dgm:pt modelId="{BB69F727-8DF0-44B9-AA2E-84CC0438D9D4}" type="sibTrans" cxnId="{700D4AAE-4A7C-4A03-8595-E9750B9559C1}">
      <dgm:prSet/>
      <dgm:spPr/>
      <dgm:t>
        <a:bodyPr/>
        <a:lstStyle/>
        <a:p>
          <a:endParaRPr lang="zh-CN" altLang="en-US"/>
        </a:p>
      </dgm:t>
    </dgm:pt>
    <dgm:pt modelId="{B1643261-467E-45A9-BE7C-EBFEFCA76997}">
      <dgm:prSet/>
      <dgm:spPr/>
      <dgm:t>
        <a:bodyPr/>
        <a:lstStyle/>
        <a:p>
          <a:pPr rtl="0"/>
          <a:r>
            <a:rPr lang="zh-CN" b="1" dirty="0"/>
            <a:t>非参数模型</a:t>
          </a:r>
          <a:r>
            <a:rPr lang="en-US" dirty="0"/>
            <a:t>(</a:t>
          </a:r>
          <a:r>
            <a:rPr lang="zh-CN" dirty="0"/>
            <a:t>如</a:t>
          </a:r>
          <a:r>
            <a:rPr lang="zh-CN" dirty="0">
              <a:solidFill>
                <a:srgbClr val="FF0000"/>
              </a:solidFill>
            </a:rPr>
            <a:t>抽样、聚类</a:t>
          </a:r>
          <a:r>
            <a:rPr lang="zh-CN" dirty="0"/>
            <a:t>、直方图等</a:t>
          </a:r>
          <a:r>
            <a:rPr lang="en-US" dirty="0"/>
            <a:t>)</a:t>
          </a:r>
        </a:p>
      </dgm:t>
    </dgm:pt>
    <dgm:pt modelId="{9E72DAED-71FA-4750-8AB5-6224CA7725A1}" type="parTrans" cxnId="{77825E2F-3409-4B09-A56C-6798D1067FD6}">
      <dgm:prSet/>
      <dgm:spPr/>
      <dgm:t>
        <a:bodyPr/>
        <a:lstStyle/>
        <a:p>
          <a:endParaRPr lang="zh-CN" altLang="en-US"/>
        </a:p>
      </dgm:t>
    </dgm:pt>
    <dgm:pt modelId="{9481820A-A97F-4D08-A8C5-588B6E1884A2}" type="sibTrans" cxnId="{77825E2F-3409-4B09-A56C-6798D1067FD6}">
      <dgm:prSet/>
      <dgm:spPr/>
      <dgm:t>
        <a:bodyPr/>
        <a:lstStyle/>
        <a:p>
          <a:endParaRPr lang="zh-CN" altLang="en-US"/>
        </a:p>
      </dgm:t>
    </dgm:pt>
    <dgm:pt modelId="{196A6741-0578-4667-B5B2-E61C306F22C3}">
      <dgm:prSet/>
      <dgm:spPr/>
      <dgm:t>
        <a:bodyPr/>
        <a:lstStyle/>
        <a:p>
          <a:pPr rtl="0"/>
          <a:r>
            <a:rPr lang="zh-CN" altLang="en-US" b="1" dirty="0"/>
            <a:t>主要采用线性代数的方法</a:t>
          </a:r>
          <a:r>
            <a:rPr lang="zh-CN" altLang="en-US" dirty="0"/>
            <a:t>：</a:t>
          </a:r>
          <a:endParaRPr lang="en-US" dirty="0"/>
        </a:p>
      </dgm:t>
    </dgm:pt>
    <dgm:pt modelId="{6D16C613-6444-43CB-859F-CD8D1D92A590}" type="parTrans" cxnId="{A2F1CAF5-4847-4D5E-993A-1A921372FA14}">
      <dgm:prSet/>
      <dgm:spPr/>
      <dgm:t>
        <a:bodyPr/>
        <a:lstStyle/>
        <a:p>
          <a:endParaRPr lang="en-US"/>
        </a:p>
      </dgm:t>
    </dgm:pt>
    <dgm:pt modelId="{A1C77CEB-41E6-4ABF-B1DC-A90284056BE3}" type="sibTrans" cxnId="{A2F1CAF5-4847-4D5E-993A-1A921372FA14}">
      <dgm:prSet/>
      <dgm:spPr/>
      <dgm:t>
        <a:bodyPr/>
        <a:lstStyle/>
        <a:p>
          <a:endParaRPr lang="en-US"/>
        </a:p>
      </dgm:t>
    </dgm:pt>
    <dgm:pt modelId="{C7B727FB-988A-47ED-B287-F47C638AFB7F}">
      <dgm:prSet/>
      <dgm:spPr/>
      <dgm:t>
        <a:bodyPr/>
        <a:lstStyle/>
        <a:p>
          <a:pPr rtl="0"/>
          <a:r>
            <a:rPr lang="zh-CN" altLang="en-US" b="1" dirty="0"/>
            <a:t>使用参数模型或非参数模型来表示数据分布：</a:t>
          </a:r>
          <a:endParaRPr lang="en-US" b="1" dirty="0"/>
        </a:p>
      </dgm:t>
    </dgm:pt>
    <dgm:pt modelId="{24DB9472-9E51-425B-91FC-1673DB704112}" type="parTrans" cxnId="{8D6D8CD7-1ADA-407F-AA98-3F40481A32F7}">
      <dgm:prSet/>
      <dgm:spPr/>
      <dgm:t>
        <a:bodyPr/>
        <a:lstStyle/>
        <a:p>
          <a:endParaRPr lang="en-US"/>
        </a:p>
      </dgm:t>
    </dgm:pt>
    <dgm:pt modelId="{A1960AC3-CBBE-4B8D-BCEE-25B83BE70704}" type="sibTrans" cxnId="{8D6D8CD7-1ADA-407F-AA98-3F40481A32F7}">
      <dgm:prSet/>
      <dgm:spPr/>
      <dgm:t>
        <a:bodyPr/>
        <a:lstStyle/>
        <a:p>
          <a:endParaRPr lang="en-US"/>
        </a:p>
      </dgm:t>
    </dgm:pt>
    <dgm:pt modelId="{4B99A39E-B708-473C-8B92-7378DAD4116F}" type="pres">
      <dgm:prSet presAssocID="{C9484A03-8D3D-4BDB-AE73-F956A0FF96B3}" presName="Name0" presStyleCnt="0">
        <dgm:presLayoutVars>
          <dgm:dir/>
          <dgm:animLvl val="lvl"/>
          <dgm:resizeHandles val="exact"/>
        </dgm:presLayoutVars>
      </dgm:prSet>
      <dgm:spPr/>
      <dgm:t>
        <a:bodyPr/>
        <a:lstStyle/>
        <a:p>
          <a:endParaRPr lang="zh-CN" altLang="en-US"/>
        </a:p>
      </dgm:t>
    </dgm:pt>
    <dgm:pt modelId="{04FBF393-D2EE-4599-9B37-F357956C2097}" type="pres">
      <dgm:prSet presAssocID="{C8C085CD-AF22-4ACB-BE6A-E7BC4BD66206}" presName="composite" presStyleCnt="0"/>
      <dgm:spPr/>
    </dgm:pt>
    <dgm:pt modelId="{50941EFB-7DC3-495A-A20F-DDF1281EE4A9}" type="pres">
      <dgm:prSet presAssocID="{C8C085CD-AF22-4ACB-BE6A-E7BC4BD66206}" presName="parTx" presStyleLbl="alignNode1" presStyleIdx="0" presStyleCnt="2">
        <dgm:presLayoutVars>
          <dgm:chMax val="0"/>
          <dgm:chPref val="0"/>
          <dgm:bulletEnabled val="1"/>
        </dgm:presLayoutVars>
      </dgm:prSet>
      <dgm:spPr/>
      <dgm:t>
        <a:bodyPr/>
        <a:lstStyle/>
        <a:p>
          <a:endParaRPr lang="zh-CN" altLang="en-US"/>
        </a:p>
      </dgm:t>
    </dgm:pt>
    <dgm:pt modelId="{F89E15FB-D511-44F5-98E5-5D53E62A11ED}" type="pres">
      <dgm:prSet presAssocID="{C8C085CD-AF22-4ACB-BE6A-E7BC4BD66206}" presName="desTx" presStyleLbl="alignAccFollowNode1" presStyleIdx="0" presStyleCnt="2">
        <dgm:presLayoutVars>
          <dgm:bulletEnabled val="1"/>
        </dgm:presLayoutVars>
      </dgm:prSet>
      <dgm:spPr/>
      <dgm:t>
        <a:bodyPr/>
        <a:lstStyle/>
        <a:p>
          <a:endParaRPr lang="zh-CN" altLang="en-US"/>
        </a:p>
      </dgm:t>
    </dgm:pt>
    <dgm:pt modelId="{1CEEE7AF-DC53-431C-9814-0FC335567D16}" type="pres">
      <dgm:prSet presAssocID="{F8E079F1-7F6D-45BE-A5A0-0E7AF0F1BD47}" presName="space" presStyleCnt="0"/>
      <dgm:spPr/>
    </dgm:pt>
    <dgm:pt modelId="{2DE8EDAF-4DB6-4A6D-946C-F455C4703E63}" type="pres">
      <dgm:prSet presAssocID="{BBF8E9FA-A02B-4AE2-AEF9-720DFD80F3E0}" presName="composite" presStyleCnt="0"/>
      <dgm:spPr/>
    </dgm:pt>
    <dgm:pt modelId="{E7E9E85D-A6A0-482F-ADA6-619D86C12E3E}" type="pres">
      <dgm:prSet presAssocID="{BBF8E9FA-A02B-4AE2-AEF9-720DFD80F3E0}" presName="parTx" presStyleLbl="alignNode1" presStyleIdx="1" presStyleCnt="2">
        <dgm:presLayoutVars>
          <dgm:chMax val="0"/>
          <dgm:chPref val="0"/>
          <dgm:bulletEnabled val="1"/>
        </dgm:presLayoutVars>
      </dgm:prSet>
      <dgm:spPr/>
      <dgm:t>
        <a:bodyPr/>
        <a:lstStyle/>
        <a:p>
          <a:endParaRPr lang="zh-CN" altLang="en-US"/>
        </a:p>
      </dgm:t>
    </dgm:pt>
    <dgm:pt modelId="{F6B36C07-A68D-4B22-9005-00AFEEECCD55}" type="pres">
      <dgm:prSet presAssocID="{BBF8E9FA-A02B-4AE2-AEF9-720DFD80F3E0}" presName="desTx" presStyleLbl="alignAccFollowNode1" presStyleIdx="1" presStyleCnt="2">
        <dgm:presLayoutVars>
          <dgm:bulletEnabled val="1"/>
        </dgm:presLayoutVars>
      </dgm:prSet>
      <dgm:spPr/>
      <dgm:t>
        <a:bodyPr/>
        <a:lstStyle/>
        <a:p>
          <a:endParaRPr lang="zh-CN" altLang="en-US"/>
        </a:p>
      </dgm:t>
    </dgm:pt>
  </dgm:ptLst>
  <dgm:cxnLst>
    <dgm:cxn modelId="{8B8B1EBD-90E1-4E94-AEAF-1B2449471ED5}" type="presOf" srcId="{C8C085CD-AF22-4ACB-BE6A-E7BC4BD66206}" destId="{50941EFB-7DC3-495A-A20F-DDF1281EE4A9}" srcOrd="0" destOrd="0" presId="urn:microsoft.com/office/officeart/2005/8/layout/hList1"/>
    <dgm:cxn modelId="{700D4AAE-4A7C-4A03-8595-E9750B9559C1}" srcId="{BBF8E9FA-A02B-4AE2-AEF9-720DFD80F3E0}" destId="{34BE4E6E-37D4-4CBF-BCA7-6A3E197A108E}" srcOrd="1" destOrd="0" parTransId="{7936371E-0332-4B3C-8903-B5D24819E800}" sibTransId="{BB69F727-8DF0-44B9-AA2E-84CC0438D9D4}"/>
    <dgm:cxn modelId="{C77756DE-2997-4973-9D18-8C57A28BB700}" type="presOf" srcId="{196A6741-0578-4667-B5B2-E61C306F22C3}" destId="{F89E15FB-D511-44F5-98E5-5D53E62A11ED}" srcOrd="0" destOrd="0" presId="urn:microsoft.com/office/officeart/2005/8/layout/hList1"/>
    <dgm:cxn modelId="{033CD2BD-D1F2-40FD-8A8B-0F81F52503F4}" srcId="{C8C085CD-AF22-4ACB-BE6A-E7BC4BD66206}" destId="{34EABAEE-4D91-4DF6-BAC1-EC70B3B011D7}" srcOrd="1" destOrd="0" parTransId="{A649DC82-B0A4-4942-9E32-37F1F31EAF93}" sibTransId="{BD0EEE9C-1546-4097-AFD0-92A9594BE8CD}"/>
    <dgm:cxn modelId="{EAC1C443-F141-408B-B00A-43C4A1570062}" type="presOf" srcId="{34EABAEE-4D91-4DF6-BAC1-EC70B3B011D7}" destId="{F89E15FB-D511-44F5-98E5-5D53E62A11ED}" srcOrd="0" destOrd="1" presId="urn:microsoft.com/office/officeart/2005/8/layout/hList1"/>
    <dgm:cxn modelId="{B088A725-71C2-48F8-BCE7-977FAA5A0337}" type="presOf" srcId="{B7671B44-ED41-4B75-B3A7-908F144E7A56}" destId="{F89E15FB-D511-44F5-98E5-5D53E62A11ED}" srcOrd="0" destOrd="3" presId="urn:microsoft.com/office/officeart/2005/8/layout/hList1"/>
    <dgm:cxn modelId="{A2F1CAF5-4847-4D5E-993A-1A921372FA14}" srcId="{C8C085CD-AF22-4ACB-BE6A-E7BC4BD66206}" destId="{196A6741-0578-4667-B5B2-E61C306F22C3}" srcOrd="0" destOrd="0" parTransId="{6D16C613-6444-43CB-859F-CD8D1D92A590}" sibTransId="{A1C77CEB-41E6-4ABF-B1DC-A90284056BE3}"/>
    <dgm:cxn modelId="{6B54AE13-7DFC-4480-8E63-A284736CD1C8}" type="presOf" srcId="{34BE4E6E-37D4-4CBF-BCA7-6A3E197A108E}" destId="{F6B36C07-A68D-4B22-9005-00AFEEECCD55}" srcOrd="0" destOrd="1" presId="urn:microsoft.com/office/officeart/2005/8/layout/hList1"/>
    <dgm:cxn modelId="{A2A0639F-F562-41A8-A32D-D310CB1D4E5B}" srcId="{C8C085CD-AF22-4ACB-BE6A-E7BC4BD66206}" destId="{93AC5D64-D96E-4E67-8F55-9E767B04A1D6}" srcOrd="2" destOrd="0" parTransId="{D34EFC56-AE86-42C1-B4D1-1B53C603A0B7}" sibTransId="{2AA66239-868C-44B3-9F95-4E14D3C271FC}"/>
    <dgm:cxn modelId="{8D6D8CD7-1ADA-407F-AA98-3F40481A32F7}" srcId="{BBF8E9FA-A02B-4AE2-AEF9-720DFD80F3E0}" destId="{C7B727FB-988A-47ED-B287-F47C638AFB7F}" srcOrd="0" destOrd="0" parTransId="{24DB9472-9E51-425B-91FC-1673DB704112}" sibTransId="{A1960AC3-CBBE-4B8D-BCEE-25B83BE70704}"/>
    <dgm:cxn modelId="{9C83710A-1F76-445E-A89D-523FF1134DA4}" type="presOf" srcId="{BBF8E9FA-A02B-4AE2-AEF9-720DFD80F3E0}" destId="{E7E9E85D-A6A0-482F-ADA6-619D86C12E3E}" srcOrd="0" destOrd="0" presId="urn:microsoft.com/office/officeart/2005/8/layout/hList1"/>
    <dgm:cxn modelId="{83EE05EF-D787-4C52-A3AE-E53077D31E6A}" srcId="{C9484A03-8D3D-4BDB-AE73-F956A0FF96B3}" destId="{C8C085CD-AF22-4ACB-BE6A-E7BC4BD66206}" srcOrd="0" destOrd="0" parTransId="{28703D6B-C45E-4483-89BB-86D22CC3A8CF}" sibTransId="{F8E079F1-7F6D-45BE-A5A0-0E7AF0F1BD47}"/>
    <dgm:cxn modelId="{F9DFA7A2-38BC-44D1-B395-6E1B8642C13F}" type="presOf" srcId="{C9484A03-8D3D-4BDB-AE73-F956A0FF96B3}" destId="{4B99A39E-B708-473C-8B92-7378DAD4116F}" srcOrd="0" destOrd="0" presId="urn:microsoft.com/office/officeart/2005/8/layout/hList1"/>
    <dgm:cxn modelId="{9251D0BA-59E1-4A19-BF9C-7317DDC7398D}" srcId="{C8C085CD-AF22-4ACB-BE6A-E7BC4BD66206}" destId="{B7671B44-ED41-4B75-B3A7-908F144E7A56}" srcOrd="3" destOrd="0" parTransId="{9285B530-30C0-443F-8614-A944A1DB70B9}" sibTransId="{9703B419-B374-44FD-ABBD-034F9E331FED}"/>
    <dgm:cxn modelId="{77825E2F-3409-4B09-A56C-6798D1067FD6}" srcId="{BBF8E9FA-A02B-4AE2-AEF9-720DFD80F3E0}" destId="{B1643261-467E-45A9-BE7C-EBFEFCA76997}" srcOrd="2" destOrd="0" parTransId="{9E72DAED-71FA-4750-8AB5-6224CA7725A1}" sibTransId="{9481820A-A97F-4D08-A8C5-588B6E1884A2}"/>
    <dgm:cxn modelId="{430CDCEC-D47B-4EAF-8CC6-5E90E1B9A40C}" srcId="{C9484A03-8D3D-4BDB-AE73-F956A0FF96B3}" destId="{BBF8E9FA-A02B-4AE2-AEF9-720DFD80F3E0}" srcOrd="1" destOrd="0" parTransId="{CC6C654F-7B6F-40B7-8431-AB76FB1E2906}" sibTransId="{6C0A50E6-1F30-4EC6-88E3-C5F4BCFB02AA}"/>
    <dgm:cxn modelId="{34F96102-D6F4-4F33-906F-83BEB9F1B7EB}" type="presOf" srcId="{C7B727FB-988A-47ED-B287-F47C638AFB7F}" destId="{F6B36C07-A68D-4B22-9005-00AFEEECCD55}" srcOrd="0" destOrd="0" presId="urn:microsoft.com/office/officeart/2005/8/layout/hList1"/>
    <dgm:cxn modelId="{1DE9B33C-790C-4FFA-8A3C-152CD3085A9B}" type="presOf" srcId="{B1643261-467E-45A9-BE7C-EBFEFCA76997}" destId="{F6B36C07-A68D-4B22-9005-00AFEEECCD55}" srcOrd="0" destOrd="2" presId="urn:microsoft.com/office/officeart/2005/8/layout/hList1"/>
    <dgm:cxn modelId="{979611BD-6146-4EB4-AC96-7E656A1292D7}" type="presOf" srcId="{93AC5D64-D96E-4E67-8F55-9E767B04A1D6}" destId="{F89E15FB-D511-44F5-98E5-5D53E62A11ED}" srcOrd="0" destOrd="2" presId="urn:microsoft.com/office/officeart/2005/8/layout/hList1"/>
    <dgm:cxn modelId="{77203510-E4D8-4F07-8AF1-CDEE797859BD}" type="presParOf" srcId="{4B99A39E-B708-473C-8B92-7378DAD4116F}" destId="{04FBF393-D2EE-4599-9B37-F357956C2097}" srcOrd="0" destOrd="0" presId="urn:microsoft.com/office/officeart/2005/8/layout/hList1"/>
    <dgm:cxn modelId="{EC482BC6-0D43-4BB9-902C-968FDADBEBBF}" type="presParOf" srcId="{04FBF393-D2EE-4599-9B37-F357956C2097}" destId="{50941EFB-7DC3-495A-A20F-DDF1281EE4A9}" srcOrd="0" destOrd="0" presId="urn:microsoft.com/office/officeart/2005/8/layout/hList1"/>
    <dgm:cxn modelId="{D7CFCC3F-C420-4551-A10C-68724ECA9894}" type="presParOf" srcId="{04FBF393-D2EE-4599-9B37-F357956C2097}" destId="{F89E15FB-D511-44F5-98E5-5D53E62A11ED}" srcOrd="1" destOrd="0" presId="urn:microsoft.com/office/officeart/2005/8/layout/hList1"/>
    <dgm:cxn modelId="{433E1631-21DC-43D9-872D-13EAF64C9EE0}" type="presParOf" srcId="{4B99A39E-B708-473C-8B92-7378DAD4116F}" destId="{1CEEE7AF-DC53-431C-9814-0FC335567D16}" srcOrd="1" destOrd="0" presId="urn:microsoft.com/office/officeart/2005/8/layout/hList1"/>
    <dgm:cxn modelId="{EF98185A-BFFC-40A0-9376-33B54058BFF0}" type="presParOf" srcId="{4B99A39E-B708-473C-8B92-7378DAD4116F}" destId="{2DE8EDAF-4DB6-4A6D-946C-F455C4703E63}" srcOrd="2" destOrd="0" presId="urn:microsoft.com/office/officeart/2005/8/layout/hList1"/>
    <dgm:cxn modelId="{B3F71779-6AE6-45D4-B195-9DC70C82E0AF}" type="presParOf" srcId="{2DE8EDAF-4DB6-4A6D-946C-F455C4703E63}" destId="{E7E9E85D-A6A0-482F-ADA6-619D86C12E3E}" srcOrd="0" destOrd="0" presId="urn:microsoft.com/office/officeart/2005/8/layout/hList1"/>
    <dgm:cxn modelId="{B142C1D9-4C7F-4040-86FD-ACAB4C028A39}" type="presParOf" srcId="{2DE8EDAF-4DB6-4A6D-946C-F455C4703E63}" destId="{F6B36C07-A68D-4B22-9005-00AFEEECCD5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9484A03-8D3D-4BDB-AE73-F956A0FF96B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CN" altLang="en-US"/>
        </a:p>
      </dgm:t>
    </dgm:pt>
    <dgm:pt modelId="{C8C085CD-AF22-4ACB-BE6A-E7BC4BD66206}">
      <dgm:prSet/>
      <dgm:spPr/>
      <dgm:t>
        <a:bodyPr/>
        <a:lstStyle/>
        <a:p>
          <a:pPr rtl="0"/>
          <a:r>
            <a:rPr lang="zh-CN" altLang="en-US" dirty="0"/>
            <a:t>数据立方体聚集</a:t>
          </a:r>
          <a:endParaRPr lang="en-US" b="1" dirty="0"/>
        </a:p>
      </dgm:t>
    </dgm:pt>
    <dgm:pt modelId="{28703D6B-C45E-4483-89BB-86D22CC3A8CF}" type="parTrans" cxnId="{83EE05EF-D787-4C52-A3AE-E53077D31E6A}">
      <dgm:prSet/>
      <dgm:spPr/>
      <dgm:t>
        <a:bodyPr/>
        <a:lstStyle/>
        <a:p>
          <a:endParaRPr lang="zh-CN" altLang="en-US"/>
        </a:p>
      </dgm:t>
    </dgm:pt>
    <dgm:pt modelId="{F8E079F1-7F6D-45BE-A5A0-0E7AF0F1BD47}" type="sibTrans" cxnId="{83EE05EF-D787-4C52-A3AE-E53077D31E6A}">
      <dgm:prSet/>
      <dgm:spPr/>
      <dgm:t>
        <a:bodyPr/>
        <a:lstStyle/>
        <a:p>
          <a:endParaRPr lang="zh-CN" altLang="en-US"/>
        </a:p>
      </dgm:t>
    </dgm:pt>
    <dgm:pt modelId="{BBF8E9FA-A02B-4AE2-AEF9-720DFD80F3E0}">
      <dgm:prSet/>
      <dgm:spPr/>
      <dgm:t>
        <a:bodyPr/>
        <a:lstStyle/>
        <a:p>
          <a:pPr rtl="0"/>
          <a:r>
            <a:rPr lang="zh-CN" altLang="en-US" dirty="0"/>
            <a:t>属性子集选择</a:t>
          </a:r>
          <a:endParaRPr lang="en-US" dirty="0"/>
        </a:p>
      </dgm:t>
    </dgm:pt>
    <dgm:pt modelId="{CC6C654F-7B6F-40B7-8431-AB76FB1E2906}" type="parTrans" cxnId="{430CDCEC-D47B-4EAF-8CC6-5E90E1B9A40C}">
      <dgm:prSet/>
      <dgm:spPr/>
      <dgm:t>
        <a:bodyPr/>
        <a:lstStyle/>
        <a:p>
          <a:endParaRPr lang="zh-CN" altLang="en-US"/>
        </a:p>
      </dgm:t>
    </dgm:pt>
    <dgm:pt modelId="{6C0A50E6-1F30-4EC6-88E3-C5F4BCFB02AA}" type="sibTrans" cxnId="{430CDCEC-D47B-4EAF-8CC6-5E90E1B9A40C}">
      <dgm:prSet/>
      <dgm:spPr/>
      <dgm:t>
        <a:bodyPr/>
        <a:lstStyle/>
        <a:p>
          <a:endParaRPr lang="zh-CN" altLang="en-US"/>
        </a:p>
      </dgm:t>
    </dgm:pt>
    <dgm:pt modelId="{196A6741-0578-4667-B5B2-E61C306F22C3}">
      <dgm:prSet/>
      <dgm:spPr/>
      <dgm:t>
        <a:bodyPr/>
        <a:lstStyle/>
        <a:p>
          <a:pPr rtl="0"/>
          <a:r>
            <a:rPr lang="zh-CN" altLang="en-US" dirty="0"/>
            <a:t>聚集操作用于数据立方体结构中的数据。</a:t>
          </a:r>
          <a:endParaRPr lang="en-US" dirty="0"/>
        </a:p>
      </dgm:t>
    </dgm:pt>
    <dgm:pt modelId="{6D16C613-6444-43CB-859F-CD8D1D92A590}" type="parTrans" cxnId="{A2F1CAF5-4847-4D5E-993A-1A921372FA14}">
      <dgm:prSet/>
      <dgm:spPr/>
      <dgm:t>
        <a:bodyPr/>
        <a:lstStyle/>
        <a:p>
          <a:endParaRPr lang="en-US"/>
        </a:p>
      </dgm:t>
    </dgm:pt>
    <dgm:pt modelId="{A1C77CEB-41E6-4ABF-B1DC-A90284056BE3}" type="sibTrans" cxnId="{A2F1CAF5-4847-4D5E-993A-1A921372FA14}">
      <dgm:prSet/>
      <dgm:spPr/>
      <dgm:t>
        <a:bodyPr/>
        <a:lstStyle/>
        <a:p>
          <a:endParaRPr lang="en-US"/>
        </a:p>
      </dgm:t>
    </dgm:pt>
    <dgm:pt modelId="{C7B727FB-988A-47ED-B287-F47C638AFB7F}">
      <dgm:prSet/>
      <dgm:spPr/>
      <dgm:t>
        <a:bodyPr/>
        <a:lstStyle/>
        <a:p>
          <a:pPr rtl="0"/>
          <a:r>
            <a:rPr lang="zh-CN" altLang="en-US" dirty="0"/>
            <a:t>通过</a:t>
          </a:r>
          <a:r>
            <a:rPr lang="zh-CN" altLang="en-US" u="sng" dirty="0"/>
            <a:t>删除不相关或冗余的属性（或维）</a:t>
          </a:r>
          <a:r>
            <a:rPr lang="zh-CN" altLang="en-US" dirty="0"/>
            <a:t>减小数据集。</a:t>
          </a:r>
          <a:endParaRPr lang="en-US" b="1" dirty="0"/>
        </a:p>
      </dgm:t>
    </dgm:pt>
    <dgm:pt modelId="{24DB9472-9E51-425B-91FC-1673DB704112}" type="parTrans" cxnId="{8D6D8CD7-1ADA-407F-AA98-3F40481A32F7}">
      <dgm:prSet/>
      <dgm:spPr/>
      <dgm:t>
        <a:bodyPr/>
        <a:lstStyle/>
        <a:p>
          <a:endParaRPr lang="en-US"/>
        </a:p>
      </dgm:t>
    </dgm:pt>
    <dgm:pt modelId="{A1960AC3-CBBE-4B8D-BCEE-25B83BE70704}" type="sibTrans" cxnId="{8D6D8CD7-1ADA-407F-AA98-3F40481A32F7}">
      <dgm:prSet/>
      <dgm:spPr/>
      <dgm:t>
        <a:bodyPr/>
        <a:lstStyle/>
        <a:p>
          <a:endParaRPr lang="en-US"/>
        </a:p>
      </dgm:t>
    </dgm:pt>
    <dgm:pt modelId="{21BC7DE5-48BB-45DA-A72A-21F146D204C2}">
      <dgm:prSet/>
      <dgm:spPr/>
      <dgm:t>
        <a:bodyPr/>
        <a:lstStyle/>
        <a:p>
          <a:pPr rtl="0"/>
          <a:r>
            <a:rPr lang="zh-CN" altLang="en-US" dirty="0"/>
            <a:t>属性子集</a:t>
          </a:r>
          <a:r>
            <a:rPr lang="zh-CN" altLang="en-US" dirty="0">
              <a:solidFill>
                <a:srgbClr val="FF0000"/>
              </a:solidFill>
            </a:rPr>
            <a:t>选择的目标</a:t>
          </a:r>
          <a:r>
            <a:rPr lang="zh-CN" altLang="en-US" dirty="0"/>
            <a:t>是</a:t>
          </a:r>
          <a:r>
            <a:rPr lang="zh-CN" altLang="en-US" u="sng" dirty="0">
              <a:solidFill>
                <a:srgbClr val="FF0000"/>
              </a:solidFill>
            </a:rPr>
            <a:t>找出最小属性集</a:t>
          </a:r>
          <a:r>
            <a:rPr lang="zh-CN" altLang="en-US" dirty="0"/>
            <a:t>，使得数据类的概率分布</a:t>
          </a:r>
          <a:r>
            <a:rPr lang="zh-CN" altLang="en-US" u="sng" dirty="0">
              <a:solidFill>
                <a:srgbClr val="FF0000"/>
              </a:solidFill>
            </a:rPr>
            <a:t>尽可能地接近使用所有属性得到的原分布。</a:t>
          </a:r>
          <a:endParaRPr lang="en-US" b="1" u="sng" dirty="0">
            <a:solidFill>
              <a:srgbClr val="FF0000"/>
            </a:solidFill>
          </a:endParaRPr>
        </a:p>
      </dgm:t>
    </dgm:pt>
    <dgm:pt modelId="{54B245DA-E304-44DA-A43C-AC6AD05B3097}" type="parTrans" cxnId="{B898EA8A-152E-48DC-8CA7-ED8CD7ACB5C5}">
      <dgm:prSet/>
      <dgm:spPr/>
      <dgm:t>
        <a:bodyPr/>
        <a:lstStyle/>
        <a:p>
          <a:endParaRPr lang="en-US"/>
        </a:p>
      </dgm:t>
    </dgm:pt>
    <dgm:pt modelId="{2C39C5A3-13EF-4310-8B6F-6DD4051653AE}" type="sibTrans" cxnId="{B898EA8A-152E-48DC-8CA7-ED8CD7ACB5C5}">
      <dgm:prSet/>
      <dgm:spPr/>
      <dgm:t>
        <a:bodyPr/>
        <a:lstStyle/>
        <a:p>
          <a:endParaRPr lang="en-US"/>
        </a:p>
      </dgm:t>
    </dgm:pt>
    <dgm:pt modelId="{4B99A39E-B708-473C-8B92-7378DAD4116F}" type="pres">
      <dgm:prSet presAssocID="{C9484A03-8D3D-4BDB-AE73-F956A0FF96B3}" presName="Name0" presStyleCnt="0">
        <dgm:presLayoutVars>
          <dgm:dir/>
          <dgm:animLvl val="lvl"/>
          <dgm:resizeHandles val="exact"/>
        </dgm:presLayoutVars>
      </dgm:prSet>
      <dgm:spPr/>
      <dgm:t>
        <a:bodyPr/>
        <a:lstStyle/>
        <a:p>
          <a:endParaRPr lang="zh-CN" altLang="en-US"/>
        </a:p>
      </dgm:t>
    </dgm:pt>
    <dgm:pt modelId="{04FBF393-D2EE-4599-9B37-F357956C2097}" type="pres">
      <dgm:prSet presAssocID="{C8C085CD-AF22-4ACB-BE6A-E7BC4BD66206}" presName="composite" presStyleCnt="0"/>
      <dgm:spPr/>
    </dgm:pt>
    <dgm:pt modelId="{50941EFB-7DC3-495A-A20F-DDF1281EE4A9}" type="pres">
      <dgm:prSet presAssocID="{C8C085CD-AF22-4ACB-BE6A-E7BC4BD66206}" presName="parTx" presStyleLbl="alignNode1" presStyleIdx="0" presStyleCnt="2">
        <dgm:presLayoutVars>
          <dgm:chMax val="0"/>
          <dgm:chPref val="0"/>
          <dgm:bulletEnabled val="1"/>
        </dgm:presLayoutVars>
      </dgm:prSet>
      <dgm:spPr/>
      <dgm:t>
        <a:bodyPr/>
        <a:lstStyle/>
        <a:p>
          <a:endParaRPr lang="zh-CN" altLang="en-US"/>
        </a:p>
      </dgm:t>
    </dgm:pt>
    <dgm:pt modelId="{F89E15FB-D511-44F5-98E5-5D53E62A11ED}" type="pres">
      <dgm:prSet presAssocID="{C8C085CD-AF22-4ACB-BE6A-E7BC4BD66206}" presName="desTx" presStyleLbl="alignAccFollowNode1" presStyleIdx="0" presStyleCnt="2" custLinFactNeighborX="50" custLinFactNeighborY="-2332">
        <dgm:presLayoutVars>
          <dgm:bulletEnabled val="1"/>
        </dgm:presLayoutVars>
      </dgm:prSet>
      <dgm:spPr/>
      <dgm:t>
        <a:bodyPr/>
        <a:lstStyle/>
        <a:p>
          <a:endParaRPr lang="zh-CN" altLang="en-US"/>
        </a:p>
      </dgm:t>
    </dgm:pt>
    <dgm:pt modelId="{1CEEE7AF-DC53-431C-9814-0FC335567D16}" type="pres">
      <dgm:prSet presAssocID="{F8E079F1-7F6D-45BE-A5A0-0E7AF0F1BD47}" presName="space" presStyleCnt="0"/>
      <dgm:spPr/>
    </dgm:pt>
    <dgm:pt modelId="{2DE8EDAF-4DB6-4A6D-946C-F455C4703E63}" type="pres">
      <dgm:prSet presAssocID="{BBF8E9FA-A02B-4AE2-AEF9-720DFD80F3E0}" presName="composite" presStyleCnt="0"/>
      <dgm:spPr/>
    </dgm:pt>
    <dgm:pt modelId="{E7E9E85D-A6A0-482F-ADA6-619D86C12E3E}" type="pres">
      <dgm:prSet presAssocID="{BBF8E9FA-A02B-4AE2-AEF9-720DFD80F3E0}" presName="parTx" presStyleLbl="alignNode1" presStyleIdx="1" presStyleCnt="2">
        <dgm:presLayoutVars>
          <dgm:chMax val="0"/>
          <dgm:chPref val="0"/>
          <dgm:bulletEnabled val="1"/>
        </dgm:presLayoutVars>
      </dgm:prSet>
      <dgm:spPr/>
      <dgm:t>
        <a:bodyPr/>
        <a:lstStyle/>
        <a:p>
          <a:endParaRPr lang="zh-CN" altLang="en-US"/>
        </a:p>
      </dgm:t>
    </dgm:pt>
    <dgm:pt modelId="{F6B36C07-A68D-4B22-9005-00AFEEECCD55}" type="pres">
      <dgm:prSet presAssocID="{BBF8E9FA-A02B-4AE2-AEF9-720DFD80F3E0}" presName="desTx" presStyleLbl="alignAccFollowNode1" presStyleIdx="1" presStyleCnt="2">
        <dgm:presLayoutVars>
          <dgm:bulletEnabled val="1"/>
        </dgm:presLayoutVars>
      </dgm:prSet>
      <dgm:spPr/>
      <dgm:t>
        <a:bodyPr/>
        <a:lstStyle/>
        <a:p>
          <a:endParaRPr lang="zh-CN" altLang="en-US"/>
        </a:p>
      </dgm:t>
    </dgm:pt>
  </dgm:ptLst>
  <dgm:cxnLst>
    <dgm:cxn modelId="{D050ED2B-117C-44BD-AAC3-166155199D35}" type="presOf" srcId="{C9484A03-8D3D-4BDB-AE73-F956A0FF96B3}" destId="{4B99A39E-B708-473C-8B92-7378DAD4116F}" srcOrd="0" destOrd="0" presId="urn:microsoft.com/office/officeart/2005/8/layout/hList1"/>
    <dgm:cxn modelId="{A2F1CAF5-4847-4D5E-993A-1A921372FA14}" srcId="{C8C085CD-AF22-4ACB-BE6A-E7BC4BD66206}" destId="{196A6741-0578-4667-B5B2-E61C306F22C3}" srcOrd="0" destOrd="0" parTransId="{6D16C613-6444-43CB-859F-CD8D1D92A590}" sibTransId="{A1C77CEB-41E6-4ABF-B1DC-A90284056BE3}"/>
    <dgm:cxn modelId="{A9C53058-4B10-4FF9-BC0D-3B520F967ECE}" type="presOf" srcId="{C7B727FB-988A-47ED-B287-F47C638AFB7F}" destId="{F6B36C07-A68D-4B22-9005-00AFEEECCD55}" srcOrd="0" destOrd="0" presId="urn:microsoft.com/office/officeart/2005/8/layout/hList1"/>
    <dgm:cxn modelId="{B6AFC601-D06C-4164-8D59-6CD7C751ECD0}" type="presOf" srcId="{21BC7DE5-48BB-45DA-A72A-21F146D204C2}" destId="{F6B36C07-A68D-4B22-9005-00AFEEECCD55}" srcOrd="0" destOrd="1" presId="urn:microsoft.com/office/officeart/2005/8/layout/hList1"/>
    <dgm:cxn modelId="{B898EA8A-152E-48DC-8CA7-ED8CD7ACB5C5}" srcId="{BBF8E9FA-A02B-4AE2-AEF9-720DFD80F3E0}" destId="{21BC7DE5-48BB-45DA-A72A-21F146D204C2}" srcOrd="1" destOrd="0" parTransId="{54B245DA-E304-44DA-A43C-AC6AD05B3097}" sibTransId="{2C39C5A3-13EF-4310-8B6F-6DD4051653AE}"/>
    <dgm:cxn modelId="{A5FBB50C-54E9-484B-9A85-61FCAB0217A3}" type="presOf" srcId="{BBF8E9FA-A02B-4AE2-AEF9-720DFD80F3E0}" destId="{E7E9E85D-A6A0-482F-ADA6-619D86C12E3E}" srcOrd="0" destOrd="0" presId="urn:microsoft.com/office/officeart/2005/8/layout/hList1"/>
    <dgm:cxn modelId="{5BE24CCB-F067-47A3-A5F2-ABEC8A19ADCD}" type="presOf" srcId="{C8C085CD-AF22-4ACB-BE6A-E7BC4BD66206}" destId="{50941EFB-7DC3-495A-A20F-DDF1281EE4A9}" srcOrd="0" destOrd="0" presId="urn:microsoft.com/office/officeart/2005/8/layout/hList1"/>
    <dgm:cxn modelId="{8D6D8CD7-1ADA-407F-AA98-3F40481A32F7}" srcId="{BBF8E9FA-A02B-4AE2-AEF9-720DFD80F3E0}" destId="{C7B727FB-988A-47ED-B287-F47C638AFB7F}" srcOrd="0" destOrd="0" parTransId="{24DB9472-9E51-425B-91FC-1673DB704112}" sibTransId="{A1960AC3-CBBE-4B8D-BCEE-25B83BE70704}"/>
    <dgm:cxn modelId="{6E646829-8F9D-4047-BEBE-C6104AA05B3F}" type="presOf" srcId="{196A6741-0578-4667-B5B2-E61C306F22C3}" destId="{F89E15FB-D511-44F5-98E5-5D53E62A11ED}" srcOrd="0" destOrd="0" presId="urn:microsoft.com/office/officeart/2005/8/layout/hList1"/>
    <dgm:cxn modelId="{430CDCEC-D47B-4EAF-8CC6-5E90E1B9A40C}" srcId="{C9484A03-8D3D-4BDB-AE73-F956A0FF96B3}" destId="{BBF8E9FA-A02B-4AE2-AEF9-720DFD80F3E0}" srcOrd="1" destOrd="0" parTransId="{CC6C654F-7B6F-40B7-8431-AB76FB1E2906}" sibTransId="{6C0A50E6-1F30-4EC6-88E3-C5F4BCFB02AA}"/>
    <dgm:cxn modelId="{83EE05EF-D787-4C52-A3AE-E53077D31E6A}" srcId="{C9484A03-8D3D-4BDB-AE73-F956A0FF96B3}" destId="{C8C085CD-AF22-4ACB-BE6A-E7BC4BD66206}" srcOrd="0" destOrd="0" parTransId="{28703D6B-C45E-4483-89BB-86D22CC3A8CF}" sibTransId="{F8E079F1-7F6D-45BE-A5A0-0E7AF0F1BD47}"/>
    <dgm:cxn modelId="{969F58AF-AB82-4750-B779-22EC32FACE88}" type="presParOf" srcId="{4B99A39E-B708-473C-8B92-7378DAD4116F}" destId="{04FBF393-D2EE-4599-9B37-F357956C2097}" srcOrd="0" destOrd="0" presId="urn:microsoft.com/office/officeart/2005/8/layout/hList1"/>
    <dgm:cxn modelId="{AC1C3770-39B6-4280-8C8D-B183A37AAA51}" type="presParOf" srcId="{04FBF393-D2EE-4599-9B37-F357956C2097}" destId="{50941EFB-7DC3-495A-A20F-DDF1281EE4A9}" srcOrd="0" destOrd="0" presId="urn:microsoft.com/office/officeart/2005/8/layout/hList1"/>
    <dgm:cxn modelId="{3225AE0E-FFC9-45E0-8AFF-357DDBC4AE84}" type="presParOf" srcId="{04FBF393-D2EE-4599-9B37-F357956C2097}" destId="{F89E15FB-D511-44F5-98E5-5D53E62A11ED}" srcOrd="1" destOrd="0" presId="urn:microsoft.com/office/officeart/2005/8/layout/hList1"/>
    <dgm:cxn modelId="{C2D51F6D-2C1A-4EA1-BB92-FD7B94043ABA}" type="presParOf" srcId="{4B99A39E-B708-473C-8B92-7378DAD4116F}" destId="{1CEEE7AF-DC53-431C-9814-0FC335567D16}" srcOrd="1" destOrd="0" presId="urn:microsoft.com/office/officeart/2005/8/layout/hList1"/>
    <dgm:cxn modelId="{7BA5E141-143E-4E0B-A1FA-C5CAA589F8B3}" type="presParOf" srcId="{4B99A39E-B708-473C-8B92-7378DAD4116F}" destId="{2DE8EDAF-4DB6-4A6D-946C-F455C4703E63}" srcOrd="2" destOrd="0" presId="urn:microsoft.com/office/officeart/2005/8/layout/hList1"/>
    <dgm:cxn modelId="{83AA8CDE-82BE-40F7-9196-1B40F36C64CA}" type="presParOf" srcId="{2DE8EDAF-4DB6-4A6D-946C-F455C4703E63}" destId="{E7E9E85D-A6A0-482F-ADA6-619D86C12E3E}" srcOrd="0" destOrd="0" presId="urn:microsoft.com/office/officeart/2005/8/layout/hList1"/>
    <dgm:cxn modelId="{5A3C7667-F1F3-4F89-831C-67DB349B5836}" type="presParOf" srcId="{2DE8EDAF-4DB6-4A6D-946C-F455C4703E63}" destId="{F6B36C07-A68D-4B22-9005-00AFEEECCD5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EE68202-5BEB-450B-AEEA-894F04F4C134}"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zh-CN" altLang="en-US"/>
        </a:p>
      </dgm:t>
    </dgm:pt>
    <dgm:pt modelId="{3C5F83D3-D1E8-4E40-87B6-4A1B4336A841}">
      <dgm:prSet/>
      <dgm:spPr/>
      <dgm:t>
        <a:bodyPr/>
        <a:lstStyle/>
        <a:p>
          <a:pPr rtl="0"/>
          <a:r>
            <a:rPr lang="en-US" dirty="0"/>
            <a:t>IBM </a:t>
          </a:r>
          <a:r>
            <a:rPr lang="en-US" dirty="0" err="1"/>
            <a:t>InfoSphere</a:t>
          </a:r>
          <a:r>
            <a:rPr lang="en-US" dirty="0"/>
            <a:t> </a:t>
          </a:r>
          <a:r>
            <a:rPr lang="en-US" dirty="0" err="1"/>
            <a:t>DataStage</a:t>
          </a:r>
          <a:r>
            <a:rPr lang="zh-CN" dirty="0"/>
            <a:t>的主要特点</a:t>
          </a:r>
          <a:endParaRPr lang="en-US" dirty="0"/>
        </a:p>
      </dgm:t>
    </dgm:pt>
    <dgm:pt modelId="{28145B15-E256-44CE-80C8-5F8798A5705B}" type="parTrans" cxnId="{74CC8224-8FE0-4AD3-BC74-CC119056BD19}">
      <dgm:prSet/>
      <dgm:spPr/>
      <dgm:t>
        <a:bodyPr/>
        <a:lstStyle/>
        <a:p>
          <a:endParaRPr lang="zh-CN" altLang="en-US"/>
        </a:p>
      </dgm:t>
    </dgm:pt>
    <dgm:pt modelId="{F8BA9589-22C6-4B2A-9202-59A552C59D3D}" type="sibTrans" cxnId="{74CC8224-8FE0-4AD3-BC74-CC119056BD19}">
      <dgm:prSet/>
      <dgm:spPr/>
      <dgm:t>
        <a:bodyPr/>
        <a:lstStyle/>
        <a:p>
          <a:endParaRPr lang="zh-CN" altLang="en-US"/>
        </a:p>
      </dgm:t>
    </dgm:pt>
    <dgm:pt modelId="{61407D5A-948B-4E9E-B099-6F13276C6EA9}">
      <dgm:prSet/>
      <dgm:spPr/>
      <dgm:t>
        <a:bodyPr/>
        <a:lstStyle/>
        <a:p>
          <a:pPr rtl="0"/>
          <a:r>
            <a:rPr lang="zh-CN" dirty="0"/>
            <a:t>（</a:t>
          </a:r>
          <a:r>
            <a:rPr lang="en-US" dirty="0"/>
            <a:t>1</a:t>
          </a:r>
          <a:r>
            <a:rPr lang="zh-CN" dirty="0"/>
            <a:t>）功能强大的</a:t>
          </a:r>
          <a:r>
            <a:rPr lang="zh-CN" dirty="0">
              <a:solidFill>
                <a:srgbClr val="FF0000"/>
              </a:solidFill>
            </a:rPr>
            <a:t>可扩展</a:t>
          </a:r>
          <a:r>
            <a:rPr lang="en-US" dirty="0">
              <a:solidFill>
                <a:srgbClr val="FF0000"/>
              </a:solidFill>
            </a:rPr>
            <a:t>ETL</a:t>
          </a:r>
          <a:r>
            <a:rPr lang="zh-CN" dirty="0">
              <a:solidFill>
                <a:srgbClr val="FF0000"/>
              </a:solidFill>
            </a:rPr>
            <a:t>平台</a:t>
          </a:r>
          <a:endParaRPr lang="en-US" dirty="0">
            <a:solidFill>
              <a:srgbClr val="FF0000"/>
            </a:solidFill>
          </a:endParaRPr>
        </a:p>
      </dgm:t>
    </dgm:pt>
    <dgm:pt modelId="{57A4B58E-4D87-4501-A37E-E5BED0E95DB3}" type="parTrans" cxnId="{DEEA8611-FA5C-46CD-95BE-2B13AFB3FD69}">
      <dgm:prSet/>
      <dgm:spPr/>
      <dgm:t>
        <a:bodyPr/>
        <a:lstStyle/>
        <a:p>
          <a:endParaRPr lang="zh-CN" altLang="en-US"/>
        </a:p>
      </dgm:t>
    </dgm:pt>
    <dgm:pt modelId="{F7F8C982-20FE-487A-8051-E56D4C466488}" type="sibTrans" cxnId="{DEEA8611-FA5C-46CD-95BE-2B13AFB3FD69}">
      <dgm:prSet/>
      <dgm:spPr/>
      <dgm:t>
        <a:bodyPr/>
        <a:lstStyle/>
        <a:p>
          <a:endParaRPr lang="zh-CN" altLang="en-US"/>
        </a:p>
      </dgm:t>
    </dgm:pt>
    <dgm:pt modelId="{F3467C81-720C-4AD6-AFC1-6E5CA24C24C3}">
      <dgm:prSet/>
      <dgm:spPr/>
      <dgm:t>
        <a:bodyPr/>
        <a:lstStyle/>
        <a:p>
          <a:pPr rtl="0"/>
          <a:r>
            <a:rPr lang="zh-CN" dirty="0"/>
            <a:t>（</a:t>
          </a:r>
          <a:r>
            <a:rPr lang="en-US" dirty="0"/>
            <a:t>2</a:t>
          </a:r>
          <a:r>
            <a:rPr lang="zh-CN" dirty="0"/>
            <a:t>）支持大数据和</a:t>
          </a:r>
          <a:r>
            <a:rPr lang="en-US" dirty="0"/>
            <a:t> </a:t>
          </a:r>
          <a:r>
            <a:rPr lang="en-US" b="1" dirty="0" err="1"/>
            <a:t>Hadoop</a:t>
          </a:r>
          <a:endParaRPr lang="zh-CN" b="1" dirty="0"/>
        </a:p>
      </dgm:t>
    </dgm:pt>
    <dgm:pt modelId="{27513A0D-E375-4E22-A1E1-39036E151226}" type="parTrans" cxnId="{9C81DE9F-5F90-4BB6-8D8D-CC857C653D47}">
      <dgm:prSet/>
      <dgm:spPr/>
      <dgm:t>
        <a:bodyPr/>
        <a:lstStyle/>
        <a:p>
          <a:endParaRPr lang="zh-CN" altLang="en-US"/>
        </a:p>
      </dgm:t>
    </dgm:pt>
    <dgm:pt modelId="{0813A084-3A78-4ED5-B310-78D5BA3E2E26}" type="sibTrans" cxnId="{9C81DE9F-5F90-4BB6-8D8D-CC857C653D47}">
      <dgm:prSet/>
      <dgm:spPr/>
      <dgm:t>
        <a:bodyPr/>
        <a:lstStyle/>
        <a:p>
          <a:endParaRPr lang="zh-CN" altLang="en-US"/>
        </a:p>
      </dgm:t>
    </dgm:pt>
    <dgm:pt modelId="{9393927B-F9F3-45CB-9569-BE41DF1A1FFF}">
      <dgm:prSet/>
      <dgm:spPr/>
      <dgm:t>
        <a:bodyPr/>
        <a:lstStyle/>
        <a:p>
          <a:pPr rtl="0"/>
          <a:r>
            <a:rPr lang="zh-CN" dirty="0"/>
            <a:t>（</a:t>
          </a:r>
          <a:r>
            <a:rPr lang="en-US" dirty="0"/>
            <a:t>3</a:t>
          </a:r>
          <a:r>
            <a:rPr lang="zh-CN" dirty="0"/>
            <a:t>）</a:t>
          </a:r>
          <a:r>
            <a:rPr lang="zh-CN" b="1" dirty="0"/>
            <a:t>工作负载</a:t>
          </a:r>
          <a:r>
            <a:rPr lang="zh-CN" dirty="0"/>
            <a:t>和业务规则管理</a:t>
          </a:r>
        </a:p>
      </dgm:t>
    </dgm:pt>
    <dgm:pt modelId="{75590DFE-AF23-438A-939A-8209253A05F9}" type="parTrans" cxnId="{85DC5677-CE9B-414E-A6C3-EEABF627A980}">
      <dgm:prSet/>
      <dgm:spPr/>
      <dgm:t>
        <a:bodyPr/>
        <a:lstStyle/>
        <a:p>
          <a:endParaRPr lang="zh-CN" altLang="en-US"/>
        </a:p>
      </dgm:t>
    </dgm:pt>
    <dgm:pt modelId="{97E54293-F33E-4120-96F5-2DF070691415}" type="sibTrans" cxnId="{85DC5677-CE9B-414E-A6C3-EEABF627A980}">
      <dgm:prSet/>
      <dgm:spPr/>
      <dgm:t>
        <a:bodyPr/>
        <a:lstStyle/>
        <a:p>
          <a:endParaRPr lang="zh-CN" altLang="en-US"/>
        </a:p>
      </dgm:t>
    </dgm:pt>
    <dgm:pt modelId="{0AE17DD5-050D-4ECD-9666-07D36829D273}">
      <dgm:prSet/>
      <dgm:spPr/>
      <dgm:t>
        <a:bodyPr/>
        <a:lstStyle/>
        <a:p>
          <a:pPr rtl="0"/>
          <a:r>
            <a:rPr lang="zh-CN" dirty="0"/>
            <a:t>（</a:t>
          </a:r>
          <a:r>
            <a:rPr lang="en-US" dirty="0"/>
            <a:t>4</a:t>
          </a:r>
          <a:r>
            <a:rPr lang="zh-CN" dirty="0"/>
            <a:t>）</a:t>
          </a:r>
          <a:r>
            <a:rPr lang="zh-CN" dirty="0">
              <a:solidFill>
                <a:srgbClr val="FF0000"/>
              </a:solidFill>
            </a:rPr>
            <a:t>实时数据集成</a:t>
          </a:r>
        </a:p>
      </dgm:t>
    </dgm:pt>
    <dgm:pt modelId="{98D639CF-765D-4FDC-8EF5-51D27DD67A32}" type="parTrans" cxnId="{76A50D3B-ACE7-449F-8650-F2FC40A71663}">
      <dgm:prSet/>
      <dgm:spPr/>
      <dgm:t>
        <a:bodyPr/>
        <a:lstStyle/>
        <a:p>
          <a:endParaRPr lang="zh-CN" altLang="en-US"/>
        </a:p>
      </dgm:t>
    </dgm:pt>
    <dgm:pt modelId="{BCB74875-A819-4AD7-AE63-E9E667967DE1}" type="sibTrans" cxnId="{76A50D3B-ACE7-449F-8650-F2FC40A71663}">
      <dgm:prSet/>
      <dgm:spPr/>
      <dgm:t>
        <a:bodyPr/>
        <a:lstStyle/>
        <a:p>
          <a:endParaRPr lang="zh-CN" altLang="en-US"/>
        </a:p>
      </dgm:t>
    </dgm:pt>
    <dgm:pt modelId="{480D1143-F117-43B3-9EE3-C1E2ED1E5AEB}">
      <dgm:prSet/>
      <dgm:spPr/>
      <dgm:t>
        <a:bodyPr/>
        <a:lstStyle/>
        <a:p>
          <a:pPr rtl="0"/>
          <a:r>
            <a:rPr lang="zh-CN" dirty="0"/>
            <a:t>（</a:t>
          </a:r>
          <a:r>
            <a:rPr lang="en-US" dirty="0"/>
            <a:t>5</a:t>
          </a:r>
          <a:r>
            <a:rPr lang="zh-CN" dirty="0"/>
            <a:t>）易于使用</a:t>
          </a:r>
        </a:p>
      </dgm:t>
    </dgm:pt>
    <dgm:pt modelId="{F22A9AA7-CD5F-4F20-ADCF-FF878A938ED7}" type="parTrans" cxnId="{EC951D67-1C2A-4160-86F4-E1E5FEFD6552}">
      <dgm:prSet/>
      <dgm:spPr/>
      <dgm:t>
        <a:bodyPr/>
        <a:lstStyle/>
        <a:p>
          <a:endParaRPr lang="zh-CN" altLang="en-US"/>
        </a:p>
      </dgm:t>
    </dgm:pt>
    <dgm:pt modelId="{F25B1207-D35A-4FDD-8A76-610AB3C6A131}" type="sibTrans" cxnId="{EC951D67-1C2A-4160-86F4-E1E5FEFD6552}">
      <dgm:prSet/>
      <dgm:spPr/>
      <dgm:t>
        <a:bodyPr/>
        <a:lstStyle/>
        <a:p>
          <a:endParaRPr lang="zh-CN" altLang="en-US"/>
        </a:p>
      </dgm:t>
    </dgm:pt>
    <dgm:pt modelId="{396DFF23-EE89-4336-839B-7D4DFA88D4DD}" type="pres">
      <dgm:prSet presAssocID="{1EE68202-5BEB-450B-AEEA-894F04F4C134}" presName="linear" presStyleCnt="0">
        <dgm:presLayoutVars>
          <dgm:dir/>
          <dgm:animLvl val="lvl"/>
          <dgm:resizeHandles val="exact"/>
        </dgm:presLayoutVars>
      </dgm:prSet>
      <dgm:spPr/>
      <dgm:t>
        <a:bodyPr/>
        <a:lstStyle/>
        <a:p>
          <a:endParaRPr lang="zh-CN" altLang="en-US"/>
        </a:p>
      </dgm:t>
    </dgm:pt>
    <dgm:pt modelId="{28411EDF-3251-4395-B702-6B0A0E34FC54}" type="pres">
      <dgm:prSet presAssocID="{3C5F83D3-D1E8-4E40-87B6-4A1B4336A841}" presName="parentLin" presStyleCnt="0"/>
      <dgm:spPr/>
    </dgm:pt>
    <dgm:pt modelId="{9229A8FC-A16D-4791-80F9-56824F29FCE9}" type="pres">
      <dgm:prSet presAssocID="{3C5F83D3-D1E8-4E40-87B6-4A1B4336A841}" presName="parentLeftMargin" presStyleLbl="node1" presStyleIdx="0" presStyleCnt="1"/>
      <dgm:spPr/>
      <dgm:t>
        <a:bodyPr/>
        <a:lstStyle/>
        <a:p>
          <a:endParaRPr lang="zh-CN" altLang="en-US"/>
        </a:p>
      </dgm:t>
    </dgm:pt>
    <dgm:pt modelId="{411170BC-F44D-4B71-A474-714BEB923C64}" type="pres">
      <dgm:prSet presAssocID="{3C5F83D3-D1E8-4E40-87B6-4A1B4336A841}" presName="parentText" presStyleLbl="node1" presStyleIdx="0" presStyleCnt="1">
        <dgm:presLayoutVars>
          <dgm:chMax val="0"/>
          <dgm:bulletEnabled val="1"/>
        </dgm:presLayoutVars>
      </dgm:prSet>
      <dgm:spPr/>
      <dgm:t>
        <a:bodyPr/>
        <a:lstStyle/>
        <a:p>
          <a:endParaRPr lang="zh-CN" altLang="en-US"/>
        </a:p>
      </dgm:t>
    </dgm:pt>
    <dgm:pt modelId="{8233422D-37C6-4F11-A27C-6C3C6434C666}" type="pres">
      <dgm:prSet presAssocID="{3C5F83D3-D1E8-4E40-87B6-4A1B4336A841}" presName="negativeSpace" presStyleCnt="0"/>
      <dgm:spPr/>
    </dgm:pt>
    <dgm:pt modelId="{C991ADD7-8D76-4914-B33D-759024B12907}" type="pres">
      <dgm:prSet presAssocID="{3C5F83D3-D1E8-4E40-87B6-4A1B4336A841}" presName="childText" presStyleLbl="conFgAcc1" presStyleIdx="0" presStyleCnt="1">
        <dgm:presLayoutVars>
          <dgm:bulletEnabled val="1"/>
        </dgm:presLayoutVars>
      </dgm:prSet>
      <dgm:spPr/>
      <dgm:t>
        <a:bodyPr/>
        <a:lstStyle/>
        <a:p>
          <a:endParaRPr lang="zh-CN" altLang="en-US"/>
        </a:p>
      </dgm:t>
    </dgm:pt>
  </dgm:ptLst>
  <dgm:cxnLst>
    <dgm:cxn modelId="{75D7610C-5383-45D3-90A4-1F0DAE768928}" type="presOf" srcId="{61407D5A-948B-4E9E-B099-6F13276C6EA9}" destId="{C991ADD7-8D76-4914-B33D-759024B12907}" srcOrd="0" destOrd="0" presId="urn:microsoft.com/office/officeart/2005/8/layout/list1"/>
    <dgm:cxn modelId="{EC951D67-1C2A-4160-86F4-E1E5FEFD6552}" srcId="{3C5F83D3-D1E8-4E40-87B6-4A1B4336A841}" destId="{480D1143-F117-43B3-9EE3-C1E2ED1E5AEB}" srcOrd="4" destOrd="0" parTransId="{F22A9AA7-CD5F-4F20-ADCF-FF878A938ED7}" sibTransId="{F25B1207-D35A-4FDD-8A76-610AB3C6A131}"/>
    <dgm:cxn modelId="{76A50D3B-ACE7-449F-8650-F2FC40A71663}" srcId="{3C5F83D3-D1E8-4E40-87B6-4A1B4336A841}" destId="{0AE17DD5-050D-4ECD-9666-07D36829D273}" srcOrd="3" destOrd="0" parTransId="{98D639CF-765D-4FDC-8EF5-51D27DD67A32}" sibTransId="{BCB74875-A819-4AD7-AE63-E9E667967DE1}"/>
    <dgm:cxn modelId="{74CC8224-8FE0-4AD3-BC74-CC119056BD19}" srcId="{1EE68202-5BEB-450B-AEEA-894F04F4C134}" destId="{3C5F83D3-D1E8-4E40-87B6-4A1B4336A841}" srcOrd="0" destOrd="0" parTransId="{28145B15-E256-44CE-80C8-5F8798A5705B}" sibTransId="{F8BA9589-22C6-4B2A-9202-59A552C59D3D}"/>
    <dgm:cxn modelId="{E82E0033-14D2-4444-B689-45ED95C49F46}" type="presOf" srcId="{3C5F83D3-D1E8-4E40-87B6-4A1B4336A841}" destId="{411170BC-F44D-4B71-A474-714BEB923C64}" srcOrd="1" destOrd="0" presId="urn:microsoft.com/office/officeart/2005/8/layout/list1"/>
    <dgm:cxn modelId="{9C81DE9F-5F90-4BB6-8D8D-CC857C653D47}" srcId="{3C5F83D3-D1E8-4E40-87B6-4A1B4336A841}" destId="{F3467C81-720C-4AD6-AFC1-6E5CA24C24C3}" srcOrd="1" destOrd="0" parTransId="{27513A0D-E375-4E22-A1E1-39036E151226}" sibTransId="{0813A084-3A78-4ED5-B310-78D5BA3E2E26}"/>
    <dgm:cxn modelId="{05C48435-754C-42C0-95CC-B658CC8DE962}" type="presOf" srcId="{1EE68202-5BEB-450B-AEEA-894F04F4C134}" destId="{396DFF23-EE89-4336-839B-7D4DFA88D4DD}" srcOrd="0" destOrd="0" presId="urn:microsoft.com/office/officeart/2005/8/layout/list1"/>
    <dgm:cxn modelId="{85DC5677-CE9B-414E-A6C3-EEABF627A980}" srcId="{3C5F83D3-D1E8-4E40-87B6-4A1B4336A841}" destId="{9393927B-F9F3-45CB-9569-BE41DF1A1FFF}" srcOrd="2" destOrd="0" parTransId="{75590DFE-AF23-438A-939A-8209253A05F9}" sibTransId="{97E54293-F33E-4120-96F5-2DF070691415}"/>
    <dgm:cxn modelId="{F9FEE5D4-723A-42F2-9050-5F341D0CF39C}" type="presOf" srcId="{F3467C81-720C-4AD6-AFC1-6E5CA24C24C3}" destId="{C991ADD7-8D76-4914-B33D-759024B12907}" srcOrd="0" destOrd="1" presId="urn:microsoft.com/office/officeart/2005/8/layout/list1"/>
    <dgm:cxn modelId="{5035E6B7-DE3E-4C6A-A73C-482E0DA16F40}" type="presOf" srcId="{0AE17DD5-050D-4ECD-9666-07D36829D273}" destId="{C991ADD7-8D76-4914-B33D-759024B12907}" srcOrd="0" destOrd="3" presId="urn:microsoft.com/office/officeart/2005/8/layout/list1"/>
    <dgm:cxn modelId="{DEEA8611-FA5C-46CD-95BE-2B13AFB3FD69}" srcId="{3C5F83D3-D1E8-4E40-87B6-4A1B4336A841}" destId="{61407D5A-948B-4E9E-B099-6F13276C6EA9}" srcOrd="0" destOrd="0" parTransId="{57A4B58E-4D87-4501-A37E-E5BED0E95DB3}" sibTransId="{F7F8C982-20FE-487A-8051-E56D4C466488}"/>
    <dgm:cxn modelId="{9E0BE9FD-C716-41C2-A489-126F8ED196E4}" type="presOf" srcId="{9393927B-F9F3-45CB-9569-BE41DF1A1FFF}" destId="{C991ADD7-8D76-4914-B33D-759024B12907}" srcOrd="0" destOrd="2" presId="urn:microsoft.com/office/officeart/2005/8/layout/list1"/>
    <dgm:cxn modelId="{E87454AC-AED1-4505-9E83-5FEE864CDA90}" type="presOf" srcId="{3C5F83D3-D1E8-4E40-87B6-4A1B4336A841}" destId="{9229A8FC-A16D-4791-80F9-56824F29FCE9}" srcOrd="0" destOrd="0" presId="urn:microsoft.com/office/officeart/2005/8/layout/list1"/>
    <dgm:cxn modelId="{76E9B212-F674-453B-A820-8C7A23648AAF}" type="presOf" srcId="{480D1143-F117-43B3-9EE3-C1E2ED1E5AEB}" destId="{C991ADD7-8D76-4914-B33D-759024B12907}" srcOrd="0" destOrd="4" presId="urn:microsoft.com/office/officeart/2005/8/layout/list1"/>
    <dgm:cxn modelId="{89358384-1EDA-4A67-86B0-FAD8452E0F10}" type="presParOf" srcId="{396DFF23-EE89-4336-839B-7D4DFA88D4DD}" destId="{28411EDF-3251-4395-B702-6B0A0E34FC54}" srcOrd="0" destOrd="0" presId="urn:microsoft.com/office/officeart/2005/8/layout/list1"/>
    <dgm:cxn modelId="{3861B1C8-8FCC-41E1-8275-D3BDDBD2AC58}" type="presParOf" srcId="{28411EDF-3251-4395-B702-6B0A0E34FC54}" destId="{9229A8FC-A16D-4791-80F9-56824F29FCE9}" srcOrd="0" destOrd="0" presId="urn:microsoft.com/office/officeart/2005/8/layout/list1"/>
    <dgm:cxn modelId="{F0D5C844-AFEC-4906-A9CE-7C8586AE15C0}" type="presParOf" srcId="{28411EDF-3251-4395-B702-6B0A0E34FC54}" destId="{411170BC-F44D-4B71-A474-714BEB923C64}" srcOrd="1" destOrd="0" presId="urn:microsoft.com/office/officeart/2005/8/layout/list1"/>
    <dgm:cxn modelId="{790B0A8B-1335-4D77-B5AD-8F1D4D4918CD}" type="presParOf" srcId="{396DFF23-EE89-4336-839B-7D4DFA88D4DD}" destId="{8233422D-37C6-4F11-A27C-6C3C6434C666}" srcOrd="1" destOrd="0" presId="urn:microsoft.com/office/officeart/2005/8/layout/list1"/>
    <dgm:cxn modelId="{9766C5A1-C893-4822-9BD2-B62E570BE0F5}" type="presParOf" srcId="{396DFF23-EE89-4336-839B-7D4DFA88D4DD}" destId="{C991ADD7-8D76-4914-B33D-759024B1290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69B0AD3-FBAC-4F84-A165-87A9A40723F6}"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EC2E4CF2-6749-4D58-ACA8-275D817A5DB0}">
      <dgm:prSet/>
      <dgm:spPr/>
      <dgm:t>
        <a:bodyPr/>
        <a:lstStyle/>
        <a:p>
          <a:pPr rtl="0"/>
          <a:r>
            <a:rPr lang="zh-CN" dirty="0"/>
            <a:t>（</a:t>
          </a:r>
          <a:r>
            <a:rPr lang="en-US" dirty="0"/>
            <a:t>1</a:t>
          </a:r>
          <a:r>
            <a:rPr lang="zh-CN" dirty="0"/>
            <a:t>）功能强大的可扩展</a:t>
          </a:r>
          <a:r>
            <a:rPr lang="en-US" dirty="0"/>
            <a:t>ETL</a:t>
          </a:r>
          <a:r>
            <a:rPr lang="zh-CN" dirty="0"/>
            <a:t>平台</a:t>
          </a:r>
          <a:endParaRPr lang="en-US" dirty="0"/>
        </a:p>
      </dgm:t>
    </dgm:pt>
    <dgm:pt modelId="{53506C58-D671-4AAD-B4BF-6630C65AA3A8}" type="parTrans" cxnId="{AA0C772D-36A8-4553-A7FC-F26678345ACD}">
      <dgm:prSet/>
      <dgm:spPr/>
      <dgm:t>
        <a:bodyPr/>
        <a:lstStyle/>
        <a:p>
          <a:endParaRPr lang="zh-CN" altLang="en-US"/>
        </a:p>
      </dgm:t>
    </dgm:pt>
    <dgm:pt modelId="{EC5AA793-6F54-4F74-904A-4BCF88343CE5}" type="sibTrans" cxnId="{AA0C772D-36A8-4553-A7FC-F26678345ACD}">
      <dgm:prSet/>
      <dgm:spPr/>
      <dgm:t>
        <a:bodyPr/>
        <a:lstStyle/>
        <a:p>
          <a:endParaRPr lang="zh-CN" altLang="en-US"/>
        </a:p>
      </dgm:t>
    </dgm:pt>
    <dgm:pt modelId="{4B9E0E2D-31D4-4969-B976-4C826F231398}">
      <dgm:prSet/>
      <dgm:spPr/>
      <dgm:t>
        <a:bodyPr/>
        <a:lstStyle/>
        <a:p>
          <a:pPr rtl="0"/>
          <a:r>
            <a:rPr lang="zh-CN" dirty="0"/>
            <a:t>支持</a:t>
          </a:r>
          <a:r>
            <a:rPr lang="zh-CN" u="sng" dirty="0"/>
            <a:t>管理数据</a:t>
          </a:r>
          <a:r>
            <a:rPr lang="zh-CN" dirty="0"/>
            <a:t>，以及定期或按计划收到的</a:t>
          </a:r>
          <a:r>
            <a:rPr lang="zh-CN" altLang="en-US" dirty="0"/>
            <a:t>数</a:t>
          </a:r>
          <a:r>
            <a:rPr lang="zh-CN" dirty="0"/>
            <a:t>据；</a:t>
          </a:r>
        </a:p>
      </dgm:t>
    </dgm:pt>
    <dgm:pt modelId="{D72F54CF-5B36-4C1E-B374-6144B1A8C376}" type="parTrans" cxnId="{3C40B165-2960-4CA4-A7C2-E5CD95F56D44}">
      <dgm:prSet/>
      <dgm:spPr/>
      <dgm:t>
        <a:bodyPr/>
        <a:lstStyle/>
        <a:p>
          <a:endParaRPr lang="zh-CN" altLang="en-US"/>
        </a:p>
      </dgm:t>
    </dgm:pt>
    <dgm:pt modelId="{9F8FC6F2-9680-4C73-9021-3062172006E9}" type="sibTrans" cxnId="{3C40B165-2960-4CA4-A7C2-E5CD95F56D44}">
      <dgm:prSet/>
      <dgm:spPr/>
      <dgm:t>
        <a:bodyPr/>
        <a:lstStyle/>
        <a:p>
          <a:endParaRPr lang="zh-CN" altLang="en-US"/>
        </a:p>
      </dgm:t>
    </dgm:pt>
    <dgm:pt modelId="{E4478D5D-1C15-4E90-B6AB-C22DE236E165}">
      <dgm:prSet/>
      <dgm:spPr/>
      <dgm:t>
        <a:bodyPr/>
        <a:lstStyle/>
        <a:p>
          <a:pPr rtl="0"/>
          <a:r>
            <a:rPr lang="zh-CN" dirty="0"/>
            <a:t>支持对</a:t>
          </a:r>
          <a:r>
            <a:rPr lang="zh-CN" u="sng" dirty="0"/>
            <a:t>海量数据进行高性能处理</a:t>
          </a:r>
          <a:r>
            <a:rPr lang="zh-CN" dirty="0"/>
            <a:t>；</a:t>
          </a:r>
        </a:p>
      </dgm:t>
    </dgm:pt>
    <dgm:pt modelId="{4A0E402D-D348-432C-BB3E-8C36C539EE22}" type="parTrans" cxnId="{49AACA14-8BE7-47A1-8848-23E918D069F4}">
      <dgm:prSet/>
      <dgm:spPr/>
      <dgm:t>
        <a:bodyPr/>
        <a:lstStyle/>
        <a:p>
          <a:endParaRPr lang="zh-CN" altLang="en-US"/>
        </a:p>
      </dgm:t>
    </dgm:pt>
    <dgm:pt modelId="{EA1896B5-677B-4C8B-A4DE-F5A38AAE781D}" type="sibTrans" cxnId="{49AACA14-8BE7-47A1-8848-23E918D069F4}">
      <dgm:prSet/>
      <dgm:spPr/>
      <dgm:t>
        <a:bodyPr/>
        <a:lstStyle/>
        <a:p>
          <a:endParaRPr lang="zh-CN" altLang="en-US"/>
        </a:p>
      </dgm:t>
    </dgm:pt>
    <dgm:pt modelId="{A754D4F5-577B-4C01-938F-E258B74FA7D7}">
      <dgm:prSet/>
      <dgm:spPr/>
      <dgm:t>
        <a:bodyPr/>
        <a:lstStyle/>
        <a:p>
          <a:pPr rtl="0"/>
          <a:r>
            <a:rPr lang="zh-CN" dirty="0"/>
            <a:t>支持基于</a:t>
          </a:r>
          <a:r>
            <a:rPr lang="zh-CN" u="sng" dirty="0"/>
            <a:t>多处理器硬件平台</a:t>
          </a:r>
          <a:r>
            <a:rPr lang="zh-CN" dirty="0"/>
            <a:t>的并行处理功能；</a:t>
          </a:r>
        </a:p>
      </dgm:t>
    </dgm:pt>
    <dgm:pt modelId="{62FA80E0-D6EA-4915-9CD1-B94DDF2AB0D5}" type="parTrans" cxnId="{31419BDC-E7EE-4CFF-9485-504190DC220A}">
      <dgm:prSet/>
      <dgm:spPr/>
      <dgm:t>
        <a:bodyPr/>
        <a:lstStyle/>
        <a:p>
          <a:endParaRPr lang="zh-CN" altLang="en-US"/>
        </a:p>
      </dgm:t>
    </dgm:pt>
    <dgm:pt modelId="{E6242C28-0550-49F1-B4DD-45AD12803317}" type="sibTrans" cxnId="{31419BDC-E7EE-4CFF-9485-504190DC220A}">
      <dgm:prSet/>
      <dgm:spPr/>
      <dgm:t>
        <a:bodyPr/>
        <a:lstStyle/>
        <a:p>
          <a:endParaRPr lang="zh-CN" altLang="en-US"/>
        </a:p>
      </dgm:t>
    </dgm:pt>
    <dgm:pt modelId="{0E223E78-926D-4315-A79B-46232A251FED}">
      <dgm:prSet/>
      <dgm:spPr/>
      <dgm:t>
        <a:bodyPr/>
        <a:lstStyle/>
        <a:p>
          <a:pPr rtl="0"/>
          <a:r>
            <a:rPr lang="zh-CN" dirty="0"/>
            <a:t>在</a:t>
          </a:r>
          <a:r>
            <a:rPr lang="zh-CN" u="sng" dirty="0"/>
            <a:t>单个作业中支持</a:t>
          </a:r>
          <a:r>
            <a:rPr lang="zh-CN" b="1" u="sng" dirty="0"/>
            <a:t>异构数据源和目标</a:t>
          </a:r>
          <a:r>
            <a:rPr lang="zh-CN" dirty="0"/>
            <a:t>，包括文本文件、</a:t>
          </a:r>
          <a:r>
            <a:rPr lang="en-US" dirty="0"/>
            <a:t>XML</a:t>
          </a:r>
          <a:r>
            <a:rPr lang="zh-CN" dirty="0"/>
            <a:t>、</a:t>
          </a:r>
          <a:r>
            <a:rPr lang="en-US" dirty="0"/>
            <a:t>ERP </a:t>
          </a:r>
          <a:r>
            <a:rPr lang="zh-CN" dirty="0"/>
            <a:t>系统、大多数数据库（包括分区数据库）、</a:t>
          </a:r>
          <a:r>
            <a:rPr lang="en-US" dirty="0"/>
            <a:t>Web </a:t>
          </a:r>
          <a:r>
            <a:rPr lang="zh-CN" dirty="0"/>
            <a:t>服务和商业智能工具。</a:t>
          </a:r>
        </a:p>
      </dgm:t>
    </dgm:pt>
    <dgm:pt modelId="{69612D0D-9603-47CC-939D-F5541A3BA505}" type="parTrans" cxnId="{59A4608F-EA02-4805-9EBB-2E40722768A8}">
      <dgm:prSet/>
      <dgm:spPr/>
      <dgm:t>
        <a:bodyPr/>
        <a:lstStyle/>
        <a:p>
          <a:endParaRPr lang="zh-CN" altLang="en-US"/>
        </a:p>
      </dgm:t>
    </dgm:pt>
    <dgm:pt modelId="{D257FC36-1122-4121-B19F-732E124F2CE9}" type="sibTrans" cxnId="{59A4608F-EA02-4805-9EBB-2E40722768A8}">
      <dgm:prSet/>
      <dgm:spPr/>
      <dgm:t>
        <a:bodyPr/>
        <a:lstStyle/>
        <a:p>
          <a:endParaRPr lang="zh-CN" altLang="en-US"/>
        </a:p>
      </dgm:t>
    </dgm:pt>
    <dgm:pt modelId="{417ACD03-338F-4D98-8FA8-61901D1E75EE}" type="pres">
      <dgm:prSet presAssocID="{969B0AD3-FBAC-4F84-A165-87A9A40723F6}" presName="linear" presStyleCnt="0">
        <dgm:presLayoutVars>
          <dgm:dir/>
          <dgm:animLvl val="lvl"/>
          <dgm:resizeHandles val="exact"/>
        </dgm:presLayoutVars>
      </dgm:prSet>
      <dgm:spPr/>
      <dgm:t>
        <a:bodyPr/>
        <a:lstStyle/>
        <a:p>
          <a:endParaRPr lang="zh-CN" altLang="en-US"/>
        </a:p>
      </dgm:t>
    </dgm:pt>
    <dgm:pt modelId="{D3893684-33BE-4B52-9F69-E3D849111BB8}" type="pres">
      <dgm:prSet presAssocID="{EC2E4CF2-6749-4D58-ACA8-275D817A5DB0}" presName="parentLin" presStyleCnt="0"/>
      <dgm:spPr/>
    </dgm:pt>
    <dgm:pt modelId="{82085C89-6978-443E-8BF6-2880E2C04EAB}" type="pres">
      <dgm:prSet presAssocID="{EC2E4CF2-6749-4D58-ACA8-275D817A5DB0}" presName="parentLeftMargin" presStyleLbl="node1" presStyleIdx="0" presStyleCnt="1"/>
      <dgm:spPr/>
      <dgm:t>
        <a:bodyPr/>
        <a:lstStyle/>
        <a:p>
          <a:endParaRPr lang="zh-CN" altLang="en-US"/>
        </a:p>
      </dgm:t>
    </dgm:pt>
    <dgm:pt modelId="{97D083A5-FBB3-4B4F-BFEA-6C40A93A388B}" type="pres">
      <dgm:prSet presAssocID="{EC2E4CF2-6749-4D58-ACA8-275D817A5DB0}" presName="parentText" presStyleLbl="node1" presStyleIdx="0" presStyleCnt="1">
        <dgm:presLayoutVars>
          <dgm:chMax val="0"/>
          <dgm:bulletEnabled val="1"/>
        </dgm:presLayoutVars>
      </dgm:prSet>
      <dgm:spPr/>
      <dgm:t>
        <a:bodyPr/>
        <a:lstStyle/>
        <a:p>
          <a:endParaRPr lang="zh-CN" altLang="en-US"/>
        </a:p>
      </dgm:t>
    </dgm:pt>
    <dgm:pt modelId="{B26927B2-C4D3-44D6-9999-5126BB69560F}" type="pres">
      <dgm:prSet presAssocID="{EC2E4CF2-6749-4D58-ACA8-275D817A5DB0}" presName="negativeSpace" presStyleCnt="0"/>
      <dgm:spPr/>
    </dgm:pt>
    <dgm:pt modelId="{3916EA44-F61C-4948-B77E-7695FF979874}" type="pres">
      <dgm:prSet presAssocID="{EC2E4CF2-6749-4D58-ACA8-275D817A5DB0}" presName="childText" presStyleLbl="conFgAcc1" presStyleIdx="0" presStyleCnt="1">
        <dgm:presLayoutVars>
          <dgm:bulletEnabled val="1"/>
        </dgm:presLayoutVars>
      </dgm:prSet>
      <dgm:spPr/>
      <dgm:t>
        <a:bodyPr/>
        <a:lstStyle/>
        <a:p>
          <a:endParaRPr lang="zh-CN" altLang="en-US"/>
        </a:p>
      </dgm:t>
    </dgm:pt>
  </dgm:ptLst>
  <dgm:cxnLst>
    <dgm:cxn modelId="{AA0C772D-36A8-4553-A7FC-F26678345ACD}" srcId="{969B0AD3-FBAC-4F84-A165-87A9A40723F6}" destId="{EC2E4CF2-6749-4D58-ACA8-275D817A5DB0}" srcOrd="0" destOrd="0" parTransId="{53506C58-D671-4AAD-B4BF-6630C65AA3A8}" sibTransId="{EC5AA793-6F54-4F74-904A-4BCF88343CE5}"/>
    <dgm:cxn modelId="{A2B49D26-AC7F-4B1A-A388-22605D925C70}" type="presOf" srcId="{969B0AD3-FBAC-4F84-A165-87A9A40723F6}" destId="{417ACD03-338F-4D98-8FA8-61901D1E75EE}" srcOrd="0" destOrd="0" presId="urn:microsoft.com/office/officeart/2005/8/layout/list1"/>
    <dgm:cxn modelId="{3FD99547-9273-426A-AB44-A99E0DC0304E}" type="presOf" srcId="{A754D4F5-577B-4C01-938F-E258B74FA7D7}" destId="{3916EA44-F61C-4948-B77E-7695FF979874}" srcOrd="0" destOrd="2" presId="urn:microsoft.com/office/officeart/2005/8/layout/list1"/>
    <dgm:cxn modelId="{4D5ABBFE-3AA8-4276-9A9C-F84049F53DD3}" type="presOf" srcId="{EC2E4CF2-6749-4D58-ACA8-275D817A5DB0}" destId="{97D083A5-FBB3-4B4F-BFEA-6C40A93A388B}" srcOrd="1" destOrd="0" presId="urn:microsoft.com/office/officeart/2005/8/layout/list1"/>
    <dgm:cxn modelId="{49AACA14-8BE7-47A1-8848-23E918D069F4}" srcId="{EC2E4CF2-6749-4D58-ACA8-275D817A5DB0}" destId="{E4478D5D-1C15-4E90-B6AB-C22DE236E165}" srcOrd="1" destOrd="0" parTransId="{4A0E402D-D348-432C-BB3E-8C36C539EE22}" sibTransId="{EA1896B5-677B-4C8B-A4DE-F5A38AAE781D}"/>
    <dgm:cxn modelId="{59A4608F-EA02-4805-9EBB-2E40722768A8}" srcId="{EC2E4CF2-6749-4D58-ACA8-275D817A5DB0}" destId="{0E223E78-926D-4315-A79B-46232A251FED}" srcOrd="3" destOrd="0" parTransId="{69612D0D-9603-47CC-939D-F5541A3BA505}" sibTransId="{D257FC36-1122-4121-B19F-732E124F2CE9}"/>
    <dgm:cxn modelId="{74E6D1C5-7C25-4923-ABA6-2F6EA2D7CBEC}" type="presOf" srcId="{EC2E4CF2-6749-4D58-ACA8-275D817A5DB0}" destId="{82085C89-6978-443E-8BF6-2880E2C04EAB}" srcOrd="0" destOrd="0" presId="urn:microsoft.com/office/officeart/2005/8/layout/list1"/>
    <dgm:cxn modelId="{92551B39-29E5-4033-8EF4-D844F9597D64}" type="presOf" srcId="{4B9E0E2D-31D4-4969-B976-4C826F231398}" destId="{3916EA44-F61C-4948-B77E-7695FF979874}" srcOrd="0" destOrd="0" presId="urn:microsoft.com/office/officeart/2005/8/layout/list1"/>
    <dgm:cxn modelId="{A12A0B3B-6A32-411C-B1D1-6F71195DE5EB}" type="presOf" srcId="{0E223E78-926D-4315-A79B-46232A251FED}" destId="{3916EA44-F61C-4948-B77E-7695FF979874}" srcOrd="0" destOrd="3" presId="urn:microsoft.com/office/officeart/2005/8/layout/list1"/>
    <dgm:cxn modelId="{31419BDC-E7EE-4CFF-9485-504190DC220A}" srcId="{EC2E4CF2-6749-4D58-ACA8-275D817A5DB0}" destId="{A754D4F5-577B-4C01-938F-E258B74FA7D7}" srcOrd="2" destOrd="0" parTransId="{62FA80E0-D6EA-4915-9CD1-B94DDF2AB0D5}" sibTransId="{E6242C28-0550-49F1-B4DD-45AD12803317}"/>
    <dgm:cxn modelId="{3C40B165-2960-4CA4-A7C2-E5CD95F56D44}" srcId="{EC2E4CF2-6749-4D58-ACA8-275D817A5DB0}" destId="{4B9E0E2D-31D4-4969-B976-4C826F231398}" srcOrd="0" destOrd="0" parTransId="{D72F54CF-5B36-4C1E-B374-6144B1A8C376}" sibTransId="{9F8FC6F2-9680-4C73-9021-3062172006E9}"/>
    <dgm:cxn modelId="{8F437DDE-8903-4EAA-AEA7-E5AE30DDD640}" type="presOf" srcId="{E4478D5D-1C15-4E90-B6AB-C22DE236E165}" destId="{3916EA44-F61C-4948-B77E-7695FF979874}" srcOrd="0" destOrd="1" presId="urn:microsoft.com/office/officeart/2005/8/layout/list1"/>
    <dgm:cxn modelId="{F4CFABC5-8D82-4F9C-9C05-63A10F17E3C0}" type="presParOf" srcId="{417ACD03-338F-4D98-8FA8-61901D1E75EE}" destId="{D3893684-33BE-4B52-9F69-E3D849111BB8}" srcOrd="0" destOrd="0" presId="urn:microsoft.com/office/officeart/2005/8/layout/list1"/>
    <dgm:cxn modelId="{5CCDA07F-A65D-4572-B744-943488DA9455}" type="presParOf" srcId="{D3893684-33BE-4B52-9F69-E3D849111BB8}" destId="{82085C89-6978-443E-8BF6-2880E2C04EAB}" srcOrd="0" destOrd="0" presId="urn:microsoft.com/office/officeart/2005/8/layout/list1"/>
    <dgm:cxn modelId="{6D4719FA-ADD8-4466-A1F1-262AC787AFB8}" type="presParOf" srcId="{D3893684-33BE-4B52-9F69-E3D849111BB8}" destId="{97D083A5-FBB3-4B4F-BFEA-6C40A93A388B}" srcOrd="1" destOrd="0" presId="urn:microsoft.com/office/officeart/2005/8/layout/list1"/>
    <dgm:cxn modelId="{9DDF232C-86C2-4FEF-8CCD-70F9E9208140}" type="presParOf" srcId="{417ACD03-338F-4D98-8FA8-61901D1E75EE}" destId="{B26927B2-C4D3-44D6-9999-5126BB69560F}" srcOrd="1" destOrd="0" presId="urn:microsoft.com/office/officeart/2005/8/layout/list1"/>
    <dgm:cxn modelId="{D9B8748B-EBE2-40E9-AE64-AE3A9BC3A0C7}" type="presParOf" srcId="{417ACD03-338F-4D98-8FA8-61901D1E75EE}" destId="{3916EA44-F61C-4948-B77E-7695FF97987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701C9-171A-43A7-97AA-DEF31D3188C7}"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zh-CN" altLang="en-US"/>
        </a:p>
      </dgm:t>
    </dgm:pt>
    <dgm:pt modelId="{4CAF92D4-14AF-42BA-B1F3-FD47C865F7DD}">
      <dgm:prSet/>
      <dgm:spPr/>
      <dgm:t>
        <a:bodyPr/>
        <a:lstStyle/>
        <a:p>
          <a:pPr rtl="0"/>
          <a:r>
            <a:rPr lang="zh-CN" b="1" dirty="0"/>
            <a:t>基本属性</a:t>
          </a:r>
          <a:endParaRPr lang="en-US" b="1" dirty="0"/>
        </a:p>
      </dgm:t>
    </dgm:pt>
    <dgm:pt modelId="{5949F51D-4434-42E0-8A59-B095FFE13A80}" type="parTrans" cxnId="{5267F15B-090C-422A-8455-FE29243977EF}">
      <dgm:prSet/>
      <dgm:spPr/>
      <dgm:t>
        <a:bodyPr/>
        <a:lstStyle/>
        <a:p>
          <a:endParaRPr lang="zh-CN" altLang="en-US"/>
        </a:p>
      </dgm:t>
    </dgm:pt>
    <dgm:pt modelId="{EA61BBE0-1864-4200-8DF8-E117F9A272B1}" type="sibTrans" cxnId="{5267F15B-090C-422A-8455-FE29243977EF}">
      <dgm:prSet/>
      <dgm:spPr/>
      <dgm:t>
        <a:bodyPr/>
        <a:lstStyle/>
        <a:p>
          <a:endParaRPr lang="zh-CN" altLang="en-US"/>
        </a:p>
      </dgm:t>
    </dgm:pt>
    <dgm:pt modelId="{4871B805-5480-4CCE-B3D8-63C590C4E760}">
      <dgm:prSet/>
      <dgm:spPr/>
      <dgm:t>
        <a:bodyPr/>
        <a:lstStyle/>
        <a:p>
          <a:pPr rtl="0"/>
          <a:r>
            <a:rPr lang="zh-CN" dirty="0"/>
            <a:t>数据正确性（</a:t>
          </a:r>
          <a:r>
            <a:rPr lang="en-US" dirty="0"/>
            <a:t>Correctness</a:t>
          </a:r>
          <a:r>
            <a:rPr lang="zh-CN" dirty="0"/>
            <a:t>）</a:t>
          </a:r>
          <a:endParaRPr lang="en-US" dirty="0"/>
        </a:p>
      </dgm:t>
    </dgm:pt>
    <dgm:pt modelId="{ECBD1435-514A-4EB4-9D81-E33D3F10A7E4}" type="parTrans" cxnId="{B3BF5C56-E0F4-4B7D-BAE9-B14D55351339}">
      <dgm:prSet/>
      <dgm:spPr/>
      <dgm:t>
        <a:bodyPr/>
        <a:lstStyle/>
        <a:p>
          <a:endParaRPr lang="zh-CN" altLang="en-US"/>
        </a:p>
      </dgm:t>
    </dgm:pt>
    <dgm:pt modelId="{01E61291-0519-4C47-83BC-FFDD09AF31E0}" type="sibTrans" cxnId="{B3BF5C56-E0F4-4B7D-BAE9-B14D55351339}">
      <dgm:prSet/>
      <dgm:spPr/>
      <dgm:t>
        <a:bodyPr/>
        <a:lstStyle/>
        <a:p>
          <a:endParaRPr lang="zh-CN" altLang="en-US"/>
        </a:p>
      </dgm:t>
    </dgm:pt>
    <dgm:pt modelId="{89D26B34-3538-42A7-852D-D1BBA749104E}">
      <dgm:prSet/>
      <dgm:spPr/>
      <dgm:t>
        <a:bodyPr/>
        <a:lstStyle/>
        <a:p>
          <a:pPr rtl="0"/>
          <a:r>
            <a:rPr lang="zh-CN" dirty="0"/>
            <a:t>数据完整性（</a:t>
          </a:r>
          <a:r>
            <a:rPr lang="en-US" dirty="0"/>
            <a:t>Integrity</a:t>
          </a:r>
          <a:r>
            <a:rPr lang="zh-CN" dirty="0"/>
            <a:t>）</a:t>
          </a:r>
          <a:endParaRPr lang="en-US" dirty="0"/>
        </a:p>
      </dgm:t>
    </dgm:pt>
    <dgm:pt modelId="{7694DBAD-3920-4B77-8D87-F8374AE8BB50}" type="parTrans" cxnId="{2528D5D0-D649-4D00-AE6E-CF3B560BC80B}">
      <dgm:prSet/>
      <dgm:spPr/>
      <dgm:t>
        <a:bodyPr/>
        <a:lstStyle/>
        <a:p>
          <a:endParaRPr lang="zh-CN" altLang="en-US"/>
        </a:p>
      </dgm:t>
    </dgm:pt>
    <dgm:pt modelId="{A030B336-75B5-4994-96C6-09ED0EB7B195}" type="sibTrans" cxnId="{2528D5D0-D649-4D00-AE6E-CF3B560BC80B}">
      <dgm:prSet/>
      <dgm:spPr/>
      <dgm:t>
        <a:bodyPr/>
        <a:lstStyle/>
        <a:p>
          <a:endParaRPr lang="zh-CN" altLang="en-US"/>
        </a:p>
      </dgm:t>
    </dgm:pt>
    <dgm:pt modelId="{82405576-CF42-4F7D-895F-01207DC26B45}">
      <dgm:prSet/>
      <dgm:spPr/>
      <dgm:t>
        <a:bodyPr/>
        <a:lstStyle/>
        <a:p>
          <a:pPr rtl="0"/>
          <a:r>
            <a:rPr lang="zh-CN" dirty="0"/>
            <a:t>一致性（</a:t>
          </a:r>
          <a:r>
            <a:rPr lang="en-US" dirty="0"/>
            <a:t>Consistency</a:t>
          </a:r>
          <a:r>
            <a:rPr lang="zh-CN" dirty="0"/>
            <a:t>）</a:t>
          </a:r>
          <a:endParaRPr lang="en-US" dirty="0"/>
        </a:p>
      </dgm:t>
    </dgm:pt>
    <dgm:pt modelId="{E3785E50-E01D-4683-9310-A7C49EC3843B}" type="parTrans" cxnId="{FE3C3E84-8927-430A-94A2-08F9BAD665CB}">
      <dgm:prSet/>
      <dgm:spPr/>
      <dgm:t>
        <a:bodyPr/>
        <a:lstStyle/>
        <a:p>
          <a:endParaRPr lang="zh-CN" altLang="en-US"/>
        </a:p>
      </dgm:t>
    </dgm:pt>
    <dgm:pt modelId="{55B8673E-1A66-4D1C-8B12-BD7C75DF9EF2}" type="sibTrans" cxnId="{FE3C3E84-8927-430A-94A2-08F9BAD665CB}">
      <dgm:prSet/>
      <dgm:spPr/>
      <dgm:t>
        <a:bodyPr/>
        <a:lstStyle/>
        <a:p>
          <a:endParaRPr lang="zh-CN" altLang="en-US"/>
        </a:p>
      </dgm:t>
    </dgm:pt>
    <dgm:pt modelId="{A199C4E2-6C1B-4A15-8F78-82EDCDE00D01}">
      <dgm:prSet/>
      <dgm:spPr/>
      <dgm:t>
        <a:bodyPr/>
        <a:lstStyle/>
        <a:p>
          <a:pPr rtl="0"/>
          <a:r>
            <a:rPr lang="zh-CN" b="1" dirty="0"/>
            <a:t>扩展属性</a:t>
          </a:r>
          <a:endParaRPr lang="en-US" b="1" dirty="0"/>
        </a:p>
      </dgm:t>
    </dgm:pt>
    <dgm:pt modelId="{4819F113-D1D6-49C7-B61E-74CD9B40804E}" type="parTrans" cxnId="{E9B71AC8-AB9E-4509-9AAC-89203F3FFA2A}">
      <dgm:prSet/>
      <dgm:spPr/>
      <dgm:t>
        <a:bodyPr/>
        <a:lstStyle/>
        <a:p>
          <a:endParaRPr lang="zh-CN" altLang="en-US"/>
        </a:p>
      </dgm:t>
    </dgm:pt>
    <dgm:pt modelId="{B84D8B5C-E315-40E0-8C7E-2A49F7BA0808}" type="sibTrans" cxnId="{E9B71AC8-AB9E-4509-9AAC-89203F3FFA2A}">
      <dgm:prSet/>
      <dgm:spPr/>
      <dgm:t>
        <a:bodyPr/>
        <a:lstStyle/>
        <a:p>
          <a:endParaRPr lang="zh-CN" altLang="en-US"/>
        </a:p>
      </dgm:t>
    </dgm:pt>
    <dgm:pt modelId="{22873AA5-A703-4EFC-81D0-62DBD2418682}">
      <dgm:prSet/>
      <dgm:spPr/>
      <dgm:t>
        <a:bodyPr/>
        <a:lstStyle/>
        <a:p>
          <a:pPr rtl="0"/>
          <a:r>
            <a:rPr lang="zh-CN" dirty="0"/>
            <a:t>形式化程度（</a:t>
          </a:r>
          <a:r>
            <a:rPr lang="en-US" dirty="0"/>
            <a:t>Formalization</a:t>
          </a:r>
          <a:r>
            <a:rPr lang="zh-CN" dirty="0"/>
            <a:t>）</a:t>
          </a:r>
          <a:endParaRPr lang="en-US" dirty="0"/>
        </a:p>
      </dgm:t>
    </dgm:pt>
    <dgm:pt modelId="{6E7F5175-67DB-4E2C-8F2E-36FC054403A9}" type="parTrans" cxnId="{D376864A-B518-4845-8392-56F2EA4A8C98}">
      <dgm:prSet/>
      <dgm:spPr/>
      <dgm:t>
        <a:bodyPr/>
        <a:lstStyle/>
        <a:p>
          <a:endParaRPr lang="zh-CN" altLang="en-US"/>
        </a:p>
      </dgm:t>
    </dgm:pt>
    <dgm:pt modelId="{79B22BE4-4168-4E10-8B96-19197AA4CED1}" type="sibTrans" cxnId="{D376864A-B518-4845-8392-56F2EA4A8C98}">
      <dgm:prSet/>
      <dgm:spPr/>
      <dgm:t>
        <a:bodyPr/>
        <a:lstStyle/>
        <a:p>
          <a:endParaRPr lang="zh-CN" altLang="en-US"/>
        </a:p>
      </dgm:t>
    </dgm:pt>
    <dgm:pt modelId="{1DFCF5EA-9DCE-4A29-83D7-8234F72D8B38}">
      <dgm:prSet/>
      <dgm:spPr/>
      <dgm:t>
        <a:bodyPr/>
        <a:lstStyle/>
        <a:p>
          <a:pPr rtl="0"/>
          <a:r>
            <a:rPr lang="zh-CN" dirty="0"/>
            <a:t>时效性</a:t>
          </a:r>
          <a:r>
            <a:rPr lang="en-US" dirty="0"/>
            <a:t>(Timeliness)</a:t>
          </a:r>
          <a:endParaRPr lang="zh-CN" dirty="0"/>
        </a:p>
      </dgm:t>
    </dgm:pt>
    <dgm:pt modelId="{217C8D51-7CD0-4EB7-9C82-E1DF5DC3185F}" type="parTrans" cxnId="{22E71105-817F-43C2-BAC8-5D1C30B6A927}">
      <dgm:prSet/>
      <dgm:spPr/>
      <dgm:t>
        <a:bodyPr/>
        <a:lstStyle/>
        <a:p>
          <a:endParaRPr lang="zh-CN" altLang="en-US"/>
        </a:p>
      </dgm:t>
    </dgm:pt>
    <dgm:pt modelId="{DCB4F348-B4F0-4E81-AE83-769E4D3EE3D4}" type="sibTrans" cxnId="{22E71105-817F-43C2-BAC8-5D1C30B6A927}">
      <dgm:prSet/>
      <dgm:spPr/>
      <dgm:t>
        <a:bodyPr/>
        <a:lstStyle/>
        <a:p>
          <a:endParaRPr lang="zh-CN" altLang="en-US"/>
        </a:p>
      </dgm:t>
    </dgm:pt>
    <dgm:pt modelId="{25B1F389-138B-4FF1-907A-90FECAE10F48}">
      <dgm:prSet/>
      <dgm:spPr/>
      <dgm:t>
        <a:bodyPr/>
        <a:lstStyle/>
        <a:p>
          <a:pPr rtl="0"/>
          <a:r>
            <a:rPr lang="zh-CN" dirty="0"/>
            <a:t>精确性</a:t>
          </a:r>
          <a:r>
            <a:rPr lang="en-US" dirty="0"/>
            <a:t>(Accuracy)</a:t>
          </a:r>
          <a:endParaRPr lang="zh-CN" dirty="0"/>
        </a:p>
      </dgm:t>
    </dgm:pt>
    <dgm:pt modelId="{36B62122-5FC6-46F3-B21D-3EB652F41435}" type="parTrans" cxnId="{7BA152D7-3A1E-4C8F-B261-88F6A2BDC054}">
      <dgm:prSet/>
      <dgm:spPr/>
      <dgm:t>
        <a:bodyPr/>
        <a:lstStyle/>
        <a:p>
          <a:endParaRPr lang="zh-CN" altLang="en-US"/>
        </a:p>
      </dgm:t>
    </dgm:pt>
    <dgm:pt modelId="{9D3E62B8-934A-4247-8671-BA12F90E8CF9}" type="sibTrans" cxnId="{7BA152D7-3A1E-4C8F-B261-88F6A2BDC054}">
      <dgm:prSet/>
      <dgm:spPr/>
      <dgm:t>
        <a:bodyPr/>
        <a:lstStyle/>
        <a:p>
          <a:endParaRPr lang="zh-CN" altLang="en-US"/>
        </a:p>
      </dgm:t>
    </dgm:pt>
    <dgm:pt modelId="{630CB369-5B11-46BE-804A-B92546B1DE0E}">
      <dgm:prSet/>
      <dgm:spPr/>
      <dgm:t>
        <a:bodyPr/>
        <a:lstStyle/>
        <a:p>
          <a:pPr rtl="0"/>
          <a:r>
            <a:rPr lang="zh-CN" dirty="0"/>
            <a:t>自描述性</a:t>
          </a:r>
          <a:r>
            <a:rPr lang="en-US" dirty="0"/>
            <a:t>(Self-Description)</a:t>
          </a:r>
          <a:endParaRPr lang="zh-CN" dirty="0"/>
        </a:p>
      </dgm:t>
    </dgm:pt>
    <dgm:pt modelId="{90E3931C-AD18-4146-BA1E-41A1415274C3}" type="parTrans" cxnId="{F35DF331-D20F-4768-8CA7-B8189C1A9DB5}">
      <dgm:prSet/>
      <dgm:spPr/>
      <dgm:t>
        <a:bodyPr/>
        <a:lstStyle/>
        <a:p>
          <a:endParaRPr lang="zh-CN" altLang="en-US"/>
        </a:p>
      </dgm:t>
    </dgm:pt>
    <dgm:pt modelId="{64EBE711-AF5B-4EAF-A984-A24397A3004D}" type="sibTrans" cxnId="{F35DF331-D20F-4768-8CA7-B8189C1A9DB5}">
      <dgm:prSet/>
      <dgm:spPr/>
      <dgm:t>
        <a:bodyPr/>
        <a:lstStyle/>
        <a:p>
          <a:endParaRPr lang="zh-CN" altLang="en-US"/>
        </a:p>
      </dgm:t>
    </dgm:pt>
    <dgm:pt modelId="{198F100C-E0B6-432E-85A1-D4016D2BDAA9}" type="pres">
      <dgm:prSet presAssocID="{CDE701C9-171A-43A7-97AA-DEF31D3188C7}" presName="Name0" presStyleCnt="0">
        <dgm:presLayoutVars>
          <dgm:dir/>
          <dgm:animLvl val="lvl"/>
          <dgm:resizeHandles val="exact"/>
        </dgm:presLayoutVars>
      </dgm:prSet>
      <dgm:spPr/>
      <dgm:t>
        <a:bodyPr/>
        <a:lstStyle/>
        <a:p>
          <a:endParaRPr lang="zh-CN" altLang="en-US"/>
        </a:p>
      </dgm:t>
    </dgm:pt>
    <dgm:pt modelId="{5048F7D7-1A52-4F78-9E5C-68111CF52D37}" type="pres">
      <dgm:prSet presAssocID="{4CAF92D4-14AF-42BA-B1F3-FD47C865F7DD}" presName="composite" presStyleCnt="0"/>
      <dgm:spPr/>
    </dgm:pt>
    <dgm:pt modelId="{88CD340A-4B8C-4D0A-9986-498F43CA0D9E}" type="pres">
      <dgm:prSet presAssocID="{4CAF92D4-14AF-42BA-B1F3-FD47C865F7DD}" presName="parTx" presStyleLbl="alignNode1" presStyleIdx="0" presStyleCnt="2">
        <dgm:presLayoutVars>
          <dgm:chMax val="0"/>
          <dgm:chPref val="0"/>
          <dgm:bulletEnabled val="1"/>
        </dgm:presLayoutVars>
      </dgm:prSet>
      <dgm:spPr/>
      <dgm:t>
        <a:bodyPr/>
        <a:lstStyle/>
        <a:p>
          <a:endParaRPr lang="zh-CN" altLang="en-US"/>
        </a:p>
      </dgm:t>
    </dgm:pt>
    <dgm:pt modelId="{B535AF0E-2591-4D35-BF41-1249844CF5D7}" type="pres">
      <dgm:prSet presAssocID="{4CAF92D4-14AF-42BA-B1F3-FD47C865F7DD}" presName="desTx" presStyleLbl="alignAccFollowNode1" presStyleIdx="0" presStyleCnt="2">
        <dgm:presLayoutVars>
          <dgm:bulletEnabled val="1"/>
        </dgm:presLayoutVars>
      </dgm:prSet>
      <dgm:spPr/>
      <dgm:t>
        <a:bodyPr/>
        <a:lstStyle/>
        <a:p>
          <a:endParaRPr lang="zh-CN" altLang="en-US"/>
        </a:p>
      </dgm:t>
    </dgm:pt>
    <dgm:pt modelId="{7A7E3A04-2F27-4B69-AA96-C8EF8C18E003}" type="pres">
      <dgm:prSet presAssocID="{EA61BBE0-1864-4200-8DF8-E117F9A272B1}" presName="space" presStyleCnt="0"/>
      <dgm:spPr/>
    </dgm:pt>
    <dgm:pt modelId="{B61CE2F7-861E-4A23-9D20-C86E410BF5CD}" type="pres">
      <dgm:prSet presAssocID="{A199C4E2-6C1B-4A15-8F78-82EDCDE00D01}" presName="composite" presStyleCnt="0"/>
      <dgm:spPr/>
    </dgm:pt>
    <dgm:pt modelId="{D350A83F-DAE5-49FB-BD26-E7C48BDBCEB8}" type="pres">
      <dgm:prSet presAssocID="{A199C4E2-6C1B-4A15-8F78-82EDCDE00D01}" presName="parTx" presStyleLbl="alignNode1" presStyleIdx="1" presStyleCnt="2">
        <dgm:presLayoutVars>
          <dgm:chMax val="0"/>
          <dgm:chPref val="0"/>
          <dgm:bulletEnabled val="1"/>
        </dgm:presLayoutVars>
      </dgm:prSet>
      <dgm:spPr/>
      <dgm:t>
        <a:bodyPr/>
        <a:lstStyle/>
        <a:p>
          <a:endParaRPr lang="zh-CN" altLang="en-US"/>
        </a:p>
      </dgm:t>
    </dgm:pt>
    <dgm:pt modelId="{137F64E3-B940-4BBC-B922-C84BFF749573}" type="pres">
      <dgm:prSet presAssocID="{A199C4E2-6C1B-4A15-8F78-82EDCDE00D01}" presName="desTx" presStyleLbl="alignAccFollowNode1" presStyleIdx="1" presStyleCnt="2">
        <dgm:presLayoutVars>
          <dgm:bulletEnabled val="1"/>
        </dgm:presLayoutVars>
      </dgm:prSet>
      <dgm:spPr/>
      <dgm:t>
        <a:bodyPr/>
        <a:lstStyle/>
        <a:p>
          <a:endParaRPr lang="zh-CN" altLang="en-US"/>
        </a:p>
      </dgm:t>
    </dgm:pt>
  </dgm:ptLst>
  <dgm:cxnLst>
    <dgm:cxn modelId="{E9B71AC8-AB9E-4509-9AAC-89203F3FFA2A}" srcId="{CDE701C9-171A-43A7-97AA-DEF31D3188C7}" destId="{A199C4E2-6C1B-4A15-8F78-82EDCDE00D01}" srcOrd="1" destOrd="0" parTransId="{4819F113-D1D6-49C7-B61E-74CD9B40804E}" sibTransId="{B84D8B5C-E315-40E0-8C7E-2A49F7BA0808}"/>
    <dgm:cxn modelId="{B3BF5C56-E0F4-4B7D-BAE9-B14D55351339}" srcId="{4CAF92D4-14AF-42BA-B1F3-FD47C865F7DD}" destId="{4871B805-5480-4CCE-B3D8-63C590C4E760}" srcOrd="0" destOrd="0" parTransId="{ECBD1435-514A-4EB4-9D81-E33D3F10A7E4}" sibTransId="{01E61291-0519-4C47-83BC-FFDD09AF31E0}"/>
    <dgm:cxn modelId="{BA7757A2-43CF-41CC-B5CD-EA3447E3694C}" type="presOf" srcId="{1DFCF5EA-9DCE-4A29-83D7-8234F72D8B38}" destId="{137F64E3-B940-4BBC-B922-C84BFF749573}" srcOrd="0" destOrd="1" presId="urn:microsoft.com/office/officeart/2005/8/layout/hList1"/>
    <dgm:cxn modelId="{D376864A-B518-4845-8392-56F2EA4A8C98}" srcId="{A199C4E2-6C1B-4A15-8F78-82EDCDE00D01}" destId="{22873AA5-A703-4EFC-81D0-62DBD2418682}" srcOrd="0" destOrd="0" parTransId="{6E7F5175-67DB-4E2C-8F2E-36FC054403A9}" sibTransId="{79B22BE4-4168-4E10-8B96-19197AA4CED1}"/>
    <dgm:cxn modelId="{5267F15B-090C-422A-8455-FE29243977EF}" srcId="{CDE701C9-171A-43A7-97AA-DEF31D3188C7}" destId="{4CAF92D4-14AF-42BA-B1F3-FD47C865F7DD}" srcOrd="0" destOrd="0" parTransId="{5949F51D-4434-42E0-8A59-B095FFE13A80}" sibTransId="{EA61BBE0-1864-4200-8DF8-E117F9A272B1}"/>
    <dgm:cxn modelId="{F35DF331-D20F-4768-8CA7-B8189C1A9DB5}" srcId="{A199C4E2-6C1B-4A15-8F78-82EDCDE00D01}" destId="{630CB369-5B11-46BE-804A-B92546B1DE0E}" srcOrd="3" destOrd="0" parTransId="{90E3931C-AD18-4146-BA1E-41A1415274C3}" sibTransId="{64EBE711-AF5B-4EAF-A984-A24397A3004D}"/>
    <dgm:cxn modelId="{7BA152D7-3A1E-4C8F-B261-88F6A2BDC054}" srcId="{A199C4E2-6C1B-4A15-8F78-82EDCDE00D01}" destId="{25B1F389-138B-4FF1-907A-90FECAE10F48}" srcOrd="2" destOrd="0" parTransId="{36B62122-5FC6-46F3-B21D-3EB652F41435}" sibTransId="{9D3E62B8-934A-4247-8671-BA12F90E8CF9}"/>
    <dgm:cxn modelId="{B0844F40-1099-4A5E-B46C-50BE5578901E}" type="presOf" srcId="{82405576-CF42-4F7D-895F-01207DC26B45}" destId="{B535AF0E-2591-4D35-BF41-1249844CF5D7}" srcOrd="0" destOrd="2" presId="urn:microsoft.com/office/officeart/2005/8/layout/hList1"/>
    <dgm:cxn modelId="{22E71105-817F-43C2-BAC8-5D1C30B6A927}" srcId="{A199C4E2-6C1B-4A15-8F78-82EDCDE00D01}" destId="{1DFCF5EA-9DCE-4A29-83D7-8234F72D8B38}" srcOrd="1" destOrd="0" parTransId="{217C8D51-7CD0-4EB7-9C82-E1DF5DC3185F}" sibTransId="{DCB4F348-B4F0-4E81-AE83-769E4D3EE3D4}"/>
    <dgm:cxn modelId="{57660615-76B9-4912-877B-E6493C219562}" type="presOf" srcId="{4CAF92D4-14AF-42BA-B1F3-FD47C865F7DD}" destId="{88CD340A-4B8C-4D0A-9986-498F43CA0D9E}" srcOrd="0" destOrd="0" presId="urn:microsoft.com/office/officeart/2005/8/layout/hList1"/>
    <dgm:cxn modelId="{FE3C3E84-8927-430A-94A2-08F9BAD665CB}" srcId="{4CAF92D4-14AF-42BA-B1F3-FD47C865F7DD}" destId="{82405576-CF42-4F7D-895F-01207DC26B45}" srcOrd="2" destOrd="0" parTransId="{E3785E50-E01D-4683-9310-A7C49EC3843B}" sibTransId="{55B8673E-1A66-4D1C-8B12-BD7C75DF9EF2}"/>
    <dgm:cxn modelId="{9B3EF6DA-1D3E-4E50-9405-10BA042C0D35}" type="presOf" srcId="{25B1F389-138B-4FF1-907A-90FECAE10F48}" destId="{137F64E3-B940-4BBC-B922-C84BFF749573}" srcOrd="0" destOrd="2" presId="urn:microsoft.com/office/officeart/2005/8/layout/hList1"/>
    <dgm:cxn modelId="{2B87AC30-2314-4717-A98A-E0BAAE647310}" type="presOf" srcId="{89D26B34-3538-42A7-852D-D1BBA749104E}" destId="{B535AF0E-2591-4D35-BF41-1249844CF5D7}" srcOrd="0" destOrd="1" presId="urn:microsoft.com/office/officeart/2005/8/layout/hList1"/>
    <dgm:cxn modelId="{52924396-BF2E-495A-8C03-4A423C437BD6}" type="presOf" srcId="{CDE701C9-171A-43A7-97AA-DEF31D3188C7}" destId="{198F100C-E0B6-432E-85A1-D4016D2BDAA9}" srcOrd="0" destOrd="0" presId="urn:microsoft.com/office/officeart/2005/8/layout/hList1"/>
    <dgm:cxn modelId="{7737139B-8D8D-4932-9843-A87B161434BD}" type="presOf" srcId="{A199C4E2-6C1B-4A15-8F78-82EDCDE00D01}" destId="{D350A83F-DAE5-49FB-BD26-E7C48BDBCEB8}" srcOrd="0" destOrd="0" presId="urn:microsoft.com/office/officeart/2005/8/layout/hList1"/>
    <dgm:cxn modelId="{47C100D7-73E0-4ED7-BDD1-CECF308EDC5D}" type="presOf" srcId="{630CB369-5B11-46BE-804A-B92546B1DE0E}" destId="{137F64E3-B940-4BBC-B922-C84BFF749573}" srcOrd="0" destOrd="3" presId="urn:microsoft.com/office/officeart/2005/8/layout/hList1"/>
    <dgm:cxn modelId="{2528D5D0-D649-4D00-AE6E-CF3B560BC80B}" srcId="{4CAF92D4-14AF-42BA-B1F3-FD47C865F7DD}" destId="{89D26B34-3538-42A7-852D-D1BBA749104E}" srcOrd="1" destOrd="0" parTransId="{7694DBAD-3920-4B77-8D87-F8374AE8BB50}" sibTransId="{A030B336-75B5-4994-96C6-09ED0EB7B195}"/>
    <dgm:cxn modelId="{5AA91170-E3E4-482C-81B4-B7DB79E5F2CF}" type="presOf" srcId="{4871B805-5480-4CCE-B3D8-63C590C4E760}" destId="{B535AF0E-2591-4D35-BF41-1249844CF5D7}" srcOrd="0" destOrd="0" presId="urn:microsoft.com/office/officeart/2005/8/layout/hList1"/>
    <dgm:cxn modelId="{C9309B5A-3F6A-4ED4-9275-447A45D0B588}" type="presOf" srcId="{22873AA5-A703-4EFC-81D0-62DBD2418682}" destId="{137F64E3-B940-4BBC-B922-C84BFF749573}" srcOrd="0" destOrd="0" presId="urn:microsoft.com/office/officeart/2005/8/layout/hList1"/>
    <dgm:cxn modelId="{79563529-C2FE-4A48-B83A-4BE7EA9EF1DC}" type="presParOf" srcId="{198F100C-E0B6-432E-85A1-D4016D2BDAA9}" destId="{5048F7D7-1A52-4F78-9E5C-68111CF52D37}" srcOrd="0" destOrd="0" presId="urn:microsoft.com/office/officeart/2005/8/layout/hList1"/>
    <dgm:cxn modelId="{0408ACA1-85DF-4F45-80AC-393A76CE1639}" type="presParOf" srcId="{5048F7D7-1A52-4F78-9E5C-68111CF52D37}" destId="{88CD340A-4B8C-4D0A-9986-498F43CA0D9E}" srcOrd="0" destOrd="0" presId="urn:microsoft.com/office/officeart/2005/8/layout/hList1"/>
    <dgm:cxn modelId="{21590A89-A9FA-4BF0-8C2D-0ED2DE5AAA56}" type="presParOf" srcId="{5048F7D7-1A52-4F78-9E5C-68111CF52D37}" destId="{B535AF0E-2591-4D35-BF41-1249844CF5D7}" srcOrd="1" destOrd="0" presId="urn:microsoft.com/office/officeart/2005/8/layout/hList1"/>
    <dgm:cxn modelId="{FD4DE7B0-754C-4F36-A174-CFECF2BFC3EA}" type="presParOf" srcId="{198F100C-E0B6-432E-85A1-D4016D2BDAA9}" destId="{7A7E3A04-2F27-4B69-AA96-C8EF8C18E003}" srcOrd="1" destOrd="0" presId="urn:microsoft.com/office/officeart/2005/8/layout/hList1"/>
    <dgm:cxn modelId="{64D38073-8526-4D32-8387-5D7A6A3CA3A1}" type="presParOf" srcId="{198F100C-E0B6-432E-85A1-D4016D2BDAA9}" destId="{B61CE2F7-861E-4A23-9D20-C86E410BF5CD}" srcOrd="2" destOrd="0" presId="urn:microsoft.com/office/officeart/2005/8/layout/hList1"/>
    <dgm:cxn modelId="{CCABBE3D-890F-4339-93C9-9E72910123F6}" type="presParOf" srcId="{B61CE2F7-861E-4A23-9D20-C86E410BF5CD}" destId="{D350A83F-DAE5-49FB-BD26-E7C48BDBCEB8}" srcOrd="0" destOrd="0" presId="urn:microsoft.com/office/officeart/2005/8/layout/hList1"/>
    <dgm:cxn modelId="{1EA96637-BC49-4A74-93D1-43A2132B646E}" type="presParOf" srcId="{B61CE2F7-861E-4A23-9D20-C86E410BF5CD}" destId="{137F64E3-B940-4BBC-B922-C84BFF74957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41C464-373B-4E86-B118-56042BBA0470}"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4C21AF6F-6F34-4834-B8FE-85817D4BFF3A}">
      <dgm:prSet/>
      <dgm:spPr/>
      <dgm:t>
        <a:bodyPr/>
        <a:lstStyle/>
        <a:p>
          <a:pPr rtl="0"/>
          <a:r>
            <a:rPr lang="zh-CN" dirty="0"/>
            <a:t>（</a:t>
          </a:r>
          <a:r>
            <a:rPr lang="en-US" dirty="0"/>
            <a:t>2</a:t>
          </a:r>
          <a:r>
            <a:rPr lang="zh-CN" dirty="0"/>
            <a:t>）支持大数据和</a:t>
          </a:r>
          <a:r>
            <a:rPr lang="en-US" dirty="0"/>
            <a:t> </a:t>
          </a:r>
          <a:r>
            <a:rPr lang="en-US" dirty="0" err="1"/>
            <a:t>Hadoop</a:t>
          </a:r>
          <a:endParaRPr lang="zh-CN" dirty="0"/>
        </a:p>
      </dgm:t>
    </dgm:pt>
    <dgm:pt modelId="{AE381BE9-E455-4544-B54E-A412FDCE7BEB}" type="parTrans" cxnId="{BE91D9D4-AEEC-4F4C-932D-50418CC6DEC2}">
      <dgm:prSet/>
      <dgm:spPr/>
      <dgm:t>
        <a:bodyPr/>
        <a:lstStyle/>
        <a:p>
          <a:endParaRPr lang="zh-CN" altLang="en-US"/>
        </a:p>
      </dgm:t>
    </dgm:pt>
    <dgm:pt modelId="{713C4D99-A7DC-40F4-BEE6-FEBA1F91A459}" type="sibTrans" cxnId="{BE91D9D4-AEEC-4F4C-932D-50418CC6DEC2}">
      <dgm:prSet/>
      <dgm:spPr/>
      <dgm:t>
        <a:bodyPr/>
        <a:lstStyle/>
        <a:p>
          <a:endParaRPr lang="zh-CN" altLang="en-US"/>
        </a:p>
      </dgm:t>
    </dgm:pt>
    <dgm:pt modelId="{AAB09751-1896-48DC-9A1C-2A9D9EAC31A5}">
      <dgm:prSet/>
      <dgm:spPr/>
      <dgm:t>
        <a:bodyPr/>
        <a:lstStyle/>
        <a:p>
          <a:pPr rtl="0"/>
          <a:r>
            <a:rPr lang="zh-CN" dirty="0"/>
            <a:t>支持</a:t>
          </a:r>
          <a:r>
            <a:rPr lang="en-US" dirty="0"/>
            <a:t>IBM </a:t>
          </a:r>
          <a:r>
            <a:rPr lang="en-US" dirty="0" err="1"/>
            <a:t>InfoSphere</a:t>
          </a:r>
          <a:r>
            <a:rPr lang="en-US" dirty="0"/>
            <a:t> </a:t>
          </a:r>
          <a:r>
            <a:rPr lang="en-US" dirty="0" err="1"/>
            <a:t>BigInsights</a:t>
          </a:r>
          <a:r>
            <a:rPr lang="zh-CN" dirty="0"/>
            <a:t>、</a:t>
          </a:r>
          <a:r>
            <a:rPr lang="en-US" dirty="0" err="1"/>
            <a:t>Cloudera</a:t>
          </a:r>
          <a:r>
            <a:rPr lang="zh-CN" dirty="0"/>
            <a:t>、</a:t>
          </a:r>
          <a:r>
            <a:rPr lang="en-US" dirty="0"/>
            <a:t>Apache </a:t>
          </a:r>
          <a:r>
            <a:rPr lang="zh-CN" dirty="0"/>
            <a:t>和</a:t>
          </a:r>
          <a:r>
            <a:rPr lang="en-US" dirty="0"/>
            <a:t> </a:t>
          </a:r>
          <a:r>
            <a:rPr lang="en-US" dirty="0" err="1"/>
            <a:t>Hortonworks</a:t>
          </a:r>
          <a:r>
            <a:rPr lang="en-US" dirty="0"/>
            <a:t> </a:t>
          </a:r>
          <a:r>
            <a:rPr lang="en-US" dirty="0" err="1">
              <a:solidFill>
                <a:srgbClr val="FF0000"/>
              </a:solidFill>
            </a:rPr>
            <a:t>Hadoop</a:t>
          </a:r>
          <a:r>
            <a:rPr lang="en-US" dirty="0">
              <a:solidFill>
                <a:srgbClr val="FF0000"/>
              </a:solidFill>
            </a:rPr>
            <a:t> Distributed File System (HDFS)</a:t>
          </a:r>
          <a:r>
            <a:rPr lang="zh-CN" dirty="0"/>
            <a:t>；</a:t>
          </a:r>
        </a:p>
      </dgm:t>
    </dgm:pt>
    <dgm:pt modelId="{6C660890-8795-4462-A2AE-99CF0A2F96E5}" type="parTrans" cxnId="{A4996927-B370-4776-842B-87A3DE1802ED}">
      <dgm:prSet/>
      <dgm:spPr/>
      <dgm:t>
        <a:bodyPr/>
        <a:lstStyle/>
        <a:p>
          <a:endParaRPr lang="zh-CN" altLang="en-US"/>
        </a:p>
      </dgm:t>
    </dgm:pt>
    <dgm:pt modelId="{A4341309-3EF7-4CAE-8233-B64B71947553}" type="sibTrans" cxnId="{A4996927-B370-4776-842B-87A3DE1802ED}">
      <dgm:prSet/>
      <dgm:spPr/>
      <dgm:t>
        <a:bodyPr/>
        <a:lstStyle/>
        <a:p>
          <a:endParaRPr lang="zh-CN" altLang="en-US"/>
        </a:p>
      </dgm:t>
    </dgm:pt>
    <dgm:pt modelId="{DDED6CAB-1ABF-4FD6-948F-7D68270D70A2}">
      <dgm:prSet/>
      <dgm:spPr/>
      <dgm:t>
        <a:bodyPr/>
        <a:lstStyle/>
        <a:p>
          <a:pPr rtl="0"/>
          <a:r>
            <a:rPr lang="zh-CN" dirty="0"/>
            <a:t>提供</a:t>
          </a:r>
          <a:r>
            <a:rPr lang="en-US" dirty="0"/>
            <a:t> </a:t>
          </a:r>
          <a:r>
            <a:rPr lang="en-US" dirty="0">
              <a:solidFill>
                <a:srgbClr val="FF0000"/>
              </a:solidFill>
            </a:rPr>
            <a:t>Balanced Optimization for </a:t>
          </a:r>
          <a:r>
            <a:rPr lang="en-US" dirty="0" err="1">
              <a:solidFill>
                <a:srgbClr val="FF0000"/>
              </a:solidFill>
            </a:rPr>
            <a:t>Hadoop</a:t>
          </a:r>
          <a:r>
            <a:rPr lang="zh-CN" dirty="0">
              <a:solidFill>
                <a:srgbClr val="FF0000"/>
              </a:solidFill>
            </a:rPr>
            <a:t>的方式支持大数据处理；</a:t>
          </a:r>
        </a:p>
      </dgm:t>
    </dgm:pt>
    <dgm:pt modelId="{EC8D97E8-D04A-49F3-BA03-1AC578A94470}" type="parTrans" cxnId="{CA8856BE-104F-4EC8-A013-9D5F9791EC5F}">
      <dgm:prSet/>
      <dgm:spPr/>
      <dgm:t>
        <a:bodyPr/>
        <a:lstStyle/>
        <a:p>
          <a:endParaRPr lang="zh-CN" altLang="en-US"/>
        </a:p>
      </dgm:t>
    </dgm:pt>
    <dgm:pt modelId="{E561CADC-64AE-46A4-9CE0-84EC328B740A}" type="sibTrans" cxnId="{CA8856BE-104F-4EC8-A013-9D5F9791EC5F}">
      <dgm:prSet/>
      <dgm:spPr/>
      <dgm:t>
        <a:bodyPr/>
        <a:lstStyle/>
        <a:p>
          <a:endParaRPr lang="zh-CN" altLang="en-US"/>
        </a:p>
      </dgm:t>
    </dgm:pt>
    <dgm:pt modelId="{A2B7B3F4-9B13-4FD6-8291-1783DA28E0CE}">
      <dgm:prSet/>
      <dgm:spPr/>
      <dgm:t>
        <a:bodyPr/>
        <a:lstStyle/>
        <a:p>
          <a:pPr rtl="0"/>
          <a:r>
            <a:rPr lang="zh-CN" dirty="0"/>
            <a:t>支持大数据监管，包括</a:t>
          </a:r>
          <a:r>
            <a:rPr lang="zh-CN" u="sng" dirty="0"/>
            <a:t>影响分析和数据之类</a:t>
          </a:r>
          <a:r>
            <a:rPr lang="zh-CN" dirty="0"/>
            <a:t>的功能。</a:t>
          </a:r>
        </a:p>
      </dgm:t>
    </dgm:pt>
    <dgm:pt modelId="{AEDCEB8A-ABE7-4A1B-8365-0078B6CF6BF9}" type="parTrans" cxnId="{28F96E8F-20A3-490B-AE84-8704A33659F2}">
      <dgm:prSet/>
      <dgm:spPr/>
      <dgm:t>
        <a:bodyPr/>
        <a:lstStyle/>
        <a:p>
          <a:endParaRPr lang="zh-CN" altLang="en-US"/>
        </a:p>
      </dgm:t>
    </dgm:pt>
    <dgm:pt modelId="{FC827353-EADC-4307-BAE4-11C112ABB6DA}" type="sibTrans" cxnId="{28F96E8F-20A3-490B-AE84-8704A33659F2}">
      <dgm:prSet/>
      <dgm:spPr/>
      <dgm:t>
        <a:bodyPr/>
        <a:lstStyle/>
        <a:p>
          <a:endParaRPr lang="zh-CN" altLang="en-US"/>
        </a:p>
      </dgm:t>
    </dgm:pt>
    <dgm:pt modelId="{6BB5E862-5242-4F61-8045-EE931EF2E218}" type="pres">
      <dgm:prSet presAssocID="{E941C464-373B-4E86-B118-56042BBA0470}" presName="linear" presStyleCnt="0">
        <dgm:presLayoutVars>
          <dgm:dir/>
          <dgm:animLvl val="lvl"/>
          <dgm:resizeHandles val="exact"/>
        </dgm:presLayoutVars>
      </dgm:prSet>
      <dgm:spPr/>
      <dgm:t>
        <a:bodyPr/>
        <a:lstStyle/>
        <a:p>
          <a:endParaRPr lang="zh-CN" altLang="en-US"/>
        </a:p>
      </dgm:t>
    </dgm:pt>
    <dgm:pt modelId="{5E9E7656-6358-4440-A0DA-BCF86C748200}" type="pres">
      <dgm:prSet presAssocID="{4C21AF6F-6F34-4834-B8FE-85817D4BFF3A}" presName="parentLin" presStyleCnt="0"/>
      <dgm:spPr/>
    </dgm:pt>
    <dgm:pt modelId="{BA457520-7BE8-4016-9DC7-5D2BADDC0088}" type="pres">
      <dgm:prSet presAssocID="{4C21AF6F-6F34-4834-B8FE-85817D4BFF3A}" presName="parentLeftMargin" presStyleLbl="node1" presStyleIdx="0" presStyleCnt="1"/>
      <dgm:spPr/>
      <dgm:t>
        <a:bodyPr/>
        <a:lstStyle/>
        <a:p>
          <a:endParaRPr lang="zh-CN" altLang="en-US"/>
        </a:p>
      </dgm:t>
    </dgm:pt>
    <dgm:pt modelId="{07373417-FEB2-4EC1-AFF2-6072A28D2C0A}" type="pres">
      <dgm:prSet presAssocID="{4C21AF6F-6F34-4834-B8FE-85817D4BFF3A}" presName="parentText" presStyleLbl="node1" presStyleIdx="0" presStyleCnt="1">
        <dgm:presLayoutVars>
          <dgm:chMax val="0"/>
          <dgm:bulletEnabled val="1"/>
        </dgm:presLayoutVars>
      </dgm:prSet>
      <dgm:spPr/>
      <dgm:t>
        <a:bodyPr/>
        <a:lstStyle/>
        <a:p>
          <a:endParaRPr lang="zh-CN" altLang="en-US"/>
        </a:p>
      </dgm:t>
    </dgm:pt>
    <dgm:pt modelId="{1C633933-E022-44CC-998A-E12B51EBB2F1}" type="pres">
      <dgm:prSet presAssocID="{4C21AF6F-6F34-4834-B8FE-85817D4BFF3A}" presName="negativeSpace" presStyleCnt="0"/>
      <dgm:spPr/>
    </dgm:pt>
    <dgm:pt modelId="{30EC4D68-ADFD-40B8-ACA6-6C00BEDBC75F}" type="pres">
      <dgm:prSet presAssocID="{4C21AF6F-6F34-4834-B8FE-85817D4BFF3A}" presName="childText" presStyleLbl="conFgAcc1" presStyleIdx="0" presStyleCnt="1">
        <dgm:presLayoutVars>
          <dgm:bulletEnabled val="1"/>
        </dgm:presLayoutVars>
      </dgm:prSet>
      <dgm:spPr/>
      <dgm:t>
        <a:bodyPr/>
        <a:lstStyle/>
        <a:p>
          <a:endParaRPr lang="zh-CN" altLang="en-US"/>
        </a:p>
      </dgm:t>
    </dgm:pt>
  </dgm:ptLst>
  <dgm:cxnLst>
    <dgm:cxn modelId="{F794C19C-9D29-42D4-B3B4-AAE7895DCD18}" type="presOf" srcId="{AAB09751-1896-48DC-9A1C-2A9D9EAC31A5}" destId="{30EC4D68-ADFD-40B8-ACA6-6C00BEDBC75F}" srcOrd="0" destOrd="0" presId="urn:microsoft.com/office/officeart/2005/8/layout/list1"/>
    <dgm:cxn modelId="{07EDAB0C-1039-4BFA-B712-354CE9E270CB}" type="presOf" srcId="{A2B7B3F4-9B13-4FD6-8291-1783DA28E0CE}" destId="{30EC4D68-ADFD-40B8-ACA6-6C00BEDBC75F}" srcOrd="0" destOrd="2" presId="urn:microsoft.com/office/officeart/2005/8/layout/list1"/>
    <dgm:cxn modelId="{153A646F-ECA7-4C64-BEDF-624973BB5EE2}" type="presOf" srcId="{E941C464-373B-4E86-B118-56042BBA0470}" destId="{6BB5E862-5242-4F61-8045-EE931EF2E218}" srcOrd="0" destOrd="0" presId="urn:microsoft.com/office/officeart/2005/8/layout/list1"/>
    <dgm:cxn modelId="{8D50540C-0E76-46E6-AACD-793314C58180}" type="presOf" srcId="{4C21AF6F-6F34-4834-B8FE-85817D4BFF3A}" destId="{07373417-FEB2-4EC1-AFF2-6072A28D2C0A}" srcOrd="1" destOrd="0" presId="urn:microsoft.com/office/officeart/2005/8/layout/list1"/>
    <dgm:cxn modelId="{28F96E8F-20A3-490B-AE84-8704A33659F2}" srcId="{4C21AF6F-6F34-4834-B8FE-85817D4BFF3A}" destId="{A2B7B3F4-9B13-4FD6-8291-1783DA28E0CE}" srcOrd="2" destOrd="0" parTransId="{AEDCEB8A-ABE7-4A1B-8365-0078B6CF6BF9}" sibTransId="{FC827353-EADC-4307-BAE4-11C112ABB6DA}"/>
    <dgm:cxn modelId="{A4996927-B370-4776-842B-87A3DE1802ED}" srcId="{4C21AF6F-6F34-4834-B8FE-85817D4BFF3A}" destId="{AAB09751-1896-48DC-9A1C-2A9D9EAC31A5}" srcOrd="0" destOrd="0" parTransId="{6C660890-8795-4462-A2AE-99CF0A2F96E5}" sibTransId="{A4341309-3EF7-4CAE-8233-B64B71947553}"/>
    <dgm:cxn modelId="{CA8856BE-104F-4EC8-A013-9D5F9791EC5F}" srcId="{4C21AF6F-6F34-4834-B8FE-85817D4BFF3A}" destId="{DDED6CAB-1ABF-4FD6-948F-7D68270D70A2}" srcOrd="1" destOrd="0" parTransId="{EC8D97E8-D04A-49F3-BA03-1AC578A94470}" sibTransId="{E561CADC-64AE-46A4-9CE0-84EC328B740A}"/>
    <dgm:cxn modelId="{9D578E31-4AD9-488C-8C11-69CD3D9EEBE8}" type="presOf" srcId="{4C21AF6F-6F34-4834-B8FE-85817D4BFF3A}" destId="{BA457520-7BE8-4016-9DC7-5D2BADDC0088}" srcOrd="0" destOrd="0" presId="urn:microsoft.com/office/officeart/2005/8/layout/list1"/>
    <dgm:cxn modelId="{B7B13D5D-1F01-4F1F-8559-92E244D168DB}" type="presOf" srcId="{DDED6CAB-1ABF-4FD6-948F-7D68270D70A2}" destId="{30EC4D68-ADFD-40B8-ACA6-6C00BEDBC75F}" srcOrd="0" destOrd="1" presId="urn:microsoft.com/office/officeart/2005/8/layout/list1"/>
    <dgm:cxn modelId="{BE91D9D4-AEEC-4F4C-932D-50418CC6DEC2}" srcId="{E941C464-373B-4E86-B118-56042BBA0470}" destId="{4C21AF6F-6F34-4834-B8FE-85817D4BFF3A}" srcOrd="0" destOrd="0" parTransId="{AE381BE9-E455-4544-B54E-A412FDCE7BEB}" sibTransId="{713C4D99-A7DC-40F4-BEE6-FEBA1F91A459}"/>
    <dgm:cxn modelId="{473F378C-ED8C-4BCC-944F-62305701CBB9}" type="presParOf" srcId="{6BB5E862-5242-4F61-8045-EE931EF2E218}" destId="{5E9E7656-6358-4440-A0DA-BCF86C748200}" srcOrd="0" destOrd="0" presId="urn:microsoft.com/office/officeart/2005/8/layout/list1"/>
    <dgm:cxn modelId="{6DC8CFFE-C0F3-4F38-BA87-F44101102B8A}" type="presParOf" srcId="{5E9E7656-6358-4440-A0DA-BCF86C748200}" destId="{BA457520-7BE8-4016-9DC7-5D2BADDC0088}" srcOrd="0" destOrd="0" presId="urn:microsoft.com/office/officeart/2005/8/layout/list1"/>
    <dgm:cxn modelId="{F6B09792-B381-4508-8C7E-AC6779441B9E}" type="presParOf" srcId="{5E9E7656-6358-4440-A0DA-BCF86C748200}" destId="{07373417-FEB2-4EC1-AFF2-6072A28D2C0A}" srcOrd="1" destOrd="0" presId="urn:microsoft.com/office/officeart/2005/8/layout/list1"/>
    <dgm:cxn modelId="{FF2F23FC-61B7-42CA-A03D-6E262B5E8B26}" type="presParOf" srcId="{6BB5E862-5242-4F61-8045-EE931EF2E218}" destId="{1C633933-E022-44CC-998A-E12B51EBB2F1}" srcOrd="1" destOrd="0" presId="urn:microsoft.com/office/officeart/2005/8/layout/list1"/>
    <dgm:cxn modelId="{ED036FEE-349E-416E-8D38-E42634CEF41D}" type="presParOf" srcId="{6BB5E862-5242-4F61-8045-EE931EF2E218}" destId="{30EC4D68-ADFD-40B8-ACA6-6C00BEDBC75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E4C6CC8-F9A7-4DF9-9167-030DBF7E61FE}"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438C9910-3B24-44AD-9106-DBA2FADF487A}">
      <dgm:prSet/>
      <dgm:spPr/>
      <dgm:t>
        <a:bodyPr/>
        <a:lstStyle/>
        <a:p>
          <a:pPr rtl="0"/>
          <a:r>
            <a:rPr lang="zh-CN" dirty="0"/>
            <a:t>（</a:t>
          </a:r>
          <a:r>
            <a:rPr lang="en-US" dirty="0"/>
            <a:t>3</a:t>
          </a:r>
          <a:r>
            <a:rPr lang="zh-CN" dirty="0"/>
            <a:t>）工作负载和业务规则管理</a:t>
          </a:r>
          <a:endParaRPr lang="en-US" dirty="0"/>
        </a:p>
      </dgm:t>
    </dgm:pt>
    <dgm:pt modelId="{0DE61A3A-3620-4E74-8595-6F4F15DA1C28}" type="parTrans" cxnId="{F20193F2-2D00-45E1-A9E2-37BFC19D5F5A}">
      <dgm:prSet/>
      <dgm:spPr/>
      <dgm:t>
        <a:bodyPr/>
        <a:lstStyle/>
        <a:p>
          <a:endParaRPr lang="zh-CN" altLang="en-US"/>
        </a:p>
      </dgm:t>
    </dgm:pt>
    <dgm:pt modelId="{397EDF80-B339-4141-B300-C9B203007FF6}" type="sibTrans" cxnId="{F20193F2-2D00-45E1-A9E2-37BFC19D5F5A}">
      <dgm:prSet/>
      <dgm:spPr/>
      <dgm:t>
        <a:bodyPr/>
        <a:lstStyle/>
        <a:p>
          <a:endParaRPr lang="zh-CN" altLang="en-US"/>
        </a:p>
      </dgm:t>
    </dgm:pt>
    <dgm:pt modelId="{41E12710-CC05-4605-AA11-66423EC88196}">
      <dgm:prSet/>
      <dgm:spPr/>
      <dgm:t>
        <a:bodyPr/>
        <a:lstStyle/>
        <a:p>
          <a:pPr rtl="0"/>
          <a:r>
            <a:rPr lang="zh-CN" dirty="0"/>
            <a:t>支持</a:t>
          </a:r>
          <a:r>
            <a:rPr lang="zh-CN" u="sng" dirty="0"/>
            <a:t>策略驱动的系统资源控制</a:t>
          </a:r>
          <a:r>
            <a:rPr lang="zh-CN" altLang="en-US" u="none" dirty="0"/>
            <a:t>（</a:t>
          </a:r>
          <a:r>
            <a:rPr lang="en-US" altLang="zh-CN" u="none" dirty="0"/>
            <a:t>i.e., </a:t>
          </a:r>
          <a:r>
            <a:rPr lang="zh-CN" altLang="en-US" u="none" dirty="0">
              <a:solidFill>
                <a:srgbClr val="FF0000"/>
              </a:solidFill>
            </a:rPr>
            <a:t>大数据系统的调度策略</a:t>
          </a:r>
          <a:r>
            <a:rPr lang="zh-CN" altLang="en-US" u="none" dirty="0"/>
            <a:t>）</a:t>
          </a:r>
          <a:r>
            <a:rPr lang="zh-CN" dirty="0"/>
            <a:t>以及不同类别工作负载的</a:t>
          </a:r>
          <a:r>
            <a:rPr lang="zh-CN" u="sng" dirty="0"/>
            <a:t>优先级划分</a:t>
          </a:r>
          <a:r>
            <a:rPr lang="zh-CN" dirty="0"/>
            <a:t>；</a:t>
          </a:r>
        </a:p>
      </dgm:t>
    </dgm:pt>
    <dgm:pt modelId="{62625010-222D-4A35-A48A-28C948735117}" type="parTrans" cxnId="{2982128C-3A2B-42E6-BB88-B37D175603EB}">
      <dgm:prSet/>
      <dgm:spPr/>
      <dgm:t>
        <a:bodyPr/>
        <a:lstStyle/>
        <a:p>
          <a:endParaRPr lang="zh-CN" altLang="en-US"/>
        </a:p>
      </dgm:t>
    </dgm:pt>
    <dgm:pt modelId="{5C902DA1-7D8C-43E2-8CB8-2409B39243E6}" type="sibTrans" cxnId="{2982128C-3A2B-42E6-BB88-B37D175603EB}">
      <dgm:prSet/>
      <dgm:spPr/>
      <dgm:t>
        <a:bodyPr/>
        <a:lstStyle/>
        <a:p>
          <a:endParaRPr lang="zh-CN" altLang="en-US"/>
        </a:p>
      </dgm:t>
    </dgm:pt>
    <dgm:pt modelId="{EE0804E0-96E1-48FD-9DC8-A8599BE1A16F}">
      <dgm:prSet/>
      <dgm:spPr/>
      <dgm:t>
        <a:bodyPr/>
        <a:lstStyle/>
        <a:p>
          <a:pPr rtl="0"/>
          <a:r>
            <a:rPr lang="zh-CN" u="sng" dirty="0"/>
            <a:t>支持优化硬件利用率和划分任务优先级</a:t>
          </a:r>
          <a:r>
            <a:rPr lang="zh-CN" dirty="0"/>
            <a:t>，控制资源超过指定阈值的作业活动，并在将作业提交至队列中时评估并重新分配作业</a:t>
          </a:r>
          <a:r>
            <a:rPr lang="zh-CN" u="sng" dirty="0">
              <a:solidFill>
                <a:srgbClr val="FF0000"/>
              </a:solidFill>
            </a:rPr>
            <a:t>优先级</a:t>
          </a:r>
          <a:r>
            <a:rPr lang="zh-CN" dirty="0"/>
            <a:t>；</a:t>
          </a:r>
          <a:r>
            <a:rPr lang="en-US" altLang="zh-CN" dirty="0"/>
            <a:t>(</a:t>
          </a:r>
          <a:r>
            <a:rPr lang="zh-CN" altLang="en-US" dirty="0"/>
            <a:t>当前</a:t>
          </a:r>
          <a:r>
            <a:rPr lang="en-US" altLang="zh-CN" dirty="0"/>
            <a:t>workflow</a:t>
          </a:r>
          <a:r>
            <a:rPr lang="zh-CN" altLang="en-US" dirty="0"/>
            <a:t>中研究的热点</a:t>
          </a:r>
          <a:r>
            <a:rPr lang="en-US" altLang="zh-CN" dirty="0"/>
            <a:t>)</a:t>
          </a:r>
          <a:endParaRPr lang="zh-CN" dirty="0"/>
        </a:p>
      </dgm:t>
    </dgm:pt>
    <dgm:pt modelId="{90D5D87F-B14B-4157-8F4B-1821CF271943}" type="parTrans" cxnId="{6CE95EED-5481-4FE5-8DCE-7A0EB6CA8241}">
      <dgm:prSet/>
      <dgm:spPr/>
      <dgm:t>
        <a:bodyPr/>
        <a:lstStyle/>
        <a:p>
          <a:endParaRPr lang="zh-CN" altLang="en-US"/>
        </a:p>
      </dgm:t>
    </dgm:pt>
    <dgm:pt modelId="{CFCB8D10-3EB3-42F7-B106-9FFCACB458A9}" type="sibTrans" cxnId="{6CE95EED-5481-4FE5-8DCE-7A0EB6CA8241}">
      <dgm:prSet/>
      <dgm:spPr/>
      <dgm:t>
        <a:bodyPr/>
        <a:lstStyle/>
        <a:p>
          <a:endParaRPr lang="zh-CN" altLang="en-US"/>
        </a:p>
      </dgm:t>
    </dgm:pt>
    <dgm:pt modelId="{77C86BF7-74EE-48D1-9CB9-35D99AAA265D}">
      <dgm:prSet/>
      <dgm:spPr/>
      <dgm:t>
        <a:bodyPr/>
        <a:lstStyle/>
        <a:p>
          <a:pPr rtl="0"/>
          <a:r>
            <a:rPr lang="zh-CN" dirty="0"/>
            <a:t>集成</a:t>
          </a:r>
          <a:r>
            <a:rPr lang="en-US" dirty="0"/>
            <a:t> IBM Operational Decision Management</a:t>
          </a:r>
          <a:r>
            <a:rPr lang="zh-CN" dirty="0"/>
            <a:t>，支持决策逻辑。</a:t>
          </a:r>
        </a:p>
      </dgm:t>
    </dgm:pt>
    <dgm:pt modelId="{362682AE-E1D4-4F92-BA46-3C9C55BFAF92}" type="parTrans" cxnId="{C5B2193E-8C2B-4A84-B4BB-81B3107F55E5}">
      <dgm:prSet/>
      <dgm:spPr/>
      <dgm:t>
        <a:bodyPr/>
        <a:lstStyle/>
        <a:p>
          <a:endParaRPr lang="zh-CN" altLang="en-US"/>
        </a:p>
      </dgm:t>
    </dgm:pt>
    <dgm:pt modelId="{3514FF68-2773-4A8A-BECF-A558971FE58D}" type="sibTrans" cxnId="{C5B2193E-8C2B-4A84-B4BB-81B3107F55E5}">
      <dgm:prSet/>
      <dgm:spPr/>
      <dgm:t>
        <a:bodyPr/>
        <a:lstStyle/>
        <a:p>
          <a:endParaRPr lang="zh-CN" altLang="en-US"/>
        </a:p>
      </dgm:t>
    </dgm:pt>
    <dgm:pt modelId="{E3130732-167E-419D-81F5-2FC9F90A543E}" type="pres">
      <dgm:prSet presAssocID="{9E4C6CC8-F9A7-4DF9-9167-030DBF7E61FE}" presName="linear" presStyleCnt="0">
        <dgm:presLayoutVars>
          <dgm:dir/>
          <dgm:animLvl val="lvl"/>
          <dgm:resizeHandles val="exact"/>
        </dgm:presLayoutVars>
      </dgm:prSet>
      <dgm:spPr/>
      <dgm:t>
        <a:bodyPr/>
        <a:lstStyle/>
        <a:p>
          <a:endParaRPr lang="zh-CN" altLang="en-US"/>
        </a:p>
      </dgm:t>
    </dgm:pt>
    <dgm:pt modelId="{96713657-4A24-4D8C-A529-D6ABAF929D6F}" type="pres">
      <dgm:prSet presAssocID="{438C9910-3B24-44AD-9106-DBA2FADF487A}" presName="parentLin" presStyleCnt="0"/>
      <dgm:spPr/>
    </dgm:pt>
    <dgm:pt modelId="{A916014B-71AB-4780-A098-2208A9AC0DD0}" type="pres">
      <dgm:prSet presAssocID="{438C9910-3B24-44AD-9106-DBA2FADF487A}" presName="parentLeftMargin" presStyleLbl="node1" presStyleIdx="0" presStyleCnt="1"/>
      <dgm:spPr/>
      <dgm:t>
        <a:bodyPr/>
        <a:lstStyle/>
        <a:p>
          <a:endParaRPr lang="zh-CN" altLang="en-US"/>
        </a:p>
      </dgm:t>
    </dgm:pt>
    <dgm:pt modelId="{FAFFEB68-D6DB-466D-AA11-ADD7945DBEE6}" type="pres">
      <dgm:prSet presAssocID="{438C9910-3B24-44AD-9106-DBA2FADF487A}" presName="parentText" presStyleLbl="node1" presStyleIdx="0" presStyleCnt="1">
        <dgm:presLayoutVars>
          <dgm:chMax val="0"/>
          <dgm:bulletEnabled val="1"/>
        </dgm:presLayoutVars>
      </dgm:prSet>
      <dgm:spPr/>
      <dgm:t>
        <a:bodyPr/>
        <a:lstStyle/>
        <a:p>
          <a:endParaRPr lang="zh-CN" altLang="en-US"/>
        </a:p>
      </dgm:t>
    </dgm:pt>
    <dgm:pt modelId="{D0C45D1D-29B6-41C0-AA20-98E838FEA1D4}" type="pres">
      <dgm:prSet presAssocID="{438C9910-3B24-44AD-9106-DBA2FADF487A}" presName="negativeSpace" presStyleCnt="0"/>
      <dgm:spPr/>
    </dgm:pt>
    <dgm:pt modelId="{61EA836E-79D2-453D-8B43-6E4C5E0A1D77}" type="pres">
      <dgm:prSet presAssocID="{438C9910-3B24-44AD-9106-DBA2FADF487A}" presName="childText" presStyleLbl="conFgAcc1" presStyleIdx="0" presStyleCnt="1" custLinFactNeighborY="9038">
        <dgm:presLayoutVars>
          <dgm:bulletEnabled val="1"/>
        </dgm:presLayoutVars>
      </dgm:prSet>
      <dgm:spPr/>
      <dgm:t>
        <a:bodyPr/>
        <a:lstStyle/>
        <a:p>
          <a:endParaRPr lang="zh-CN" altLang="en-US"/>
        </a:p>
      </dgm:t>
    </dgm:pt>
  </dgm:ptLst>
  <dgm:cxnLst>
    <dgm:cxn modelId="{2982128C-3A2B-42E6-BB88-B37D175603EB}" srcId="{438C9910-3B24-44AD-9106-DBA2FADF487A}" destId="{41E12710-CC05-4605-AA11-66423EC88196}" srcOrd="0" destOrd="0" parTransId="{62625010-222D-4A35-A48A-28C948735117}" sibTransId="{5C902DA1-7D8C-43E2-8CB8-2409B39243E6}"/>
    <dgm:cxn modelId="{C5B2193E-8C2B-4A84-B4BB-81B3107F55E5}" srcId="{438C9910-3B24-44AD-9106-DBA2FADF487A}" destId="{77C86BF7-74EE-48D1-9CB9-35D99AAA265D}" srcOrd="2" destOrd="0" parTransId="{362682AE-E1D4-4F92-BA46-3C9C55BFAF92}" sibTransId="{3514FF68-2773-4A8A-BECF-A558971FE58D}"/>
    <dgm:cxn modelId="{C2420B44-C321-4AED-9BA5-432898761748}" type="presOf" srcId="{77C86BF7-74EE-48D1-9CB9-35D99AAA265D}" destId="{61EA836E-79D2-453D-8B43-6E4C5E0A1D77}" srcOrd="0" destOrd="2" presId="urn:microsoft.com/office/officeart/2005/8/layout/list1"/>
    <dgm:cxn modelId="{DD2B9B9D-1905-4E66-8104-FB836C92D313}" type="presOf" srcId="{EE0804E0-96E1-48FD-9DC8-A8599BE1A16F}" destId="{61EA836E-79D2-453D-8B43-6E4C5E0A1D77}" srcOrd="0" destOrd="1" presId="urn:microsoft.com/office/officeart/2005/8/layout/list1"/>
    <dgm:cxn modelId="{5C8AFE12-AB81-48E3-87E9-F1EADDE15E71}" type="presOf" srcId="{438C9910-3B24-44AD-9106-DBA2FADF487A}" destId="{A916014B-71AB-4780-A098-2208A9AC0DD0}" srcOrd="0" destOrd="0" presId="urn:microsoft.com/office/officeart/2005/8/layout/list1"/>
    <dgm:cxn modelId="{6BC6F4E5-8246-4457-806D-BA3A700F531D}" type="presOf" srcId="{9E4C6CC8-F9A7-4DF9-9167-030DBF7E61FE}" destId="{E3130732-167E-419D-81F5-2FC9F90A543E}" srcOrd="0" destOrd="0" presId="urn:microsoft.com/office/officeart/2005/8/layout/list1"/>
    <dgm:cxn modelId="{6CE95EED-5481-4FE5-8DCE-7A0EB6CA8241}" srcId="{438C9910-3B24-44AD-9106-DBA2FADF487A}" destId="{EE0804E0-96E1-48FD-9DC8-A8599BE1A16F}" srcOrd="1" destOrd="0" parTransId="{90D5D87F-B14B-4157-8F4B-1821CF271943}" sibTransId="{CFCB8D10-3EB3-42F7-B106-9FFCACB458A9}"/>
    <dgm:cxn modelId="{28BDE925-782F-4FC6-AD2E-64F0B86B3AA7}" type="presOf" srcId="{438C9910-3B24-44AD-9106-DBA2FADF487A}" destId="{FAFFEB68-D6DB-466D-AA11-ADD7945DBEE6}" srcOrd="1" destOrd="0" presId="urn:microsoft.com/office/officeart/2005/8/layout/list1"/>
    <dgm:cxn modelId="{F20193F2-2D00-45E1-A9E2-37BFC19D5F5A}" srcId="{9E4C6CC8-F9A7-4DF9-9167-030DBF7E61FE}" destId="{438C9910-3B24-44AD-9106-DBA2FADF487A}" srcOrd="0" destOrd="0" parTransId="{0DE61A3A-3620-4E74-8595-6F4F15DA1C28}" sibTransId="{397EDF80-B339-4141-B300-C9B203007FF6}"/>
    <dgm:cxn modelId="{91E1B492-46B2-4970-A44C-1A12B31113AB}" type="presOf" srcId="{41E12710-CC05-4605-AA11-66423EC88196}" destId="{61EA836E-79D2-453D-8B43-6E4C5E0A1D77}" srcOrd="0" destOrd="0" presId="urn:microsoft.com/office/officeart/2005/8/layout/list1"/>
    <dgm:cxn modelId="{36EEB2DA-AF8C-4CE5-A727-B4C503B7C023}" type="presParOf" srcId="{E3130732-167E-419D-81F5-2FC9F90A543E}" destId="{96713657-4A24-4D8C-A529-D6ABAF929D6F}" srcOrd="0" destOrd="0" presId="urn:microsoft.com/office/officeart/2005/8/layout/list1"/>
    <dgm:cxn modelId="{93DB3E4A-770A-41FA-96A7-EC037102C709}" type="presParOf" srcId="{96713657-4A24-4D8C-A529-D6ABAF929D6F}" destId="{A916014B-71AB-4780-A098-2208A9AC0DD0}" srcOrd="0" destOrd="0" presId="urn:microsoft.com/office/officeart/2005/8/layout/list1"/>
    <dgm:cxn modelId="{88797E0E-30CF-4FEA-A91B-7B58AF499EBC}" type="presParOf" srcId="{96713657-4A24-4D8C-A529-D6ABAF929D6F}" destId="{FAFFEB68-D6DB-466D-AA11-ADD7945DBEE6}" srcOrd="1" destOrd="0" presId="urn:microsoft.com/office/officeart/2005/8/layout/list1"/>
    <dgm:cxn modelId="{F0BD1700-2B4F-4B83-BF81-29A1942C7D9B}" type="presParOf" srcId="{E3130732-167E-419D-81F5-2FC9F90A543E}" destId="{D0C45D1D-29B6-41C0-AA20-98E838FEA1D4}" srcOrd="1" destOrd="0" presId="urn:microsoft.com/office/officeart/2005/8/layout/list1"/>
    <dgm:cxn modelId="{854426AE-7A2F-4429-B8C2-0CBDD6BE9F33}" type="presParOf" srcId="{E3130732-167E-419D-81F5-2FC9F90A543E}" destId="{61EA836E-79D2-453D-8B43-6E4C5E0A1D7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7A07DF3-C362-4306-A1C9-2D5270414097}"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61085E5C-4F8B-4A1E-99E3-59C70A36032C}">
      <dgm:prSet/>
      <dgm:spPr/>
      <dgm:t>
        <a:bodyPr/>
        <a:lstStyle/>
        <a:p>
          <a:pPr rtl="0"/>
          <a:r>
            <a:rPr lang="zh-CN" dirty="0"/>
            <a:t>（</a:t>
          </a:r>
          <a:r>
            <a:rPr lang="en-US" dirty="0"/>
            <a:t>4</a:t>
          </a:r>
          <a:r>
            <a:rPr lang="zh-CN" dirty="0"/>
            <a:t>）实时数据集成</a:t>
          </a:r>
          <a:endParaRPr lang="en-US" dirty="0"/>
        </a:p>
      </dgm:t>
    </dgm:pt>
    <dgm:pt modelId="{EDB275DE-279F-437C-B597-E62DE595B227}" type="parTrans" cxnId="{15CE1CE8-D5FF-4A40-9B97-E9A94AF143B9}">
      <dgm:prSet/>
      <dgm:spPr/>
      <dgm:t>
        <a:bodyPr/>
        <a:lstStyle/>
        <a:p>
          <a:endParaRPr lang="zh-CN" altLang="en-US"/>
        </a:p>
      </dgm:t>
    </dgm:pt>
    <dgm:pt modelId="{5CB832D7-4B50-4F55-B7BE-FEE02A49B621}" type="sibTrans" cxnId="{15CE1CE8-D5FF-4A40-9B97-E9A94AF143B9}">
      <dgm:prSet/>
      <dgm:spPr/>
      <dgm:t>
        <a:bodyPr/>
        <a:lstStyle/>
        <a:p>
          <a:endParaRPr lang="zh-CN" altLang="en-US"/>
        </a:p>
      </dgm:t>
    </dgm:pt>
    <dgm:pt modelId="{867F1ED0-4CF4-4C0F-AE53-5DEAA55A8688}">
      <dgm:prSet/>
      <dgm:spPr/>
      <dgm:t>
        <a:bodyPr/>
        <a:lstStyle/>
        <a:p>
          <a:pPr rtl="0"/>
          <a:r>
            <a:rPr lang="zh-CN" dirty="0"/>
            <a:t>支持</a:t>
          </a:r>
          <a:r>
            <a:rPr lang="en-US" dirty="0"/>
            <a:t> Java </a:t>
          </a:r>
          <a:r>
            <a:rPr lang="zh-CN" dirty="0"/>
            <a:t>消息服务</a:t>
          </a:r>
          <a:r>
            <a:rPr lang="en-US" dirty="0"/>
            <a:t> (JMS) / </a:t>
          </a:r>
          <a:r>
            <a:rPr lang="en-US" dirty="0" err="1"/>
            <a:t>WebSphere</a:t>
          </a:r>
          <a:r>
            <a:rPr lang="en-US" dirty="0"/>
            <a:t> MQ </a:t>
          </a:r>
          <a:r>
            <a:rPr lang="zh-CN" dirty="0"/>
            <a:t>适配器从面向消息的中间件</a:t>
          </a:r>
          <a:r>
            <a:rPr lang="en-US" dirty="0"/>
            <a:t> (MOM) </a:t>
          </a:r>
          <a:r>
            <a:rPr lang="zh-CN" dirty="0"/>
            <a:t>队列捕获消息，将数据组合成遵循标准的操作和历史分析透视图；</a:t>
          </a:r>
        </a:p>
      </dgm:t>
    </dgm:pt>
    <dgm:pt modelId="{C9DF63AE-AA11-4104-8A5C-5E76C9022C3B}" type="parTrans" cxnId="{A982F017-7DB8-443F-A634-006C40857813}">
      <dgm:prSet/>
      <dgm:spPr/>
      <dgm:t>
        <a:bodyPr/>
        <a:lstStyle/>
        <a:p>
          <a:endParaRPr lang="zh-CN" altLang="en-US"/>
        </a:p>
      </dgm:t>
    </dgm:pt>
    <dgm:pt modelId="{5C95644F-4CE2-4930-B10B-86F2C91EC9E0}" type="sibTrans" cxnId="{A982F017-7DB8-443F-A634-006C40857813}">
      <dgm:prSet/>
      <dgm:spPr/>
      <dgm:t>
        <a:bodyPr/>
        <a:lstStyle/>
        <a:p>
          <a:endParaRPr lang="zh-CN" altLang="en-US"/>
        </a:p>
      </dgm:t>
    </dgm:pt>
    <dgm:pt modelId="{52B66CA3-8D40-4880-89DD-F512758982D8}">
      <dgm:prSet/>
      <dgm:spPr/>
      <dgm:t>
        <a:bodyPr/>
        <a:lstStyle/>
        <a:p>
          <a:pPr rtl="0"/>
          <a:r>
            <a:rPr lang="zh-CN" dirty="0"/>
            <a:t>支持</a:t>
          </a:r>
          <a:r>
            <a:rPr lang="zh-CN" u="sng" dirty="0"/>
            <a:t>面向服务架构</a:t>
          </a:r>
          <a:r>
            <a:rPr lang="en-US" u="sng" dirty="0"/>
            <a:t> (SOA)</a:t>
          </a:r>
          <a:r>
            <a:rPr lang="zh-CN" dirty="0"/>
            <a:t>，将数据集成逻辑发布为可复用的共享服务；</a:t>
          </a:r>
        </a:p>
      </dgm:t>
    </dgm:pt>
    <dgm:pt modelId="{3A803142-D623-4951-A5FB-5BB960CC5D19}" type="parTrans" cxnId="{9890AB30-FE86-476A-B9A0-FEBC9E6546F7}">
      <dgm:prSet/>
      <dgm:spPr/>
      <dgm:t>
        <a:bodyPr/>
        <a:lstStyle/>
        <a:p>
          <a:endParaRPr lang="zh-CN" altLang="en-US"/>
        </a:p>
      </dgm:t>
    </dgm:pt>
    <dgm:pt modelId="{F7149EAE-9322-4194-BF94-8CDF16D57FE6}" type="sibTrans" cxnId="{9890AB30-FE86-476A-B9A0-FEBC9E6546F7}">
      <dgm:prSet/>
      <dgm:spPr/>
      <dgm:t>
        <a:bodyPr/>
        <a:lstStyle/>
        <a:p>
          <a:endParaRPr lang="zh-CN" altLang="en-US"/>
        </a:p>
      </dgm:t>
    </dgm:pt>
    <dgm:pt modelId="{81EDF1DA-6924-4AC6-87A1-458F2A732025}">
      <dgm:prSet/>
      <dgm:spPr/>
      <dgm:t>
        <a:bodyPr/>
        <a:lstStyle/>
        <a:p>
          <a:pPr rtl="0"/>
          <a:r>
            <a:rPr lang="zh-CN" dirty="0"/>
            <a:t>可同时支持</a:t>
          </a:r>
          <a:r>
            <a:rPr lang="zh-CN" u="sng" dirty="0"/>
            <a:t>事务处理的高速、高可靠性要求，以及批处理的大批量数据要求</a:t>
          </a:r>
          <a:r>
            <a:rPr lang="zh-CN" dirty="0"/>
            <a:t>。</a:t>
          </a:r>
        </a:p>
      </dgm:t>
    </dgm:pt>
    <dgm:pt modelId="{0129DA81-CB17-43CD-A305-6EEF9D7CC9A9}" type="parTrans" cxnId="{D4206D93-FD6D-4657-9714-5A558C8431BB}">
      <dgm:prSet/>
      <dgm:spPr/>
      <dgm:t>
        <a:bodyPr/>
        <a:lstStyle/>
        <a:p>
          <a:endParaRPr lang="zh-CN" altLang="en-US"/>
        </a:p>
      </dgm:t>
    </dgm:pt>
    <dgm:pt modelId="{4D3A07E5-E351-4D35-B035-3011AF8AEB08}" type="sibTrans" cxnId="{D4206D93-FD6D-4657-9714-5A558C8431BB}">
      <dgm:prSet/>
      <dgm:spPr/>
      <dgm:t>
        <a:bodyPr/>
        <a:lstStyle/>
        <a:p>
          <a:endParaRPr lang="zh-CN" altLang="en-US"/>
        </a:p>
      </dgm:t>
    </dgm:pt>
    <dgm:pt modelId="{9F275EF1-24DB-4902-911B-B5F9EE678B6E}" type="pres">
      <dgm:prSet presAssocID="{F7A07DF3-C362-4306-A1C9-2D5270414097}" presName="linear" presStyleCnt="0">
        <dgm:presLayoutVars>
          <dgm:dir/>
          <dgm:animLvl val="lvl"/>
          <dgm:resizeHandles val="exact"/>
        </dgm:presLayoutVars>
      </dgm:prSet>
      <dgm:spPr/>
      <dgm:t>
        <a:bodyPr/>
        <a:lstStyle/>
        <a:p>
          <a:endParaRPr lang="zh-CN" altLang="en-US"/>
        </a:p>
      </dgm:t>
    </dgm:pt>
    <dgm:pt modelId="{D6E3AE45-1C5C-4CFD-900B-9DF07B55BFF7}" type="pres">
      <dgm:prSet presAssocID="{61085E5C-4F8B-4A1E-99E3-59C70A36032C}" presName="parentLin" presStyleCnt="0"/>
      <dgm:spPr/>
    </dgm:pt>
    <dgm:pt modelId="{6CEA9D7D-931A-4104-A117-DD7062A2CFAC}" type="pres">
      <dgm:prSet presAssocID="{61085E5C-4F8B-4A1E-99E3-59C70A36032C}" presName="parentLeftMargin" presStyleLbl="node1" presStyleIdx="0" presStyleCnt="1"/>
      <dgm:spPr/>
      <dgm:t>
        <a:bodyPr/>
        <a:lstStyle/>
        <a:p>
          <a:endParaRPr lang="zh-CN" altLang="en-US"/>
        </a:p>
      </dgm:t>
    </dgm:pt>
    <dgm:pt modelId="{CD3B5B7A-74CD-4371-B657-51DBA55583A8}" type="pres">
      <dgm:prSet presAssocID="{61085E5C-4F8B-4A1E-99E3-59C70A36032C}" presName="parentText" presStyleLbl="node1" presStyleIdx="0" presStyleCnt="1">
        <dgm:presLayoutVars>
          <dgm:chMax val="0"/>
          <dgm:bulletEnabled val="1"/>
        </dgm:presLayoutVars>
      </dgm:prSet>
      <dgm:spPr/>
      <dgm:t>
        <a:bodyPr/>
        <a:lstStyle/>
        <a:p>
          <a:endParaRPr lang="zh-CN" altLang="en-US"/>
        </a:p>
      </dgm:t>
    </dgm:pt>
    <dgm:pt modelId="{122AE057-8B10-44F2-9B6B-3F2A85435C11}" type="pres">
      <dgm:prSet presAssocID="{61085E5C-4F8B-4A1E-99E3-59C70A36032C}" presName="negativeSpace" presStyleCnt="0"/>
      <dgm:spPr/>
    </dgm:pt>
    <dgm:pt modelId="{E24413FB-5C19-43E4-B8BF-896251B722E1}" type="pres">
      <dgm:prSet presAssocID="{61085E5C-4F8B-4A1E-99E3-59C70A36032C}" presName="childText" presStyleLbl="conFgAcc1" presStyleIdx="0" presStyleCnt="1">
        <dgm:presLayoutVars>
          <dgm:bulletEnabled val="1"/>
        </dgm:presLayoutVars>
      </dgm:prSet>
      <dgm:spPr/>
      <dgm:t>
        <a:bodyPr/>
        <a:lstStyle/>
        <a:p>
          <a:endParaRPr lang="zh-CN" altLang="en-US"/>
        </a:p>
      </dgm:t>
    </dgm:pt>
  </dgm:ptLst>
  <dgm:cxnLst>
    <dgm:cxn modelId="{1B54C725-D441-47D2-9B67-D4051365F78C}" type="presOf" srcId="{867F1ED0-4CF4-4C0F-AE53-5DEAA55A8688}" destId="{E24413FB-5C19-43E4-B8BF-896251B722E1}" srcOrd="0" destOrd="0" presId="urn:microsoft.com/office/officeart/2005/8/layout/list1"/>
    <dgm:cxn modelId="{A982F017-7DB8-443F-A634-006C40857813}" srcId="{61085E5C-4F8B-4A1E-99E3-59C70A36032C}" destId="{867F1ED0-4CF4-4C0F-AE53-5DEAA55A8688}" srcOrd="0" destOrd="0" parTransId="{C9DF63AE-AA11-4104-8A5C-5E76C9022C3B}" sibTransId="{5C95644F-4CE2-4930-B10B-86F2C91EC9E0}"/>
    <dgm:cxn modelId="{D4206D93-FD6D-4657-9714-5A558C8431BB}" srcId="{61085E5C-4F8B-4A1E-99E3-59C70A36032C}" destId="{81EDF1DA-6924-4AC6-87A1-458F2A732025}" srcOrd="2" destOrd="0" parTransId="{0129DA81-CB17-43CD-A305-6EEF9D7CC9A9}" sibTransId="{4D3A07E5-E351-4D35-B035-3011AF8AEB08}"/>
    <dgm:cxn modelId="{9890AB30-FE86-476A-B9A0-FEBC9E6546F7}" srcId="{61085E5C-4F8B-4A1E-99E3-59C70A36032C}" destId="{52B66CA3-8D40-4880-89DD-F512758982D8}" srcOrd="1" destOrd="0" parTransId="{3A803142-D623-4951-A5FB-5BB960CC5D19}" sibTransId="{F7149EAE-9322-4194-BF94-8CDF16D57FE6}"/>
    <dgm:cxn modelId="{15CE1CE8-D5FF-4A40-9B97-E9A94AF143B9}" srcId="{F7A07DF3-C362-4306-A1C9-2D5270414097}" destId="{61085E5C-4F8B-4A1E-99E3-59C70A36032C}" srcOrd="0" destOrd="0" parTransId="{EDB275DE-279F-437C-B597-E62DE595B227}" sibTransId="{5CB832D7-4B50-4F55-B7BE-FEE02A49B621}"/>
    <dgm:cxn modelId="{62232EBC-4775-49DD-AEB4-42D2FD425801}" type="presOf" srcId="{F7A07DF3-C362-4306-A1C9-2D5270414097}" destId="{9F275EF1-24DB-4902-911B-B5F9EE678B6E}" srcOrd="0" destOrd="0" presId="urn:microsoft.com/office/officeart/2005/8/layout/list1"/>
    <dgm:cxn modelId="{C914C896-102F-4B45-83EC-FEF390904E46}" type="presOf" srcId="{52B66CA3-8D40-4880-89DD-F512758982D8}" destId="{E24413FB-5C19-43E4-B8BF-896251B722E1}" srcOrd="0" destOrd="1" presId="urn:microsoft.com/office/officeart/2005/8/layout/list1"/>
    <dgm:cxn modelId="{12ED5033-B313-4736-B0E6-C9AB37D7BEFC}" type="presOf" srcId="{81EDF1DA-6924-4AC6-87A1-458F2A732025}" destId="{E24413FB-5C19-43E4-B8BF-896251B722E1}" srcOrd="0" destOrd="2" presId="urn:microsoft.com/office/officeart/2005/8/layout/list1"/>
    <dgm:cxn modelId="{6C33C832-7B52-4423-9921-7B59AFB85EA8}" type="presOf" srcId="{61085E5C-4F8B-4A1E-99E3-59C70A36032C}" destId="{6CEA9D7D-931A-4104-A117-DD7062A2CFAC}" srcOrd="0" destOrd="0" presId="urn:microsoft.com/office/officeart/2005/8/layout/list1"/>
    <dgm:cxn modelId="{E0BEEEFB-8CBB-4DE9-9BDD-24C96E38F915}" type="presOf" srcId="{61085E5C-4F8B-4A1E-99E3-59C70A36032C}" destId="{CD3B5B7A-74CD-4371-B657-51DBA55583A8}" srcOrd="1" destOrd="0" presId="urn:microsoft.com/office/officeart/2005/8/layout/list1"/>
    <dgm:cxn modelId="{E2BE3306-4574-4F7D-9432-38F66143AF85}" type="presParOf" srcId="{9F275EF1-24DB-4902-911B-B5F9EE678B6E}" destId="{D6E3AE45-1C5C-4CFD-900B-9DF07B55BFF7}" srcOrd="0" destOrd="0" presId="urn:microsoft.com/office/officeart/2005/8/layout/list1"/>
    <dgm:cxn modelId="{8D9DAA97-855E-42B5-A14C-4F9A107D6E65}" type="presParOf" srcId="{D6E3AE45-1C5C-4CFD-900B-9DF07B55BFF7}" destId="{6CEA9D7D-931A-4104-A117-DD7062A2CFAC}" srcOrd="0" destOrd="0" presId="urn:microsoft.com/office/officeart/2005/8/layout/list1"/>
    <dgm:cxn modelId="{3F1EFC21-A0B7-4441-AE4D-D887E2B0D33D}" type="presParOf" srcId="{D6E3AE45-1C5C-4CFD-900B-9DF07B55BFF7}" destId="{CD3B5B7A-74CD-4371-B657-51DBA55583A8}" srcOrd="1" destOrd="0" presId="urn:microsoft.com/office/officeart/2005/8/layout/list1"/>
    <dgm:cxn modelId="{F794739D-947C-4469-8B74-B03D902DD1CE}" type="presParOf" srcId="{9F275EF1-24DB-4902-911B-B5F9EE678B6E}" destId="{122AE057-8B10-44F2-9B6B-3F2A85435C11}" srcOrd="1" destOrd="0" presId="urn:microsoft.com/office/officeart/2005/8/layout/list1"/>
    <dgm:cxn modelId="{F5264CDE-86AA-4605-8AFB-7FE7B0927305}" type="presParOf" srcId="{9F275EF1-24DB-4902-911B-B5F9EE678B6E}" destId="{E24413FB-5C19-43E4-B8BF-896251B722E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515E62E-93B8-4390-B8EA-086EF548D00D}"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CC42AD88-B812-4111-AA83-1E1EC09DA4D6}">
      <dgm:prSet/>
      <dgm:spPr/>
      <dgm:t>
        <a:bodyPr/>
        <a:lstStyle/>
        <a:p>
          <a:pPr rtl="0"/>
          <a:r>
            <a:rPr lang="zh-CN" dirty="0"/>
            <a:t>（</a:t>
          </a:r>
          <a:r>
            <a:rPr lang="en-US" dirty="0"/>
            <a:t>5</a:t>
          </a:r>
          <a:r>
            <a:rPr lang="zh-CN" dirty="0"/>
            <a:t>）易于使用</a:t>
          </a:r>
          <a:endParaRPr lang="en-US" dirty="0"/>
        </a:p>
      </dgm:t>
    </dgm:pt>
    <dgm:pt modelId="{C561CC7E-52EA-400C-AD87-452FAC399DC0}" type="parTrans" cxnId="{3F3FE819-145A-4FF6-AA66-7B96D8F07621}">
      <dgm:prSet/>
      <dgm:spPr/>
      <dgm:t>
        <a:bodyPr/>
        <a:lstStyle/>
        <a:p>
          <a:endParaRPr lang="zh-CN" altLang="en-US"/>
        </a:p>
      </dgm:t>
    </dgm:pt>
    <dgm:pt modelId="{670C2525-2140-48CC-9BC5-7F75405985FA}" type="sibTrans" cxnId="{3F3FE819-145A-4FF6-AA66-7B96D8F07621}">
      <dgm:prSet/>
      <dgm:spPr/>
      <dgm:t>
        <a:bodyPr/>
        <a:lstStyle/>
        <a:p>
          <a:endParaRPr lang="zh-CN" altLang="en-US"/>
        </a:p>
      </dgm:t>
    </dgm:pt>
    <dgm:pt modelId="{55D97E2B-2BA9-420F-8AE9-27E18D1A82E7}">
      <dgm:prSet/>
      <dgm:spPr/>
      <dgm:t>
        <a:bodyPr/>
        <a:lstStyle/>
        <a:p>
          <a:pPr rtl="0"/>
          <a:r>
            <a:rPr lang="zh-CN" dirty="0"/>
            <a:t>支持并行作业的操作控制台和交互式调试器；</a:t>
          </a:r>
        </a:p>
      </dgm:t>
    </dgm:pt>
    <dgm:pt modelId="{E8D16401-44F0-4BC4-A290-F118D1D32E50}" type="parTrans" cxnId="{FF790FA7-0AC4-4E3F-9C24-B523D612BD96}">
      <dgm:prSet/>
      <dgm:spPr/>
      <dgm:t>
        <a:bodyPr/>
        <a:lstStyle/>
        <a:p>
          <a:endParaRPr lang="zh-CN" altLang="en-US"/>
        </a:p>
      </dgm:t>
    </dgm:pt>
    <dgm:pt modelId="{2B16D0EF-78FA-4B09-9C4D-CC45A52ED995}" type="sibTrans" cxnId="{FF790FA7-0AC4-4E3F-9C24-B523D612BD96}">
      <dgm:prSet/>
      <dgm:spPr/>
      <dgm:t>
        <a:bodyPr/>
        <a:lstStyle/>
        <a:p>
          <a:endParaRPr lang="zh-CN" altLang="en-US"/>
        </a:p>
      </dgm:t>
    </dgm:pt>
    <dgm:pt modelId="{DB2BB52D-1B71-4B6C-8A7C-BF96D7B2798A}">
      <dgm:prSet/>
      <dgm:spPr/>
      <dgm:t>
        <a:bodyPr/>
        <a:lstStyle/>
        <a:p>
          <a:pPr rtl="0"/>
          <a:r>
            <a:rPr lang="zh-CN" dirty="0"/>
            <a:t>支持缩短数据集成项目的开发和维护周期；</a:t>
          </a:r>
        </a:p>
      </dgm:t>
    </dgm:pt>
    <dgm:pt modelId="{40B77C1B-5154-400B-8AE0-FD140F7AB44B}" type="parTrans" cxnId="{01940E4A-D0E1-4DB4-99C9-880B3D5D9BF9}">
      <dgm:prSet/>
      <dgm:spPr/>
      <dgm:t>
        <a:bodyPr/>
        <a:lstStyle/>
        <a:p>
          <a:endParaRPr lang="zh-CN" altLang="en-US"/>
        </a:p>
      </dgm:t>
    </dgm:pt>
    <dgm:pt modelId="{C7DD6EB4-CB0E-41F6-95BD-316ACA82F8AC}" type="sibTrans" cxnId="{01940E4A-D0E1-4DB4-99C9-880B3D5D9BF9}">
      <dgm:prSet/>
      <dgm:spPr/>
      <dgm:t>
        <a:bodyPr/>
        <a:lstStyle/>
        <a:p>
          <a:endParaRPr lang="zh-CN" altLang="en-US"/>
        </a:p>
      </dgm:t>
    </dgm:pt>
    <dgm:pt modelId="{DA7A3514-7460-469A-8868-4013BA0D3145}">
      <dgm:prSet/>
      <dgm:spPr/>
      <dgm:t>
        <a:bodyPr/>
        <a:lstStyle/>
        <a:p>
          <a:pPr rtl="0"/>
          <a:r>
            <a:rPr lang="zh-CN" dirty="0"/>
            <a:t>提供操作智能功能、元数据和元数据导入的智能管理以及并行调试功能。</a:t>
          </a:r>
        </a:p>
      </dgm:t>
    </dgm:pt>
    <dgm:pt modelId="{D0A36A26-3759-4F38-913E-56B8CC09E13B}" type="parTrans" cxnId="{BA7CF282-C55E-458F-8DE3-0275498522FC}">
      <dgm:prSet/>
      <dgm:spPr/>
      <dgm:t>
        <a:bodyPr/>
        <a:lstStyle/>
        <a:p>
          <a:endParaRPr lang="zh-CN" altLang="en-US"/>
        </a:p>
      </dgm:t>
    </dgm:pt>
    <dgm:pt modelId="{7425D128-B17E-4797-8D19-DA13BDF71731}" type="sibTrans" cxnId="{BA7CF282-C55E-458F-8DE3-0275498522FC}">
      <dgm:prSet/>
      <dgm:spPr/>
      <dgm:t>
        <a:bodyPr/>
        <a:lstStyle/>
        <a:p>
          <a:endParaRPr lang="zh-CN" altLang="en-US"/>
        </a:p>
      </dgm:t>
    </dgm:pt>
    <dgm:pt modelId="{5E25F60B-4A8A-4484-866E-DACD7C74FA13}" type="pres">
      <dgm:prSet presAssocID="{1515E62E-93B8-4390-B8EA-086EF548D00D}" presName="linear" presStyleCnt="0">
        <dgm:presLayoutVars>
          <dgm:dir/>
          <dgm:animLvl val="lvl"/>
          <dgm:resizeHandles val="exact"/>
        </dgm:presLayoutVars>
      </dgm:prSet>
      <dgm:spPr/>
      <dgm:t>
        <a:bodyPr/>
        <a:lstStyle/>
        <a:p>
          <a:endParaRPr lang="zh-CN" altLang="en-US"/>
        </a:p>
      </dgm:t>
    </dgm:pt>
    <dgm:pt modelId="{F160477F-AC2F-4474-9E82-7F905FA7BCB7}" type="pres">
      <dgm:prSet presAssocID="{CC42AD88-B812-4111-AA83-1E1EC09DA4D6}" presName="parentLin" presStyleCnt="0"/>
      <dgm:spPr/>
    </dgm:pt>
    <dgm:pt modelId="{ED9DA95A-E283-44C1-8927-3A0247CC83C3}" type="pres">
      <dgm:prSet presAssocID="{CC42AD88-B812-4111-AA83-1E1EC09DA4D6}" presName="parentLeftMargin" presStyleLbl="node1" presStyleIdx="0" presStyleCnt="1"/>
      <dgm:spPr/>
      <dgm:t>
        <a:bodyPr/>
        <a:lstStyle/>
        <a:p>
          <a:endParaRPr lang="zh-CN" altLang="en-US"/>
        </a:p>
      </dgm:t>
    </dgm:pt>
    <dgm:pt modelId="{5438D367-D9A1-4C7E-9BBC-8F83B48F9609}" type="pres">
      <dgm:prSet presAssocID="{CC42AD88-B812-4111-AA83-1E1EC09DA4D6}" presName="parentText" presStyleLbl="node1" presStyleIdx="0" presStyleCnt="1">
        <dgm:presLayoutVars>
          <dgm:chMax val="0"/>
          <dgm:bulletEnabled val="1"/>
        </dgm:presLayoutVars>
      </dgm:prSet>
      <dgm:spPr/>
      <dgm:t>
        <a:bodyPr/>
        <a:lstStyle/>
        <a:p>
          <a:endParaRPr lang="zh-CN" altLang="en-US"/>
        </a:p>
      </dgm:t>
    </dgm:pt>
    <dgm:pt modelId="{8CD6D47D-C55E-4B70-BF54-C1FBEE15B714}" type="pres">
      <dgm:prSet presAssocID="{CC42AD88-B812-4111-AA83-1E1EC09DA4D6}" presName="negativeSpace" presStyleCnt="0"/>
      <dgm:spPr/>
    </dgm:pt>
    <dgm:pt modelId="{EDEA29A4-BAA7-47FF-A415-47A9AA839A70}" type="pres">
      <dgm:prSet presAssocID="{CC42AD88-B812-4111-AA83-1E1EC09DA4D6}" presName="childText" presStyleLbl="conFgAcc1" presStyleIdx="0" presStyleCnt="1">
        <dgm:presLayoutVars>
          <dgm:bulletEnabled val="1"/>
        </dgm:presLayoutVars>
      </dgm:prSet>
      <dgm:spPr/>
      <dgm:t>
        <a:bodyPr/>
        <a:lstStyle/>
        <a:p>
          <a:endParaRPr lang="zh-CN" altLang="en-US"/>
        </a:p>
      </dgm:t>
    </dgm:pt>
  </dgm:ptLst>
  <dgm:cxnLst>
    <dgm:cxn modelId="{FF790FA7-0AC4-4E3F-9C24-B523D612BD96}" srcId="{CC42AD88-B812-4111-AA83-1E1EC09DA4D6}" destId="{55D97E2B-2BA9-420F-8AE9-27E18D1A82E7}" srcOrd="0" destOrd="0" parTransId="{E8D16401-44F0-4BC4-A290-F118D1D32E50}" sibTransId="{2B16D0EF-78FA-4B09-9C4D-CC45A52ED995}"/>
    <dgm:cxn modelId="{1421E9C1-6CE9-4F49-85EC-D4174C287026}" type="presOf" srcId="{CC42AD88-B812-4111-AA83-1E1EC09DA4D6}" destId="{ED9DA95A-E283-44C1-8927-3A0247CC83C3}" srcOrd="0" destOrd="0" presId="urn:microsoft.com/office/officeart/2005/8/layout/list1"/>
    <dgm:cxn modelId="{E40F1F75-C3F3-4E55-8EB3-D44948447241}" type="presOf" srcId="{1515E62E-93B8-4390-B8EA-086EF548D00D}" destId="{5E25F60B-4A8A-4484-866E-DACD7C74FA13}" srcOrd="0" destOrd="0" presId="urn:microsoft.com/office/officeart/2005/8/layout/list1"/>
    <dgm:cxn modelId="{7F37E41C-933A-4C77-840A-E1DAC51C7FB1}" type="presOf" srcId="{55D97E2B-2BA9-420F-8AE9-27E18D1A82E7}" destId="{EDEA29A4-BAA7-47FF-A415-47A9AA839A70}" srcOrd="0" destOrd="0" presId="urn:microsoft.com/office/officeart/2005/8/layout/list1"/>
    <dgm:cxn modelId="{063B8B1B-4196-4952-A113-759E65734B60}" type="presOf" srcId="{DA7A3514-7460-469A-8868-4013BA0D3145}" destId="{EDEA29A4-BAA7-47FF-A415-47A9AA839A70}" srcOrd="0" destOrd="2" presId="urn:microsoft.com/office/officeart/2005/8/layout/list1"/>
    <dgm:cxn modelId="{01940E4A-D0E1-4DB4-99C9-880B3D5D9BF9}" srcId="{CC42AD88-B812-4111-AA83-1E1EC09DA4D6}" destId="{DB2BB52D-1B71-4B6C-8A7C-BF96D7B2798A}" srcOrd="1" destOrd="0" parTransId="{40B77C1B-5154-400B-8AE0-FD140F7AB44B}" sibTransId="{C7DD6EB4-CB0E-41F6-95BD-316ACA82F8AC}"/>
    <dgm:cxn modelId="{BA7CF282-C55E-458F-8DE3-0275498522FC}" srcId="{CC42AD88-B812-4111-AA83-1E1EC09DA4D6}" destId="{DA7A3514-7460-469A-8868-4013BA0D3145}" srcOrd="2" destOrd="0" parTransId="{D0A36A26-3759-4F38-913E-56B8CC09E13B}" sibTransId="{7425D128-B17E-4797-8D19-DA13BDF71731}"/>
    <dgm:cxn modelId="{9ADAB36B-FAA0-4D07-88D6-BDB259D46B7F}" type="presOf" srcId="{CC42AD88-B812-4111-AA83-1E1EC09DA4D6}" destId="{5438D367-D9A1-4C7E-9BBC-8F83B48F9609}" srcOrd="1" destOrd="0" presId="urn:microsoft.com/office/officeart/2005/8/layout/list1"/>
    <dgm:cxn modelId="{295EE7EC-5149-4D1F-AC22-AFC99742FE7B}" type="presOf" srcId="{DB2BB52D-1B71-4B6C-8A7C-BF96D7B2798A}" destId="{EDEA29A4-BAA7-47FF-A415-47A9AA839A70}" srcOrd="0" destOrd="1" presId="urn:microsoft.com/office/officeart/2005/8/layout/list1"/>
    <dgm:cxn modelId="{3F3FE819-145A-4FF6-AA66-7B96D8F07621}" srcId="{1515E62E-93B8-4390-B8EA-086EF548D00D}" destId="{CC42AD88-B812-4111-AA83-1E1EC09DA4D6}" srcOrd="0" destOrd="0" parTransId="{C561CC7E-52EA-400C-AD87-452FAC399DC0}" sibTransId="{670C2525-2140-48CC-9BC5-7F75405985FA}"/>
    <dgm:cxn modelId="{F8A8B4A3-F01E-4054-82BB-2964599B523F}" type="presParOf" srcId="{5E25F60B-4A8A-4484-866E-DACD7C74FA13}" destId="{F160477F-AC2F-4474-9E82-7F905FA7BCB7}" srcOrd="0" destOrd="0" presId="urn:microsoft.com/office/officeart/2005/8/layout/list1"/>
    <dgm:cxn modelId="{D06CFF55-EFC9-447E-BF4C-ED615BC86C78}" type="presParOf" srcId="{F160477F-AC2F-4474-9E82-7F905FA7BCB7}" destId="{ED9DA95A-E283-44C1-8927-3A0247CC83C3}" srcOrd="0" destOrd="0" presId="urn:microsoft.com/office/officeart/2005/8/layout/list1"/>
    <dgm:cxn modelId="{BCAFC386-3290-46D1-B037-4565B54A88D0}" type="presParOf" srcId="{F160477F-AC2F-4474-9E82-7F905FA7BCB7}" destId="{5438D367-D9A1-4C7E-9BBC-8F83B48F9609}" srcOrd="1" destOrd="0" presId="urn:microsoft.com/office/officeart/2005/8/layout/list1"/>
    <dgm:cxn modelId="{2F7D01D4-0803-4717-8BEA-BA9B741791DA}" type="presParOf" srcId="{5E25F60B-4A8A-4484-866E-DACD7C74FA13}" destId="{8CD6D47D-C55E-4B70-BF54-C1FBEE15B714}" srcOrd="1" destOrd="0" presId="urn:microsoft.com/office/officeart/2005/8/layout/list1"/>
    <dgm:cxn modelId="{9F342B2D-A86F-45CA-B121-DFBA30B77B7D}" type="presParOf" srcId="{5E25F60B-4A8A-4484-866E-DACD7C74FA13}" destId="{EDEA29A4-BAA7-47FF-A415-47A9AA839A7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B674399-9D3C-4D77-A1DD-17386FEB8921}"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16A3DB9A-28CD-4A82-BBA9-E2A0A6054561}">
      <dgm:prSet custT="1"/>
      <dgm:spPr/>
      <dgm:t>
        <a:bodyPr/>
        <a:lstStyle/>
        <a:p>
          <a:pPr rtl="0"/>
          <a:r>
            <a:rPr lang="zh-CN" altLang="en-US" sz="2800" dirty="0"/>
            <a:t>正确认识</a:t>
          </a:r>
          <a:r>
            <a:rPr lang="zh-CN" sz="2800" dirty="0"/>
            <a:t>数据预处理</a:t>
          </a:r>
          <a:r>
            <a:rPr lang="zh-CN" altLang="en-US" sz="2800" dirty="0"/>
            <a:t>（</a:t>
          </a:r>
          <a:r>
            <a:rPr lang="en-US" altLang="zh-CN" sz="2800" dirty="0"/>
            <a:t>1</a:t>
          </a:r>
          <a:r>
            <a:rPr lang="zh-CN" altLang="en-US" sz="2800" dirty="0"/>
            <a:t>）</a:t>
          </a:r>
          <a:endParaRPr lang="en-US" sz="2800" dirty="0"/>
        </a:p>
      </dgm:t>
    </dgm:pt>
    <dgm:pt modelId="{F9551F7F-75DF-4B41-8695-9CCBC577AD8D}" type="parTrans" cxnId="{CCF7C5A5-7D11-46EB-B042-D4CD9CBBF6C1}">
      <dgm:prSet/>
      <dgm:spPr/>
      <dgm:t>
        <a:bodyPr/>
        <a:lstStyle/>
        <a:p>
          <a:endParaRPr lang="zh-CN" altLang="en-US" sz="1100"/>
        </a:p>
      </dgm:t>
    </dgm:pt>
    <dgm:pt modelId="{02A3D328-1AA1-4B3F-ACD4-772EC566FD60}" type="sibTrans" cxnId="{CCF7C5A5-7D11-46EB-B042-D4CD9CBBF6C1}">
      <dgm:prSet/>
      <dgm:spPr/>
      <dgm:t>
        <a:bodyPr/>
        <a:lstStyle/>
        <a:p>
          <a:endParaRPr lang="zh-CN" altLang="en-US" sz="1100"/>
        </a:p>
      </dgm:t>
    </dgm:pt>
    <dgm:pt modelId="{2F8B9227-5629-4FB1-B82D-82E6AFAF81A7}">
      <dgm:prSet custT="1"/>
      <dgm:spPr/>
      <dgm:t>
        <a:bodyPr/>
        <a:lstStyle/>
        <a:p>
          <a:pPr rtl="0"/>
          <a:r>
            <a:rPr lang="zh-CN" sz="3200" u="sng" dirty="0"/>
            <a:t>数据预处理工作</a:t>
          </a:r>
          <a:r>
            <a:rPr lang="zh-CN" sz="3200" u="sng" dirty="0">
              <a:solidFill>
                <a:srgbClr val="FF0000"/>
              </a:solidFill>
            </a:rPr>
            <a:t>往往有一定代价的</a:t>
          </a:r>
          <a:endParaRPr lang="en-US" sz="3200" u="sng" dirty="0">
            <a:solidFill>
              <a:srgbClr val="FF0000"/>
            </a:solidFill>
          </a:endParaRPr>
        </a:p>
      </dgm:t>
    </dgm:pt>
    <dgm:pt modelId="{7A1B4069-3F7E-49D7-8CFB-8FE50AE22684}" type="parTrans" cxnId="{F33BF9E4-9E5D-44F6-A133-04C0F4960BA2}">
      <dgm:prSet/>
      <dgm:spPr/>
      <dgm:t>
        <a:bodyPr/>
        <a:lstStyle/>
        <a:p>
          <a:endParaRPr lang="zh-CN" altLang="en-US" sz="1100"/>
        </a:p>
      </dgm:t>
    </dgm:pt>
    <dgm:pt modelId="{2CF0CA41-E5C0-4642-9D99-A9EA4FE9AAA2}" type="sibTrans" cxnId="{F33BF9E4-9E5D-44F6-A133-04C0F4960BA2}">
      <dgm:prSet/>
      <dgm:spPr/>
      <dgm:t>
        <a:bodyPr/>
        <a:lstStyle/>
        <a:p>
          <a:endParaRPr lang="zh-CN" altLang="en-US" sz="1100"/>
        </a:p>
      </dgm:t>
    </dgm:pt>
    <dgm:pt modelId="{4E77ECF4-4E4A-4618-A73C-AAF62B5DA067}">
      <dgm:prSet custT="1"/>
      <dgm:spPr/>
      <dgm:t>
        <a:bodyPr/>
        <a:lstStyle/>
        <a:p>
          <a:pPr rtl="0"/>
          <a:r>
            <a:rPr lang="zh-CN" sz="3200" dirty="0"/>
            <a:t>导致数据损失，甚至可能对数据产生曲解。</a:t>
          </a:r>
          <a:endParaRPr lang="en-US" sz="3200" dirty="0"/>
        </a:p>
      </dgm:t>
    </dgm:pt>
    <dgm:pt modelId="{8F14A190-E6B4-4003-A1EB-B64BDA7143F1}" type="parTrans" cxnId="{F533C408-D4B6-4804-9EE0-82CB4AFDD8C8}">
      <dgm:prSet/>
      <dgm:spPr/>
      <dgm:t>
        <a:bodyPr/>
        <a:lstStyle/>
        <a:p>
          <a:endParaRPr lang="zh-CN" altLang="en-US" sz="1100"/>
        </a:p>
      </dgm:t>
    </dgm:pt>
    <dgm:pt modelId="{B26F7B88-4434-4F89-8A3A-F2D6D12BE428}" type="sibTrans" cxnId="{F533C408-D4B6-4804-9EE0-82CB4AFDD8C8}">
      <dgm:prSet/>
      <dgm:spPr/>
      <dgm:t>
        <a:bodyPr/>
        <a:lstStyle/>
        <a:p>
          <a:endParaRPr lang="zh-CN" altLang="en-US" sz="1100"/>
        </a:p>
      </dgm:t>
    </dgm:pt>
    <dgm:pt modelId="{B6F56C8F-5082-4BAF-9FFA-F5321D82DA80}" type="pres">
      <dgm:prSet presAssocID="{4B674399-9D3C-4D77-A1DD-17386FEB8921}" presName="linear" presStyleCnt="0">
        <dgm:presLayoutVars>
          <dgm:dir/>
          <dgm:animLvl val="lvl"/>
          <dgm:resizeHandles val="exact"/>
        </dgm:presLayoutVars>
      </dgm:prSet>
      <dgm:spPr/>
      <dgm:t>
        <a:bodyPr/>
        <a:lstStyle/>
        <a:p>
          <a:endParaRPr lang="zh-CN" altLang="en-US"/>
        </a:p>
      </dgm:t>
    </dgm:pt>
    <dgm:pt modelId="{9D3FCC0C-FB1F-47E7-A9C2-30819015D3F2}" type="pres">
      <dgm:prSet presAssocID="{16A3DB9A-28CD-4A82-BBA9-E2A0A6054561}" presName="parentLin" presStyleCnt="0"/>
      <dgm:spPr/>
    </dgm:pt>
    <dgm:pt modelId="{596E3679-2CA3-4D14-928C-C5FA21447E4C}" type="pres">
      <dgm:prSet presAssocID="{16A3DB9A-28CD-4A82-BBA9-E2A0A6054561}" presName="parentLeftMargin" presStyleLbl="node1" presStyleIdx="0" presStyleCnt="1"/>
      <dgm:spPr/>
      <dgm:t>
        <a:bodyPr/>
        <a:lstStyle/>
        <a:p>
          <a:endParaRPr lang="zh-CN" altLang="en-US"/>
        </a:p>
      </dgm:t>
    </dgm:pt>
    <dgm:pt modelId="{79CBD804-B514-4FE6-AC5D-2A95B265652C}" type="pres">
      <dgm:prSet presAssocID="{16A3DB9A-28CD-4A82-BBA9-E2A0A6054561}" presName="parentText" presStyleLbl="node1" presStyleIdx="0" presStyleCnt="1" custScaleX="86423" custScaleY="41165" custLinFactNeighborX="-2130" custLinFactNeighborY="-45698">
        <dgm:presLayoutVars>
          <dgm:chMax val="0"/>
          <dgm:bulletEnabled val="1"/>
        </dgm:presLayoutVars>
      </dgm:prSet>
      <dgm:spPr/>
      <dgm:t>
        <a:bodyPr/>
        <a:lstStyle/>
        <a:p>
          <a:endParaRPr lang="zh-CN" altLang="en-US"/>
        </a:p>
      </dgm:t>
    </dgm:pt>
    <dgm:pt modelId="{586DBFBB-B84A-4CA7-A25F-840BE675FC20}" type="pres">
      <dgm:prSet presAssocID="{16A3DB9A-28CD-4A82-BBA9-E2A0A6054561}" presName="negativeSpace" presStyleCnt="0"/>
      <dgm:spPr/>
    </dgm:pt>
    <dgm:pt modelId="{B78D405B-309C-43C9-BA3B-D700A89EA1B6}" type="pres">
      <dgm:prSet presAssocID="{16A3DB9A-28CD-4A82-BBA9-E2A0A6054561}" presName="childText" presStyleLbl="conFgAcc1" presStyleIdx="0" presStyleCnt="1" custLinFactNeighborY="-37297">
        <dgm:presLayoutVars>
          <dgm:bulletEnabled val="1"/>
        </dgm:presLayoutVars>
      </dgm:prSet>
      <dgm:spPr/>
      <dgm:t>
        <a:bodyPr/>
        <a:lstStyle/>
        <a:p>
          <a:endParaRPr lang="zh-CN" altLang="en-US"/>
        </a:p>
      </dgm:t>
    </dgm:pt>
  </dgm:ptLst>
  <dgm:cxnLst>
    <dgm:cxn modelId="{A57B25C3-52F1-4D19-A4F6-161088972CEB}" type="presOf" srcId="{16A3DB9A-28CD-4A82-BBA9-E2A0A6054561}" destId="{596E3679-2CA3-4D14-928C-C5FA21447E4C}" srcOrd="0" destOrd="0" presId="urn:microsoft.com/office/officeart/2005/8/layout/list1"/>
    <dgm:cxn modelId="{2B9A1AD6-F75C-404C-A993-3718EFBA5C76}" type="presOf" srcId="{4B674399-9D3C-4D77-A1DD-17386FEB8921}" destId="{B6F56C8F-5082-4BAF-9FFA-F5321D82DA80}" srcOrd="0" destOrd="0" presId="urn:microsoft.com/office/officeart/2005/8/layout/list1"/>
    <dgm:cxn modelId="{CCF7C5A5-7D11-46EB-B042-D4CD9CBBF6C1}" srcId="{4B674399-9D3C-4D77-A1DD-17386FEB8921}" destId="{16A3DB9A-28CD-4A82-BBA9-E2A0A6054561}" srcOrd="0" destOrd="0" parTransId="{F9551F7F-75DF-4B41-8695-9CCBC577AD8D}" sibTransId="{02A3D328-1AA1-4B3F-ACD4-772EC566FD60}"/>
    <dgm:cxn modelId="{F33BF9E4-9E5D-44F6-A133-04C0F4960BA2}" srcId="{16A3DB9A-28CD-4A82-BBA9-E2A0A6054561}" destId="{2F8B9227-5629-4FB1-B82D-82E6AFAF81A7}" srcOrd="0" destOrd="0" parTransId="{7A1B4069-3F7E-49D7-8CFB-8FE50AE22684}" sibTransId="{2CF0CA41-E5C0-4642-9D99-A9EA4FE9AAA2}"/>
    <dgm:cxn modelId="{F533C408-D4B6-4804-9EE0-82CB4AFDD8C8}" srcId="{16A3DB9A-28CD-4A82-BBA9-E2A0A6054561}" destId="{4E77ECF4-4E4A-4618-A73C-AAF62B5DA067}" srcOrd="1" destOrd="0" parTransId="{8F14A190-E6B4-4003-A1EB-B64BDA7143F1}" sibTransId="{B26F7B88-4434-4F89-8A3A-F2D6D12BE428}"/>
    <dgm:cxn modelId="{109F5709-0348-48EA-A163-0274D4FBF9C3}" type="presOf" srcId="{2F8B9227-5629-4FB1-B82D-82E6AFAF81A7}" destId="{B78D405B-309C-43C9-BA3B-D700A89EA1B6}" srcOrd="0" destOrd="0" presId="urn:microsoft.com/office/officeart/2005/8/layout/list1"/>
    <dgm:cxn modelId="{1A3360B6-D316-4E08-8419-AE0E628989A8}" type="presOf" srcId="{4E77ECF4-4E4A-4618-A73C-AAF62B5DA067}" destId="{B78D405B-309C-43C9-BA3B-D700A89EA1B6}" srcOrd="0" destOrd="1" presId="urn:microsoft.com/office/officeart/2005/8/layout/list1"/>
    <dgm:cxn modelId="{0D6AEA6C-2B2A-4F1F-A26C-CCA72BB19ACF}" type="presOf" srcId="{16A3DB9A-28CD-4A82-BBA9-E2A0A6054561}" destId="{79CBD804-B514-4FE6-AC5D-2A95B265652C}" srcOrd="1" destOrd="0" presId="urn:microsoft.com/office/officeart/2005/8/layout/list1"/>
    <dgm:cxn modelId="{C4FBFB7F-E821-4813-AE0A-6988A5C1C3F5}" type="presParOf" srcId="{B6F56C8F-5082-4BAF-9FFA-F5321D82DA80}" destId="{9D3FCC0C-FB1F-47E7-A9C2-30819015D3F2}" srcOrd="0" destOrd="0" presId="urn:microsoft.com/office/officeart/2005/8/layout/list1"/>
    <dgm:cxn modelId="{08AB248F-0C26-4C2B-AB74-21BFDC585248}" type="presParOf" srcId="{9D3FCC0C-FB1F-47E7-A9C2-30819015D3F2}" destId="{596E3679-2CA3-4D14-928C-C5FA21447E4C}" srcOrd="0" destOrd="0" presId="urn:microsoft.com/office/officeart/2005/8/layout/list1"/>
    <dgm:cxn modelId="{AE402204-D8A2-43A0-97EE-BD2625A74D69}" type="presParOf" srcId="{9D3FCC0C-FB1F-47E7-A9C2-30819015D3F2}" destId="{79CBD804-B514-4FE6-AC5D-2A95B265652C}" srcOrd="1" destOrd="0" presId="urn:microsoft.com/office/officeart/2005/8/layout/list1"/>
    <dgm:cxn modelId="{8FCCFAE3-7911-4A65-9553-0ED8B1732B76}" type="presParOf" srcId="{B6F56C8F-5082-4BAF-9FFA-F5321D82DA80}" destId="{586DBFBB-B84A-4CA7-A25F-840BE675FC20}" srcOrd="1" destOrd="0" presId="urn:microsoft.com/office/officeart/2005/8/layout/list1"/>
    <dgm:cxn modelId="{A3FBF3C3-D75B-4DB5-9E8B-95B07335A56C}" type="presParOf" srcId="{B6F56C8F-5082-4BAF-9FFA-F5321D82DA80}" destId="{B78D405B-309C-43C9-BA3B-D700A89EA1B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B674399-9D3C-4D77-A1DD-17386FEB8921}"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16A3DB9A-28CD-4A82-BBA9-E2A0A6054561}">
      <dgm:prSet custT="1"/>
      <dgm:spPr/>
      <dgm:t>
        <a:bodyPr/>
        <a:lstStyle/>
        <a:p>
          <a:pPr rtl="0"/>
          <a:r>
            <a:rPr lang="zh-CN" altLang="en-US" sz="2800" dirty="0"/>
            <a:t>正确认识</a:t>
          </a:r>
          <a:r>
            <a:rPr lang="zh-CN" sz="2800" dirty="0"/>
            <a:t>数据预处理</a:t>
          </a:r>
          <a:r>
            <a:rPr lang="zh-CN" altLang="en-US" sz="2800" dirty="0"/>
            <a:t>（</a:t>
          </a:r>
          <a:r>
            <a:rPr lang="en-US" altLang="zh-CN" sz="2800" dirty="0"/>
            <a:t>2</a:t>
          </a:r>
          <a:r>
            <a:rPr lang="zh-CN" altLang="en-US" sz="2800" dirty="0"/>
            <a:t>）</a:t>
          </a:r>
          <a:endParaRPr lang="en-US" sz="2800" dirty="0"/>
        </a:p>
      </dgm:t>
    </dgm:pt>
    <dgm:pt modelId="{F9551F7F-75DF-4B41-8695-9CCBC577AD8D}" type="parTrans" cxnId="{CCF7C5A5-7D11-46EB-B042-D4CD9CBBF6C1}">
      <dgm:prSet/>
      <dgm:spPr/>
      <dgm:t>
        <a:bodyPr/>
        <a:lstStyle/>
        <a:p>
          <a:endParaRPr lang="zh-CN" altLang="en-US"/>
        </a:p>
      </dgm:t>
    </dgm:pt>
    <dgm:pt modelId="{02A3D328-1AA1-4B3F-ACD4-772EC566FD60}" type="sibTrans" cxnId="{CCF7C5A5-7D11-46EB-B042-D4CD9CBBF6C1}">
      <dgm:prSet/>
      <dgm:spPr/>
      <dgm:t>
        <a:bodyPr/>
        <a:lstStyle/>
        <a:p>
          <a:endParaRPr lang="zh-CN" altLang="en-US"/>
        </a:p>
      </dgm:t>
    </dgm:pt>
    <dgm:pt modelId="{2F8B9227-5629-4FB1-B82D-82E6AFAF81A7}">
      <dgm:prSet custT="1"/>
      <dgm:spPr/>
      <dgm:t>
        <a:bodyPr/>
        <a:lstStyle/>
        <a:p>
          <a:pPr rtl="0"/>
          <a:r>
            <a:rPr lang="zh-CN" sz="3200" dirty="0"/>
            <a:t>从本质上看，数据预处理的必要性的讨论可以</a:t>
          </a:r>
          <a:r>
            <a:rPr lang="zh-CN" sz="3200" u="sng" dirty="0">
              <a:solidFill>
                <a:srgbClr val="FF0000"/>
              </a:solidFill>
            </a:rPr>
            <a:t>归结为两个问题</a:t>
          </a:r>
          <a:r>
            <a:rPr lang="zh-CN" sz="3200" dirty="0"/>
            <a:t>：</a:t>
          </a:r>
          <a:endParaRPr lang="en-US" sz="3200" dirty="0"/>
        </a:p>
      </dgm:t>
    </dgm:pt>
    <dgm:pt modelId="{7A1B4069-3F7E-49D7-8CFB-8FE50AE22684}" type="parTrans" cxnId="{F33BF9E4-9E5D-44F6-A133-04C0F4960BA2}">
      <dgm:prSet/>
      <dgm:spPr/>
      <dgm:t>
        <a:bodyPr/>
        <a:lstStyle/>
        <a:p>
          <a:endParaRPr lang="zh-CN" altLang="en-US"/>
        </a:p>
      </dgm:t>
    </dgm:pt>
    <dgm:pt modelId="{2CF0CA41-E5C0-4642-9D99-A9EA4FE9AAA2}" type="sibTrans" cxnId="{F33BF9E4-9E5D-44F6-A133-04C0F4960BA2}">
      <dgm:prSet/>
      <dgm:spPr/>
      <dgm:t>
        <a:bodyPr/>
        <a:lstStyle/>
        <a:p>
          <a:endParaRPr lang="zh-CN" altLang="en-US"/>
        </a:p>
      </dgm:t>
    </dgm:pt>
    <dgm:pt modelId="{C2BD2DBE-1EDD-4A5C-B5D4-934B7D61C896}">
      <dgm:prSet custT="1"/>
      <dgm:spPr/>
      <dgm:t>
        <a:bodyPr/>
        <a:lstStyle/>
        <a:p>
          <a:pPr rtl="0"/>
          <a:r>
            <a:rPr lang="zh-CN" sz="3200" dirty="0">
              <a:solidFill>
                <a:srgbClr val="0070C0"/>
              </a:solidFill>
            </a:rPr>
            <a:t>一是</a:t>
          </a:r>
          <a:r>
            <a:rPr lang="zh-CN" sz="3200" dirty="0"/>
            <a:t>我们</a:t>
          </a:r>
          <a:r>
            <a:rPr lang="zh-CN" sz="3200" u="sng" dirty="0">
              <a:solidFill>
                <a:srgbClr val="FF0000"/>
              </a:solidFill>
            </a:rPr>
            <a:t>是否接受</a:t>
          </a:r>
          <a:r>
            <a:rPr lang="en-US" sz="3200" u="sng" dirty="0">
              <a:solidFill>
                <a:srgbClr val="FF0000"/>
              </a:solidFill>
            </a:rPr>
            <a:t>“</a:t>
          </a:r>
          <a:r>
            <a:rPr lang="zh-CN" sz="3200" u="sng" dirty="0">
              <a:solidFill>
                <a:srgbClr val="FF0000"/>
              </a:solidFill>
            </a:rPr>
            <a:t>数据的复杂性</a:t>
          </a:r>
          <a:r>
            <a:rPr lang="en-US" sz="3200" u="sng" dirty="0">
              <a:solidFill>
                <a:srgbClr val="FF0000"/>
              </a:solidFill>
            </a:rPr>
            <a:t>”</a:t>
          </a:r>
          <a:r>
            <a:rPr lang="zh-CN" sz="3200" dirty="0"/>
            <a:t>；</a:t>
          </a:r>
          <a:r>
            <a:rPr lang="zh-CN" altLang="en-US" sz="3200" dirty="0"/>
            <a:t>（接受复杂性，则意味着对</a:t>
          </a:r>
          <a:r>
            <a:rPr lang="zh-CN" altLang="en-US" sz="3200" b="1" dirty="0"/>
            <a:t>计算平台对数据更有鲁棒性</a:t>
          </a:r>
          <a:r>
            <a:rPr lang="zh-CN" altLang="en-US" sz="3200" dirty="0"/>
            <a:t>）</a:t>
          </a:r>
          <a:endParaRPr lang="en-US" sz="3200" dirty="0"/>
        </a:p>
      </dgm:t>
    </dgm:pt>
    <dgm:pt modelId="{0882FECF-1566-400C-822A-08D909626EA8}" type="parTrans" cxnId="{BC349777-D236-41F2-A85D-556806541B7C}">
      <dgm:prSet/>
      <dgm:spPr/>
      <dgm:t>
        <a:bodyPr/>
        <a:lstStyle/>
        <a:p>
          <a:endParaRPr lang="zh-CN" altLang="en-US"/>
        </a:p>
      </dgm:t>
    </dgm:pt>
    <dgm:pt modelId="{11843681-547D-4178-A4A5-5B9CACAB2C02}" type="sibTrans" cxnId="{BC349777-D236-41F2-A85D-556806541B7C}">
      <dgm:prSet/>
      <dgm:spPr/>
      <dgm:t>
        <a:bodyPr/>
        <a:lstStyle/>
        <a:p>
          <a:endParaRPr lang="zh-CN" altLang="en-US"/>
        </a:p>
      </dgm:t>
    </dgm:pt>
    <dgm:pt modelId="{61A96C81-C3D2-44EF-8C38-241CE269693A}">
      <dgm:prSet custT="1"/>
      <dgm:spPr/>
      <dgm:t>
        <a:bodyPr/>
        <a:lstStyle/>
        <a:p>
          <a:pPr rtl="0"/>
          <a:r>
            <a:rPr lang="zh-CN" sz="3200" dirty="0">
              <a:solidFill>
                <a:srgbClr val="0070C0"/>
              </a:solidFill>
            </a:rPr>
            <a:t>二是</a:t>
          </a:r>
          <a:r>
            <a:rPr lang="zh-CN" sz="3200" dirty="0"/>
            <a:t>我们的</a:t>
          </a:r>
          <a:r>
            <a:rPr lang="zh-CN" sz="3200" u="sng" dirty="0">
              <a:solidFill>
                <a:srgbClr val="FF0000"/>
              </a:solidFill>
            </a:rPr>
            <a:t>计算能力是否足以解决数据中的复杂性问题</a:t>
          </a:r>
          <a:r>
            <a:rPr lang="en-US" altLang="zh-CN" sz="3200" u="sng" dirty="0">
              <a:solidFill>
                <a:srgbClr val="FF0000"/>
              </a:solidFill>
            </a:rPr>
            <a:t> </a:t>
          </a:r>
          <a:r>
            <a:rPr lang="zh-CN" altLang="en-US" sz="3200" dirty="0"/>
            <a:t>（计算能力强，则可以省略一些简单的预处理工作）（这就是为什么 </a:t>
          </a:r>
          <a:r>
            <a:rPr lang="zh-CN" altLang="en-US" sz="3200" u="sng" dirty="0"/>
            <a:t>大数据和云计算</a:t>
          </a:r>
          <a:r>
            <a:rPr lang="zh-CN" altLang="en-US" sz="3200" dirty="0"/>
            <a:t>是一对的原因）</a:t>
          </a:r>
          <a:endParaRPr lang="en-US" sz="3200" dirty="0"/>
        </a:p>
      </dgm:t>
    </dgm:pt>
    <dgm:pt modelId="{7C966970-A5A0-4380-B15B-E09BC335FFF0}" type="parTrans" cxnId="{0A062B26-CE84-4F06-96DE-07622FA53189}">
      <dgm:prSet/>
      <dgm:spPr/>
      <dgm:t>
        <a:bodyPr/>
        <a:lstStyle/>
        <a:p>
          <a:endParaRPr lang="zh-CN" altLang="en-US"/>
        </a:p>
      </dgm:t>
    </dgm:pt>
    <dgm:pt modelId="{D9833B4F-429F-47AE-977B-FA39EB7E9607}" type="sibTrans" cxnId="{0A062B26-CE84-4F06-96DE-07622FA53189}">
      <dgm:prSet/>
      <dgm:spPr/>
      <dgm:t>
        <a:bodyPr/>
        <a:lstStyle/>
        <a:p>
          <a:endParaRPr lang="zh-CN" altLang="en-US"/>
        </a:p>
      </dgm:t>
    </dgm:pt>
    <dgm:pt modelId="{B6F56C8F-5082-4BAF-9FFA-F5321D82DA80}" type="pres">
      <dgm:prSet presAssocID="{4B674399-9D3C-4D77-A1DD-17386FEB8921}" presName="linear" presStyleCnt="0">
        <dgm:presLayoutVars>
          <dgm:dir/>
          <dgm:animLvl val="lvl"/>
          <dgm:resizeHandles val="exact"/>
        </dgm:presLayoutVars>
      </dgm:prSet>
      <dgm:spPr/>
      <dgm:t>
        <a:bodyPr/>
        <a:lstStyle/>
        <a:p>
          <a:endParaRPr lang="zh-CN" altLang="en-US"/>
        </a:p>
      </dgm:t>
    </dgm:pt>
    <dgm:pt modelId="{9D3FCC0C-FB1F-47E7-A9C2-30819015D3F2}" type="pres">
      <dgm:prSet presAssocID="{16A3DB9A-28CD-4A82-BBA9-E2A0A6054561}" presName="parentLin" presStyleCnt="0"/>
      <dgm:spPr/>
    </dgm:pt>
    <dgm:pt modelId="{596E3679-2CA3-4D14-928C-C5FA21447E4C}" type="pres">
      <dgm:prSet presAssocID="{16A3DB9A-28CD-4A82-BBA9-E2A0A6054561}" presName="parentLeftMargin" presStyleLbl="node1" presStyleIdx="0" presStyleCnt="1"/>
      <dgm:spPr/>
      <dgm:t>
        <a:bodyPr/>
        <a:lstStyle/>
        <a:p>
          <a:endParaRPr lang="zh-CN" altLang="en-US"/>
        </a:p>
      </dgm:t>
    </dgm:pt>
    <dgm:pt modelId="{79CBD804-B514-4FE6-AC5D-2A95B265652C}" type="pres">
      <dgm:prSet presAssocID="{16A3DB9A-28CD-4A82-BBA9-E2A0A6054561}" presName="parentText" presStyleLbl="node1" presStyleIdx="0" presStyleCnt="1" custScaleX="99039" custScaleY="163188">
        <dgm:presLayoutVars>
          <dgm:chMax val="0"/>
          <dgm:bulletEnabled val="1"/>
        </dgm:presLayoutVars>
      </dgm:prSet>
      <dgm:spPr/>
      <dgm:t>
        <a:bodyPr/>
        <a:lstStyle/>
        <a:p>
          <a:endParaRPr lang="zh-CN" altLang="en-US"/>
        </a:p>
      </dgm:t>
    </dgm:pt>
    <dgm:pt modelId="{586DBFBB-B84A-4CA7-A25F-840BE675FC20}" type="pres">
      <dgm:prSet presAssocID="{16A3DB9A-28CD-4A82-BBA9-E2A0A6054561}" presName="negativeSpace" presStyleCnt="0"/>
      <dgm:spPr/>
    </dgm:pt>
    <dgm:pt modelId="{B78D405B-309C-43C9-BA3B-D700A89EA1B6}" type="pres">
      <dgm:prSet presAssocID="{16A3DB9A-28CD-4A82-BBA9-E2A0A6054561}" presName="childText" presStyleLbl="conFgAcc1" presStyleIdx="0" presStyleCnt="1">
        <dgm:presLayoutVars>
          <dgm:bulletEnabled val="1"/>
        </dgm:presLayoutVars>
      </dgm:prSet>
      <dgm:spPr/>
      <dgm:t>
        <a:bodyPr/>
        <a:lstStyle/>
        <a:p>
          <a:endParaRPr lang="zh-CN" altLang="en-US"/>
        </a:p>
      </dgm:t>
    </dgm:pt>
  </dgm:ptLst>
  <dgm:cxnLst>
    <dgm:cxn modelId="{CCF7C5A5-7D11-46EB-B042-D4CD9CBBF6C1}" srcId="{4B674399-9D3C-4D77-A1DD-17386FEB8921}" destId="{16A3DB9A-28CD-4A82-BBA9-E2A0A6054561}" srcOrd="0" destOrd="0" parTransId="{F9551F7F-75DF-4B41-8695-9CCBC577AD8D}" sibTransId="{02A3D328-1AA1-4B3F-ACD4-772EC566FD60}"/>
    <dgm:cxn modelId="{F33BF9E4-9E5D-44F6-A133-04C0F4960BA2}" srcId="{16A3DB9A-28CD-4A82-BBA9-E2A0A6054561}" destId="{2F8B9227-5629-4FB1-B82D-82E6AFAF81A7}" srcOrd="0" destOrd="0" parTransId="{7A1B4069-3F7E-49D7-8CFB-8FE50AE22684}" sibTransId="{2CF0CA41-E5C0-4642-9D99-A9EA4FE9AAA2}"/>
    <dgm:cxn modelId="{5E2DC7CE-A478-4EE2-A25D-2303640C726A}" type="presOf" srcId="{16A3DB9A-28CD-4A82-BBA9-E2A0A6054561}" destId="{596E3679-2CA3-4D14-928C-C5FA21447E4C}" srcOrd="0" destOrd="0" presId="urn:microsoft.com/office/officeart/2005/8/layout/list1"/>
    <dgm:cxn modelId="{BC349777-D236-41F2-A85D-556806541B7C}" srcId="{16A3DB9A-28CD-4A82-BBA9-E2A0A6054561}" destId="{C2BD2DBE-1EDD-4A5C-B5D4-934B7D61C896}" srcOrd="1" destOrd="0" parTransId="{0882FECF-1566-400C-822A-08D909626EA8}" sibTransId="{11843681-547D-4178-A4A5-5B9CACAB2C02}"/>
    <dgm:cxn modelId="{B5A57805-6C65-44A6-84ED-8B302D88869F}" type="presOf" srcId="{2F8B9227-5629-4FB1-B82D-82E6AFAF81A7}" destId="{B78D405B-309C-43C9-BA3B-D700A89EA1B6}" srcOrd="0" destOrd="0" presId="urn:microsoft.com/office/officeart/2005/8/layout/list1"/>
    <dgm:cxn modelId="{B2F39452-BC04-452E-BFB8-E33B22CD17C3}" type="presOf" srcId="{61A96C81-C3D2-44EF-8C38-241CE269693A}" destId="{B78D405B-309C-43C9-BA3B-D700A89EA1B6}" srcOrd="0" destOrd="2" presId="urn:microsoft.com/office/officeart/2005/8/layout/list1"/>
    <dgm:cxn modelId="{2C9A0714-FA2E-451C-B5B6-0CFFBBAD4047}" type="presOf" srcId="{16A3DB9A-28CD-4A82-BBA9-E2A0A6054561}" destId="{79CBD804-B514-4FE6-AC5D-2A95B265652C}" srcOrd="1" destOrd="0" presId="urn:microsoft.com/office/officeart/2005/8/layout/list1"/>
    <dgm:cxn modelId="{E3E57558-727B-4A2A-A23C-4B0B9B280DBC}" type="presOf" srcId="{C2BD2DBE-1EDD-4A5C-B5D4-934B7D61C896}" destId="{B78D405B-309C-43C9-BA3B-D700A89EA1B6}" srcOrd="0" destOrd="1" presId="urn:microsoft.com/office/officeart/2005/8/layout/list1"/>
    <dgm:cxn modelId="{DCEB8A27-1B7F-4571-87C4-7AFB6372BDEE}" type="presOf" srcId="{4B674399-9D3C-4D77-A1DD-17386FEB8921}" destId="{B6F56C8F-5082-4BAF-9FFA-F5321D82DA80}" srcOrd="0" destOrd="0" presId="urn:microsoft.com/office/officeart/2005/8/layout/list1"/>
    <dgm:cxn modelId="{0A062B26-CE84-4F06-96DE-07622FA53189}" srcId="{16A3DB9A-28CD-4A82-BBA9-E2A0A6054561}" destId="{61A96C81-C3D2-44EF-8C38-241CE269693A}" srcOrd="2" destOrd="0" parTransId="{7C966970-A5A0-4380-B15B-E09BC335FFF0}" sibTransId="{D9833B4F-429F-47AE-977B-FA39EB7E9607}"/>
    <dgm:cxn modelId="{C6B0B09B-96B8-4E0F-AE0D-0484440DB742}" type="presParOf" srcId="{B6F56C8F-5082-4BAF-9FFA-F5321D82DA80}" destId="{9D3FCC0C-FB1F-47E7-A9C2-30819015D3F2}" srcOrd="0" destOrd="0" presId="urn:microsoft.com/office/officeart/2005/8/layout/list1"/>
    <dgm:cxn modelId="{ECD0416E-36ED-4590-ADD5-E1A3DC3E0F6D}" type="presParOf" srcId="{9D3FCC0C-FB1F-47E7-A9C2-30819015D3F2}" destId="{596E3679-2CA3-4D14-928C-C5FA21447E4C}" srcOrd="0" destOrd="0" presId="urn:microsoft.com/office/officeart/2005/8/layout/list1"/>
    <dgm:cxn modelId="{70E74634-AC69-4C6C-951A-A4707D6CA7D5}" type="presParOf" srcId="{9D3FCC0C-FB1F-47E7-A9C2-30819015D3F2}" destId="{79CBD804-B514-4FE6-AC5D-2A95B265652C}" srcOrd="1" destOrd="0" presId="urn:microsoft.com/office/officeart/2005/8/layout/list1"/>
    <dgm:cxn modelId="{CB84491F-D0ED-4D1A-828D-8518B993379D}" type="presParOf" srcId="{B6F56C8F-5082-4BAF-9FFA-F5321D82DA80}" destId="{586DBFBB-B84A-4CA7-A25F-840BE675FC20}" srcOrd="1" destOrd="0" presId="urn:microsoft.com/office/officeart/2005/8/layout/list1"/>
    <dgm:cxn modelId="{9F551F4D-8482-4F6D-900F-27C178543592}" type="presParOf" srcId="{B6F56C8F-5082-4BAF-9FFA-F5321D82DA80}" destId="{B78D405B-309C-43C9-BA3B-D700A89EA1B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0FB6C98-D97A-45AA-AFC3-A39C859D13A3}"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E985DBA9-A499-4257-AE21-C887633B6D19}">
      <dgm:prSet custT="1"/>
      <dgm:spPr/>
      <dgm:t>
        <a:bodyPr/>
        <a:lstStyle/>
        <a:p>
          <a:pPr rtl="0"/>
          <a:r>
            <a:rPr lang="zh-CN" sz="2800" dirty="0"/>
            <a:t>正确认识数据预处理（</a:t>
          </a:r>
          <a:r>
            <a:rPr lang="en-US" sz="2800" dirty="0"/>
            <a:t>3</a:t>
          </a:r>
          <a:r>
            <a:rPr lang="zh-CN" sz="2800" dirty="0"/>
            <a:t>）</a:t>
          </a:r>
          <a:endParaRPr lang="en-US" sz="2800" dirty="0"/>
        </a:p>
      </dgm:t>
    </dgm:pt>
    <dgm:pt modelId="{F129173D-F49C-42A3-92FD-4CCC5B0CC24E}" type="parTrans" cxnId="{9E20B18B-1DEF-4DE0-AF8F-6532E93093BB}">
      <dgm:prSet/>
      <dgm:spPr/>
      <dgm:t>
        <a:bodyPr/>
        <a:lstStyle/>
        <a:p>
          <a:endParaRPr lang="zh-CN" altLang="en-US"/>
        </a:p>
      </dgm:t>
    </dgm:pt>
    <dgm:pt modelId="{8CC3D937-3ADA-486D-95A5-1197D1A8D10C}" type="sibTrans" cxnId="{9E20B18B-1DEF-4DE0-AF8F-6532E93093BB}">
      <dgm:prSet/>
      <dgm:spPr/>
      <dgm:t>
        <a:bodyPr/>
        <a:lstStyle/>
        <a:p>
          <a:endParaRPr lang="zh-CN" altLang="en-US"/>
        </a:p>
      </dgm:t>
    </dgm:pt>
    <dgm:pt modelId="{EF814C90-011D-4A40-AAA7-8B73DA8365E0}">
      <dgm:prSet custT="1"/>
      <dgm:spPr/>
      <dgm:t>
        <a:bodyPr/>
        <a:lstStyle/>
        <a:p>
          <a:pPr rtl="0"/>
          <a:r>
            <a:rPr lang="zh-CN" sz="2800" dirty="0"/>
            <a:t>随着大数据时代的到来，</a:t>
          </a:r>
          <a:r>
            <a:rPr lang="zh-CN" sz="2800" u="sng" dirty="0">
              <a:solidFill>
                <a:srgbClr val="FF0000"/>
              </a:solidFill>
            </a:rPr>
            <a:t>上层数据处理应用系统的主要需求发生了新的变化</a:t>
          </a:r>
          <a:r>
            <a:rPr lang="zh-CN" sz="2800" dirty="0"/>
            <a:t>。例如，</a:t>
          </a:r>
          <a:endParaRPr lang="en-US" sz="2800" dirty="0"/>
        </a:p>
      </dgm:t>
    </dgm:pt>
    <dgm:pt modelId="{06FBE6B1-A4D7-49B2-9B2E-F1BAA9A5A662}" type="parTrans" cxnId="{BAC2C1BA-FE8D-4C41-9E77-0A883F88C61B}">
      <dgm:prSet/>
      <dgm:spPr/>
      <dgm:t>
        <a:bodyPr/>
        <a:lstStyle/>
        <a:p>
          <a:endParaRPr lang="zh-CN" altLang="en-US"/>
        </a:p>
      </dgm:t>
    </dgm:pt>
    <dgm:pt modelId="{2D763D8B-194A-45BD-8F71-3CE13C5A6CBE}" type="sibTrans" cxnId="{BAC2C1BA-FE8D-4C41-9E77-0A883F88C61B}">
      <dgm:prSet/>
      <dgm:spPr/>
      <dgm:t>
        <a:bodyPr/>
        <a:lstStyle/>
        <a:p>
          <a:endParaRPr lang="zh-CN" altLang="en-US"/>
        </a:p>
      </dgm:t>
    </dgm:pt>
    <dgm:pt modelId="{785B1EDB-7643-4566-9863-39EECAEA147E}">
      <dgm:prSet custT="1"/>
      <dgm:spPr/>
      <dgm:t>
        <a:bodyPr/>
        <a:lstStyle/>
        <a:p>
          <a:pPr rtl="0"/>
          <a:r>
            <a:rPr lang="zh-CN" sz="2800" b="1" u="sng" dirty="0"/>
            <a:t>简单查询操作的响应时间</a:t>
          </a:r>
          <a:r>
            <a:rPr lang="zh-CN" sz="2800" dirty="0"/>
            <a:t>的</a:t>
          </a:r>
          <a:r>
            <a:rPr lang="zh-CN" sz="2800" b="1" u="sng" dirty="0"/>
            <a:t>高度重视</a:t>
          </a:r>
          <a:endParaRPr lang="en-US" sz="2800" b="1" u="sng" dirty="0"/>
        </a:p>
      </dgm:t>
    </dgm:pt>
    <dgm:pt modelId="{EDA22EE1-6BAB-4BB7-AFB1-395548B491D8}" type="parTrans" cxnId="{9E73F322-0D78-4508-BF5D-6A592296465E}">
      <dgm:prSet/>
      <dgm:spPr/>
      <dgm:t>
        <a:bodyPr/>
        <a:lstStyle/>
        <a:p>
          <a:endParaRPr lang="zh-CN" altLang="en-US"/>
        </a:p>
      </dgm:t>
    </dgm:pt>
    <dgm:pt modelId="{2039AB5E-3E03-4C41-87F3-0F327D99EBD6}" type="sibTrans" cxnId="{9E73F322-0D78-4508-BF5D-6A592296465E}">
      <dgm:prSet/>
      <dgm:spPr/>
      <dgm:t>
        <a:bodyPr/>
        <a:lstStyle/>
        <a:p>
          <a:endParaRPr lang="zh-CN" altLang="en-US"/>
        </a:p>
      </dgm:t>
    </dgm:pt>
    <dgm:pt modelId="{02F34F4D-86B6-4F1A-BFEE-029D3950D2D0}">
      <dgm:prSet custT="1"/>
      <dgm:spPr/>
      <dgm:t>
        <a:bodyPr/>
        <a:lstStyle/>
        <a:p>
          <a:pPr rtl="0"/>
          <a:r>
            <a:rPr lang="zh-CN" sz="2800" b="1" u="sng" dirty="0"/>
            <a:t>强调应用系统对</a:t>
          </a:r>
          <a:r>
            <a:rPr lang="zh-CN" sz="2800" dirty="0"/>
            <a:t>不断变化的环境的</a:t>
          </a:r>
          <a:r>
            <a:rPr lang="zh-CN" sz="2800" b="1" u="sng" dirty="0"/>
            <a:t>自适应能力等。</a:t>
          </a:r>
          <a:endParaRPr lang="en-US" sz="2800" b="1" u="sng" dirty="0"/>
        </a:p>
      </dgm:t>
    </dgm:pt>
    <dgm:pt modelId="{DC209179-9B29-4491-89FA-6588E3BF1A1C}" type="parTrans" cxnId="{149FB43C-8C05-4195-B456-AC8DBF63298A}">
      <dgm:prSet/>
      <dgm:spPr/>
      <dgm:t>
        <a:bodyPr/>
        <a:lstStyle/>
        <a:p>
          <a:endParaRPr lang="zh-CN" altLang="en-US"/>
        </a:p>
      </dgm:t>
    </dgm:pt>
    <dgm:pt modelId="{A8D04ADE-DF81-40E0-A4AC-14811FE2309F}" type="sibTrans" cxnId="{149FB43C-8C05-4195-B456-AC8DBF63298A}">
      <dgm:prSet/>
      <dgm:spPr/>
      <dgm:t>
        <a:bodyPr/>
        <a:lstStyle/>
        <a:p>
          <a:endParaRPr lang="zh-CN" altLang="en-US"/>
        </a:p>
      </dgm:t>
    </dgm:pt>
    <dgm:pt modelId="{356BCE28-E046-474C-9707-2BAC0D721B68}">
      <dgm:prSet custT="1"/>
      <dgm:spPr/>
      <dgm:t>
        <a:bodyPr/>
        <a:lstStyle/>
        <a:p>
          <a:pPr rtl="0"/>
          <a:r>
            <a:rPr lang="zh-CN" altLang="en-US" sz="2800" dirty="0"/>
            <a:t>同时，上述新趋势也对数据预处理活动提出了新的挑战。</a:t>
          </a:r>
        </a:p>
      </dgm:t>
    </dgm:pt>
    <dgm:pt modelId="{1346158E-26C4-43D9-80AD-2DFD890330BE}" type="parTrans" cxnId="{D6A4FD7C-5C93-47ED-ADFF-C7570B4CA38C}">
      <dgm:prSet/>
      <dgm:spPr/>
      <dgm:t>
        <a:bodyPr/>
        <a:lstStyle/>
        <a:p>
          <a:endParaRPr lang="zh-CN" altLang="en-US"/>
        </a:p>
      </dgm:t>
    </dgm:pt>
    <dgm:pt modelId="{5B9EBE01-B0F5-4D2F-9038-206DBF25E993}" type="sibTrans" cxnId="{D6A4FD7C-5C93-47ED-ADFF-C7570B4CA38C}">
      <dgm:prSet/>
      <dgm:spPr/>
      <dgm:t>
        <a:bodyPr/>
        <a:lstStyle/>
        <a:p>
          <a:endParaRPr lang="zh-CN" altLang="en-US"/>
        </a:p>
      </dgm:t>
    </dgm:pt>
    <dgm:pt modelId="{A302C980-BAF1-4981-B343-AA8A531287AA}" type="pres">
      <dgm:prSet presAssocID="{80FB6C98-D97A-45AA-AFC3-A39C859D13A3}" presName="linear" presStyleCnt="0">
        <dgm:presLayoutVars>
          <dgm:dir/>
          <dgm:animLvl val="lvl"/>
          <dgm:resizeHandles val="exact"/>
        </dgm:presLayoutVars>
      </dgm:prSet>
      <dgm:spPr/>
      <dgm:t>
        <a:bodyPr/>
        <a:lstStyle/>
        <a:p>
          <a:endParaRPr lang="zh-CN" altLang="en-US"/>
        </a:p>
      </dgm:t>
    </dgm:pt>
    <dgm:pt modelId="{4FC489EC-8FCE-40F3-91F8-3635A959AA4A}" type="pres">
      <dgm:prSet presAssocID="{E985DBA9-A499-4257-AE21-C887633B6D19}" presName="parentLin" presStyleCnt="0"/>
      <dgm:spPr/>
    </dgm:pt>
    <dgm:pt modelId="{FB940AB1-844F-4398-A51B-1E1C24B5ED62}" type="pres">
      <dgm:prSet presAssocID="{E985DBA9-A499-4257-AE21-C887633B6D19}" presName="parentLeftMargin" presStyleLbl="node1" presStyleIdx="0" presStyleCnt="1"/>
      <dgm:spPr/>
      <dgm:t>
        <a:bodyPr/>
        <a:lstStyle/>
        <a:p>
          <a:endParaRPr lang="zh-CN" altLang="en-US"/>
        </a:p>
      </dgm:t>
    </dgm:pt>
    <dgm:pt modelId="{17FA4B82-DB0F-4773-85F6-1DA2F40A3F67}" type="pres">
      <dgm:prSet presAssocID="{E985DBA9-A499-4257-AE21-C887633B6D19}" presName="parentText" presStyleLbl="node1" presStyleIdx="0" presStyleCnt="1">
        <dgm:presLayoutVars>
          <dgm:chMax val="0"/>
          <dgm:bulletEnabled val="1"/>
        </dgm:presLayoutVars>
      </dgm:prSet>
      <dgm:spPr/>
      <dgm:t>
        <a:bodyPr/>
        <a:lstStyle/>
        <a:p>
          <a:endParaRPr lang="zh-CN" altLang="en-US"/>
        </a:p>
      </dgm:t>
    </dgm:pt>
    <dgm:pt modelId="{DC7C95EC-17B1-4DDF-9A4F-A6D0F56E7717}" type="pres">
      <dgm:prSet presAssocID="{E985DBA9-A499-4257-AE21-C887633B6D19}" presName="negativeSpace" presStyleCnt="0"/>
      <dgm:spPr/>
    </dgm:pt>
    <dgm:pt modelId="{BCDEA97E-D500-48AA-B1CF-27271DFD99CF}" type="pres">
      <dgm:prSet presAssocID="{E985DBA9-A499-4257-AE21-C887633B6D19}" presName="childText" presStyleLbl="conFgAcc1" presStyleIdx="0" presStyleCnt="1">
        <dgm:presLayoutVars>
          <dgm:bulletEnabled val="1"/>
        </dgm:presLayoutVars>
      </dgm:prSet>
      <dgm:spPr/>
      <dgm:t>
        <a:bodyPr/>
        <a:lstStyle/>
        <a:p>
          <a:endParaRPr lang="zh-CN" altLang="en-US"/>
        </a:p>
      </dgm:t>
    </dgm:pt>
  </dgm:ptLst>
  <dgm:cxnLst>
    <dgm:cxn modelId="{54BEDE10-F80E-483D-B6EC-FA27388B180F}" type="presOf" srcId="{E985DBA9-A499-4257-AE21-C887633B6D19}" destId="{17FA4B82-DB0F-4773-85F6-1DA2F40A3F67}" srcOrd="1" destOrd="0" presId="urn:microsoft.com/office/officeart/2005/8/layout/list1"/>
    <dgm:cxn modelId="{D2FC0659-54E4-446F-AADF-901244C066D9}" type="presOf" srcId="{785B1EDB-7643-4566-9863-39EECAEA147E}" destId="{BCDEA97E-D500-48AA-B1CF-27271DFD99CF}" srcOrd="0" destOrd="1" presId="urn:microsoft.com/office/officeart/2005/8/layout/list1"/>
    <dgm:cxn modelId="{0FAB8974-4E3D-4625-AC17-200B029A4F78}" type="presOf" srcId="{EF814C90-011D-4A40-AAA7-8B73DA8365E0}" destId="{BCDEA97E-D500-48AA-B1CF-27271DFD99CF}" srcOrd="0" destOrd="0" presId="urn:microsoft.com/office/officeart/2005/8/layout/list1"/>
    <dgm:cxn modelId="{9E73F322-0D78-4508-BF5D-6A592296465E}" srcId="{EF814C90-011D-4A40-AAA7-8B73DA8365E0}" destId="{785B1EDB-7643-4566-9863-39EECAEA147E}" srcOrd="0" destOrd="0" parTransId="{EDA22EE1-6BAB-4BB7-AFB1-395548B491D8}" sibTransId="{2039AB5E-3E03-4C41-87F3-0F327D99EBD6}"/>
    <dgm:cxn modelId="{2223B247-3B1B-4175-A58F-9AFFBB714844}" type="presOf" srcId="{356BCE28-E046-474C-9707-2BAC0D721B68}" destId="{BCDEA97E-D500-48AA-B1CF-27271DFD99CF}" srcOrd="0" destOrd="3" presId="urn:microsoft.com/office/officeart/2005/8/layout/list1"/>
    <dgm:cxn modelId="{D6A4FD7C-5C93-47ED-ADFF-C7570B4CA38C}" srcId="{E985DBA9-A499-4257-AE21-C887633B6D19}" destId="{356BCE28-E046-474C-9707-2BAC0D721B68}" srcOrd="1" destOrd="0" parTransId="{1346158E-26C4-43D9-80AD-2DFD890330BE}" sibTransId="{5B9EBE01-B0F5-4D2F-9038-206DBF25E993}"/>
    <dgm:cxn modelId="{BAC2C1BA-FE8D-4C41-9E77-0A883F88C61B}" srcId="{E985DBA9-A499-4257-AE21-C887633B6D19}" destId="{EF814C90-011D-4A40-AAA7-8B73DA8365E0}" srcOrd="0" destOrd="0" parTransId="{06FBE6B1-A4D7-49B2-9B2E-F1BAA9A5A662}" sibTransId="{2D763D8B-194A-45BD-8F71-3CE13C5A6CBE}"/>
    <dgm:cxn modelId="{2938841A-42FE-40E2-A519-565C3831AE17}" type="presOf" srcId="{80FB6C98-D97A-45AA-AFC3-A39C859D13A3}" destId="{A302C980-BAF1-4981-B343-AA8A531287AA}" srcOrd="0" destOrd="0" presId="urn:microsoft.com/office/officeart/2005/8/layout/list1"/>
    <dgm:cxn modelId="{99F5B112-D105-49CD-A3ED-58492F2AA714}" type="presOf" srcId="{E985DBA9-A499-4257-AE21-C887633B6D19}" destId="{FB940AB1-844F-4398-A51B-1E1C24B5ED62}" srcOrd="0" destOrd="0" presId="urn:microsoft.com/office/officeart/2005/8/layout/list1"/>
    <dgm:cxn modelId="{9E20B18B-1DEF-4DE0-AF8F-6532E93093BB}" srcId="{80FB6C98-D97A-45AA-AFC3-A39C859D13A3}" destId="{E985DBA9-A499-4257-AE21-C887633B6D19}" srcOrd="0" destOrd="0" parTransId="{F129173D-F49C-42A3-92FD-4CCC5B0CC24E}" sibTransId="{8CC3D937-3ADA-486D-95A5-1197D1A8D10C}"/>
    <dgm:cxn modelId="{149FB43C-8C05-4195-B456-AC8DBF63298A}" srcId="{EF814C90-011D-4A40-AAA7-8B73DA8365E0}" destId="{02F34F4D-86B6-4F1A-BFEE-029D3950D2D0}" srcOrd="1" destOrd="0" parTransId="{DC209179-9B29-4491-89FA-6588E3BF1A1C}" sibTransId="{A8D04ADE-DF81-40E0-A4AC-14811FE2309F}"/>
    <dgm:cxn modelId="{F4A73057-22E1-4E7F-AEA3-2BDC6BC34CBB}" type="presOf" srcId="{02F34F4D-86B6-4F1A-BFEE-029D3950D2D0}" destId="{BCDEA97E-D500-48AA-B1CF-27271DFD99CF}" srcOrd="0" destOrd="2" presId="urn:microsoft.com/office/officeart/2005/8/layout/list1"/>
    <dgm:cxn modelId="{EE099DDE-B2DF-4CEC-810E-740F8D13334E}" type="presParOf" srcId="{A302C980-BAF1-4981-B343-AA8A531287AA}" destId="{4FC489EC-8FCE-40F3-91F8-3635A959AA4A}" srcOrd="0" destOrd="0" presId="urn:microsoft.com/office/officeart/2005/8/layout/list1"/>
    <dgm:cxn modelId="{C3EEFB6B-4083-44DF-B999-EF6BE6376F1B}" type="presParOf" srcId="{4FC489EC-8FCE-40F3-91F8-3635A959AA4A}" destId="{FB940AB1-844F-4398-A51B-1E1C24B5ED62}" srcOrd="0" destOrd="0" presId="urn:microsoft.com/office/officeart/2005/8/layout/list1"/>
    <dgm:cxn modelId="{54A4144F-F1D4-4712-AC35-FAD25BC274DD}" type="presParOf" srcId="{4FC489EC-8FCE-40F3-91F8-3635A959AA4A}" destId="{17FA4B82-DB0F-4773-85F6-1DA2F40A3F67}" srcOrd="1" destOrd="0" presId="urn:microsoft.com/office/officeart/2005/8/layout/list1"/>
    <dgm:cxn modelId="{1A4542D7-9C80-46D2-8FB5-FE13FC33C510}" type="presParOf" srcId="{A302C980-BAF1-4981-B343-AA8A531287AA}" destId="{DC7C95EC-17B1-4DDF-9A4F-A6D0F56E7717}" srcOrd="1" destOrd="0" presId="urn:microsoft.com/office/officeart/2005/8/layout/list1"/>
    <dgm:cxn modelId="{2A328D34-D282-40FD-9075-4C306FEF12E2}" type="presParOf" srcId="{A302C980-BAF1-4981-B343-AA8A531287AA}" destId="{BCDEA97E-D500-48AA-B1CF-27271DFD99C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A02752-B041-4071-9A7B-B2F5C641E529}"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CN" altLang="en-US"/>
        </a:p>
      </dgm:t>
    </dgm:pt>
    <dgm:pt modelId="{36B328E4-2293-47BF-A2A2-30FE584230D6}">
      <dgm:prSet/>
      <dgm:spPr/>
      <dgm:t>
        <a:bodyPr/>
        <a:lstStyle/>
        <a:p>
          <a:pPr rtl="0"/>
          <a:r>
            <a:rPr lang="zh-CN" b="1" dirty="0"/>
            <a:t>连接特征</a:t>
          </a:r>
          <a:endParaRPr lang="en-US" b="1" dirty="0"/>
        </a:p>
      </dgm:t>
    </dgm:pt>
    <dgm:pt modelId="{6C31522C-637B-4934-9D62-3570D59A3416}" type="parTrans" cxnId="{C9E759E0-91DA-4C1A-B6C0-ABE157901D31}">
      <dgm:prSet/>
      <dgm:spPr/>
      <dgm:t>
        <a:bodyPr/>
        <a:lstStyle/>
        <a:p>
          <a:endParaRPr lang="zh-CN" altLang="en-US"/>
        </a:p>
      </dgm:t>
    </dgm:pt>
    <dgm:pt modelId="{918B7D21-1C10-47C2-B9AB-B127EDA6A1C7}" type="sibTrans" cxnId="{C9E759E0-91DA-4C1A-B6C0-ABE157901D31}">
      <dgm:prSet/>
      <dgm:spPr/>
      <dgm:t>
        <a:bodyPr/>
        <a:lstStyle/>
        <a:p>
          <a:endParaRPr lang="zh-CN" altLang="en-US"/>
        </a:p>
      </dgm:t>
    </dgm:pt>
    <dgm:pt modelId="{D8E00D57-0792-4DAC-9841-15EDC638B1C9}">
      <dgm:prSet/>
      <dgm:spPr/>
      <dgm:t>
        <a:bodyPr/>
        <a:lstStyle/>
        <a:p>
          <a:pPr rtl="0"/>
          <a:r>
            <a:rPr lang="zh-CN" dirty="0"/>
            <a:t>包括语言学中的</a:t>
          </a:r>
          <a:r>
            <a:rPr lang="zh-CN" b="1" u="sng" dirty="0"/>
            <a:t>后连接</a:t>
          </a:r>
          <a:r>
            <a:rPr lang="zh-CN" u="sng" dirty="0"/>
            <a:t>（如字母</a:t>
          </a:r>
          <a:r>
            <a:rPr lang="en-US" u="sng" dirty="0"/>
            <a:t>“q”</a:t>
          </a:r>
          <a:r>
            <a:rPr lang="zh-CN" u="sng" dirty="0"/>
            <a:t>后总是</a:t>
          </a:r>
          <a:r>
            <a:rPr lang="en-US" u="sng" dirty="0"/>
            <a:t>“u”</a:t>
          </a:r>
          <a:r>
            <a:rPr lang="zh-CN" u="sng" dirty="0"/>
            <a:t>）</a:t>
          </a:r>
          <a:r>
            <a:rPr lang="zh-CN" dirty="0"/>
            <a:t>、</a:t>
          </a:r>
          <a:r>
            <a:rPr lang="zh-CN" b="1" u="sng" dirty="0"/>
            <a:t>前连接</a:t>
          </a:r>
          <a:r>
            <a:rPr lang="zh-CN" dirty="0"/>
            <a:t>（如字母</a:t>
          </a:r>
          <a:r>
            <a:rPr lang="en-US" dirty="0"/>
            <a:t>“x”</a:t>
          </a:r>
          <a:r>
            <a:rPr lang="zh-CN" dirty="0"/>
            <a:t>的前面总是字母</a:t>
          </a:r>
          <a:r>
            <a:rPr lang="en-US" dirty="0"/>
            <a:t>“</a:t>
          </a:r>
          <a:r>
            <a:rPr lang="en-US" dirty="0" err="1"/>
            <a:t>i</a:t>
          </a:r>
          <a:r>
            <a:rPr lang="en-US" dirty="0"/>
            <a:t>”</a:t>
          </a:r>
          <a:r>
            <a:rPr lang="zh-CN" dirty="0"/>
            <a:t>，字母</a:t>
          </a:r>
          <a:r>
            <a:rPr lang="en-US" dirty="0"/>
            <a:t>“e”</a:t>
          </a:r>
          <a:r>
            <a:rPr lang="zh-CN" dirty="0"/>
            <a:t>很少与</a:t>
          </a:r>
          <a:r>
            <a:rPr lang="en-US" dirty="0"/>
            <a:t>“o”</a:t>
          </a:r>
          <a:r>
            <a:rPr lang="zh-CN" dirty="0"/>
            <a:t>和</a:t>
          </a:r>
          <a:r>
            <a:rPr lang="en-US" dirty="0"/>
            <a:t>“a”</a:t>
          </a:r>
          <a:r>
            <a:rPr lang="zh-CN" dirty="0"/>
            <a:t>连接）以及</a:t>
          </a:r>
          <a:r>
            <a:rPr lang="zh-CN" b="1" u="sng" dirty="0"/>
            <a:t>间断连接</a:t>
          </a:r>
          <a:r>
            <a:rPr lang="zh-CN" dirty="0"/>
            <a:t>（如在</a:t>
          </a:r>
          <a:r>
            <a:rPr lang="en-US" dirty="0"/>
            <a:t>“e”</a:t>
          </a:r>
          <a:r>
            <a:rPr lang="zh-CN" dirty="0"/>
            <a:t>和</a:t>
          </a:r>
          <a:r>
            <a:rPr lang="en-US" dirty="0"/>
            <a:t>“e”</a:t>
          </a:r>
          <a:r>
            <a:rPr lang="zh-CN" dirty="0"/>
            <a:t>之间，</a:t>
          </a:r>
          <a:r>
            <a:rPr lang="en-US" dirty="0"/>
            <a:t>“r”</a:t>
          </a:r>
          <a:r>
            <a:rPr lang="zh-CN" dirty="0"/>
            <a:t>的出现频率最高）。</a:t>
          </a:r>
          <a:endParaRPr lang="en-US" dirty="0"/>
        </a:p>
      </dgm:t>
    </dgm:pt>
    <dgm:pt modelId="{CCC0C110-4059-4D43-BAEF-E544FAA9B963}" type="parTrans" cxnId="{6BEDA583-8D3A-4758-B5CA-1F6FBD43C5D1}">
      <dgm:prSet/>
      <dgm:spPr/>
      <dgm:t>
        <a:bodyPr/>
        <a:lstStyle/>
        <a:p>
          <a:endParaRPr lang="zh-CN" altLang="en-US"/>
        </a:p>
      </dgm:t>
    </dgm:pt>
    <dgm:pt modelId="{C3E9C59F-04D0-47DB-9F2A-B3E307EB0B42}" type="sibTrans" cxnId="{6BEDA583-8D3A-4758-B5CA-1F6FBD43C5D1}">
      <dgm:prSet/>
      <dgm:spPr/>
      <dgm:t>
        <a:bodyPr/>
        <a:lstStyle/>
        <a:p>
          <a:endParaRPr lang="zh-CN" altLang="en-US"/>
        </a:p>
      </dgm:t>
    </dgm:pt>
    <dgm:pt modelId="{D1D7E86E-EE11-475A-8C43-4EE7AD7391A6}">
      <dgm:prSet/>
      <dgm:spPr/>
      <dgm:t>
        <a:bodyPr/>
        <a:lstStyle/>
        <a:p>
          <a:pPr rtl="0"/>
          <a:r>
            <a:rPr lang="zh-CN" b="1" dirty="0"/>
            <a:t>重复特征</a:t>
          </a:r>
          <a:endParaRPr lang="en-US" b="1" dirty="0"/>
        </a:p>
      </dgm:t>
    </dgm:pt>
    <dgm:pt modelId="{03461CB1-41B6-44ED-AC9D-DFB2A7906EB9}" type="parTrans" cxnId="{DD6F0D7A-AD95-43CC-AD54-F8996FFCE22C}">
      <dgm:prSet/>
      <dgm:spPr/>
      <dgm:t>
        <a:bodyPr/>
        <a:lstStyle/>
        <a:p>
          <a:endParaRPr lang="zh-CN" altLang="en-US"/>
        </a:p>
      </dgm:t>
    </dgm:pt>
    <dgm:pt modelId="{42F4FC44-81EF-4DE4-8C3A-4CA324386023}" type="sibTrans" cxnId="{DD6F0D7A-AD95-43CC-AD54-F8996FFCE22C}">
      <dgm:prSet/>
      <dgm:spPr/>
      <dgm:t>
        <a:bodyPr/>
        <a:lstStyle/>
        <a:p>
          <a:endParaRPr lang="zh-CN" altLang="en-US"/>
        </a:p>
      </dgm:t>
    </dgm:pt>
    <dgm:pt modelId="{67268106-1D0A-4243-B3F1-EB3B432BEA77}">
      <dgm:prSet/>
      <dgm:spPr/>
      <dgm:t>
        <a:bodyPr/>
        <a:lstStyle/>
        <a:p>
          <a:pPr rtl="0"/>
          <a:r>
            <a:rPr lang="zh-CN" u="sng" dirty="0"/>
            <a:t>两个字符以上的字符串重复出现的现象</a:t>
          </a:r>
          <a:r>
            <a:rPr lang="zh-CN" dirty="0"/>
            <a:t>，叫做语言的重复特征。例如，在英文中字符串</a:t>
          </a:r>
          <a:r>
            <a:rPr lang="en-US" dirty="0"/>
            <a:t>“</a:t>
          </a:r>
          <a:r>
            <a:rPr lang="en-US" dirty="0" err="1"/>
            <a:t>th</a:t>
          </a:r>
          <a:r>
            <a:rPr lang="en-US" dirty="0"/>
            <a:t>”</a:t>
          </a:r>
          <a:r>
            <a:rPr lang="zh-CN" dirty="0"/>
            <a:t>、</a:t>
          </a:r>
          <a:r>
            <a:rPr lang="en-US" dirty="0"/>
            <a:t>“</a:t>
          </a:r>
          <a:r>
            <a:rPr lang="en-US" dirty="0" err="1"/>
            <a:t>tion</a:t>
          </a:r>
          <a:r>
            <a:rPr lang="en-US" dirty="0"/>
            <a:t>”</a:t>
          </a:r>
          <a:r>
            <a:rPr lang="zh-CN" dirty="0"/>
            <a:t>和</a:t>
          </a:r>
          <a:r>
            <a:rPr lang="en-US" dirty="0"/>
            <a:t>“</a:t>
          </a:r>
          <a:r>
            <a:rPr lang="en-US" dirty="0" err="1"/>
            <a:t>tious</a:t>
          </a:r>
          <a:r>
            <a:rPr lang="en-US" dirty="0"/>
            <a:t>”</a:t>
          </a:r>
          <a:r>
            <a:rPr lang="zh-CN" dirty="0"/>
            <a:t>的重复率很高。</a:t>
          </a:r>
          <a:endParaRPr lang="en-US" dirty="0"/>
        </a:p>
      </dgm:t>
    </dgm:pt>
    <dgm:pt modelId="{F47970C4-A037-4E17-BA8F-E9233CCB58CC}" type="parTrans" cxnId="{A3E3875E-FF88-4FAE-A904-67D2E935C335}">
      <dgm:prSet/>
      <dgm:spPr/>
      <dgm:t>
        <a:bodyPr/>
        <a:lstStyle/>
        <a:p>
          <a:endParaRPr lang="zh-CN" altLang="en-US"/>
        </a:p>
      </dgm:t>
    </dgm:pt>
    <dgm:pt modelId="{8BFA7711-5FD4-4A95-AE14-0DA72A3D5442}" type="sibTrans" cxnId="{A3E3875E-FF88-4FAE-A904-67D2E935C335}">
      <dgm:prSet/>
      <dgm:spPr/>
      <dgm:t>
        <a:bodyPr/>
        <a:lstStyle/>
        <a:p>
          <a:endParaRPr lang="zh-CN" altLang="en-US"/>
        </a:p>
      </dgm:t>
    </dgm:pt>
    <dgm:pt modelId="{5199818F-20E9-4EE0-99F3-54B24A8E0455}" type="pres">
      <dgm:prSet presAssocID="{BFA02752-B041-4071-9A7B-B2F5C641E529}" presName="Name0" presStyleCnt="0">
        <dgm:presLayoutVars>
          <dgm:dir/>
          <dgm:animLvl val="lvl"/>
          <dgm:resizeHandles val="exact"/>
        </dgm:presLayoutVars>
      </dgm:prSet>
      <dgm:spPr/>
      <dgm:t>
        <a:bodyPr/>
        <a:lstStyle/>
        <a:p>
          <a:endParaRPr lang="zh-CN" altLang="en-US"/>
        </a:p>
      </dgm:t>
    </dgm:pt>
    <dgm:pt modelId="{59BE4D57-9E6A-42E9-A53B-8461C82A7D75}" type="pres">
      <dgm:prSet presAssocID="{36B328E4-2293-47BF-A2A2-30FE584230D6}" presName="composite" presStyleCnt="0"/>
      <dgm:spPr/>
    </dgm:pt>
    <dgm:pt modelId="{8691ABF4-7DC3-4544-A9B6-D8F978652E65}" type="pres">
      <dgm:prSet presAssocID="{36B328E4-2293-47BF-A2A2-30FE584230D6}" presName="parTx" presStyleLbl="alignNode1" presStyleIdx="0" presStyleCnt="2">
        <dgm:presLayoutVars>
          <dgm:chMax val="0"/>
          <dgm:chPref val="0"/>
          <dgm:bulletEnabled val="1"/>
        </dgm:presLayoutVars>
      </dgm:prSet>
      <dgm:spPr/>
      <dgm:t>
        <a:bodyPr/>
        <a:lstStyle/>
        <a:p>
          <a:endParaRPr lang="zh-CN" altLang="en-US"/>
        </a:p>
      </dgm:t>
    </dgm:pt>
    <dgm:pt modelId="{F0A68150-22AC-4AC5-B454-1C779A8978C7}" type="pres">
      <dgm:prSet presAssocID="{36B328E4-2293-47BF-A2A2-30FE584230D6}" presName="desTx" presStyleLbl="alignAccFollowNode1" presStyleIdx="0" presStyleCnt="2">
        <dgm:presLayoutVars>
          <dgm:bulletEnabled val="1"/>
        </dgm:presLayoutVars>
      </dgm:prSet>
      <dgm:spPr/>
      <dgm:t>
        <a:bodyPr/>
        <a:lstStyle/>
        <a:p>
          <a:endParaRPr lang="zh-CN" altLang="en-US"/>
        </a:p>
      </dgm:t>
    </dgm:pt>
    <dgm:pt modelId="{5F3042D4-678C-4FC9-B6AF-5D051600521C}" type="pres">
      <dgm:prSet presAssocID="{918B7D21-1C10-47C2-B9AB-B127EDA6A1C7}" presName="space" presStyleCnt="0"/>
      <dgm:spPr/>
    </dgm:pt>
    <dgm:pt modelId="{A122B410-F161-49E3-A821-84258C5261A8}" type="pres">
      <dgm:prSet presAssocID="{D1D7E86E-EE11-475A-8C43-4EE7AD7391A6}" presName="composite" presStyleCnt="0"/>
      <dgm:spPr/>
    </dgm:pt>
    <dgm:pt modelId="{C782CF53-DEDA-48B9-9BDA-92E531C629B4}" type="pres">
      <dgm:prSet presAssocID="{D1D7E86E-EE11-475A-8C43-4EE7AD7391A6}" presName="parTx" presStyleLbl="alignNode1" presStyleIdx="1" presStyleCnt="2">
        <dgm:presLayoutVars>
          <dgm:chMax val="0"/>
          <dgm:chPref val="0"/>
          <dgm:bulletEnabled val="1"/>
        </dgm:presLayoutVars>
      </dgm:prSet>
      <dgm:spPr/>
      <dgm:t>
        <a:bodyPr/>
        <a:lstStyle/>
        <a:p>
          <a:endParaRPr lang="zh-CN" altLang="en-US"/>
        </a:p>
      </dgm:t>
    </dgm:pt>
    <dgm:pt modelId="{74E75E81-3CA8-4BED-8F1E-9DF5FA430AD8}" type="pres">
      <dgm:prSet presAssocID="{D1D7E86E-EE11-475A-8C43-4EE7AD7391A6}" presName="desTx" presStyleLbl="alignAccFollowNode1" presStyleIdx="1" presStyleCnt="2">
        <dgm:presLayoutVars>
          <dgm:bulletEnabled val="1"/>
        </dgm:presLayoutVars>
      </dgm:prSet>
      <dgm:spPr/>
      <dgm:t>
        <a:bodyPr/>
        <a:lstStyle/>
        <a:p>
          <a:endParaRPr lang="zh-CN" altLang="en-US"/>
        </a:p>
      </dgm:t>
    </dgm:pt>
  </dgm:ptLst>
  <dgm:cxnLst>
    <dgm:cxn modelId="{C9E759E0-91DA-4C1A-B6C0-ABE157901D31}" srcId="{BFA02752-B041-4071-9A7B-B2F5C641E529}" destId="{36B328E4-2293-47BF-A2A2-30FE584230D6}" srcOrd="0" destOrd="0" parTransId="{6C31522C-637B-4934-9D62-3570D59A3416}" sibTransId="{918B7D21-1C10-47C2-B9AB-B127EDA6A1C7}"/>
    <dgm:cxn modelId="{A72A52DF-86C4-420C-A736-B7B56C87B10C}" type="presOf" srcId="{36B328E4-2293-47BF-A2A2-30FE584230D6}" destId="{8691ABF4-7DC3-4544-A9B6-D8F978652E65}" srcOrd="0" destOrd="0" presId="urn:microsoft.com/office/officeart/2005/8/layout/hList1"/>
    <dgm:cxn modelId="{DD6F0D7A-AD95-43CC-AD54-F8996FFCE22C}" srcId="{BFA02752-B041-4071-9A7B-B2F5C641E529}" destId="{D1D7E86E-EE11-475A-8C43-4EE7AD7391A6}" srcOrd="1" destOrd="0" parTransId="{03461CB1-41B6-44ED-AC9D-DFB2A7906EB9}" sibTransId="{42F4FC44-81EF-4DE4-8C3A-4CA324386023}"/>
    <dgm:cxn modelId="{6BEDA583-8D3A-4758-B5CA-1F6FBD43C5D1}" srcId="{36B328E4-2293-47BF-A2A2-30FE584230D6}" destId="{D8E00D57-0792-4DAC-9841-15EDC638B1C9}" srcOrd="0" destOrd="0" parTransId="{CCC0C110-4059-4D43-BAEF-E544FAA9B963}" sibTransId="{C3E9C59F-04D0-47DB-9F2A-B3E307EB0B42}"/>
    <dgm:cxn modelId="{A3E3875E-FF88-4FAE-A904-67D2E935C335}" srcId="{D1D7E86E-EE11-475A-8C43-4EE7AD7391A6}" destId="{67268106-1D0A-4243-B3F1-EB3B432BEA77}" srcOrd="0" destOrd="0" parTransId="{F47970C4-A037-4E17-BA8F-E9233CCB58CC}" sibTransId="{8BFA7711-5FD4-4A95-AE14-0DA72A3D5442}"/>
    <dgm:cxn modelId="{C605893E-B415-4E06-B311-83647DFC0F49}" type="presOf" srcId="{D1D7E86E-EE11-475A-8C43-4EE7AD7391A6}" destId="{C782CF53-DEDA-48B9-9BDA-92E531C629B4}" srcOrd="0" destOrd="0" presId="urn:microsoft.com/office/officeart/2005/8/layout/hList1"/>
    <dgm:cxn modelId="{1837AE5F-81B2-475D-9FE3-AC7F49F0AFF4}" type="presOf" srcId="{67268106-1D0A-4243-B3F1-EB3B432BEA77}" destId="{74E75E81-3CA8-4BED-8F1E-9DF5FA430AD8}" srcOrd="0" destOrd="0" presId="urn:microsoft.com/office/officeart/2005/8/layout/hList1"/>
    <dgm:cxn modelId="{7C53229F-A8D3-4514-BD80-5E5E40950CD7}" type="presOf" srcId="{BFA02752-B041-4071-9A7B-B2F5C641E529}" destId="{5199818F-20E9-4EE0-99F3-54B24A8E0455}" srcOrd="0" destOrd="0" presId="urn:microsoft.com/office/officeart/2005/8/layout/hList1"/>
    <dgm:cxn modelId="{344BFB38-9A48-4F92-B3B8-5B20EFFC11F2}" type="presOf" srcId="{D8E00D57-0792-4DAC-9841-15EDC638B1C9}" destId="{F0A68150-22AC-4AC5-B454-1C779A8978C7}" srcOrd="0" destOrd="0" presId="urn:microsoft.com/office/officeart/2005/8/layout/hList1"/>
    <dgm:cxn modelId="{E92D8EA8-63EF-412B-B100-024AD37BD936}" type="presParOf" srcId="{5199818F-20E9-4EE0-99F3-54B24A8E0455}" destId="{59BE4D57-9E6A-42E9-A53B-8461C82A7D75}" srcOrd="0" destOrd="0" presId="urn:microsoft.com/office/officeart/2005/8/layout/hList1"/>
    <dgm:cxn modelId="{785DA45C-486F-49E1-B337-F9918CDF7B32}" type="presParOf" srcId="{59BE4D57-9E6A-42E9-A53B-8461C82A7D75}" destId="{8691ABF4-7DC3-4544-A9B6-D8F978652E65}" srcOrd="0" destOrd="0" presId="urn:microsoft.com/office/officeart/2005/8/layout/hList1"/>
    <dgm:cxn modelId="{8B2ACCCB-4A51-445F-A295-E42D3790AE92}" type="presParOf" srcId="{59BE4D57-9E6A-42E9-A53B-8461C82A7D75}" destId="{F0A68150-22AC-4AC5-B454-1C779A8978C7}" srcOrd="1" destOrd="0" presId="urn:microsoft.com/office/officeart/2005/8/layout/hList1"/>
    <dgm:cxn modelId="{4528E633-7217-44B7-B7EE-C6388C05695B}" type="presParOf" srcId="{5199818F-20E9-4EE0-99F3-54B24A8E0455}" destId="{5F3042D4-678C-4FC9-B6AF-5D051600521C}" srcOrd="1" destOrd="0" presId="urn:microsoft.com/office/officeart/2005/8/layout/hList1"/>
    <dgm:cxn modelId="{83B5E4AE-0B9C-4FC5-AD22-0DD487377C59}" type="presParOf" srcId="{5199818F-20E9-4EE0-99F3-54B24A8E0455}" destId="{A122B410-F161-49E3-A821-84258C5261A8}" srcOrd="2" destOrd="0" presId="urn:microsoft.com/office/officeart/2005/8/layout/hList1"/>
    <dgm:cxn modelId="{6EFCCB94-0389-43B4-9921-105CA12C4F89}" type="presParOf" srcId="{A122B410-F161-49E3-A821-84258C5261A8}" destId="{C782CF53-DEDA-48B9-9BDA-92E531C629B4}" srcOrd="0" destOrd="0" presId="urn:microsoft.com/office/officeart/2005/8/layout/hList1"/>
    <dgm:cxn modelId="{ED218404-FF9F-4AAE-A865-5BAC3D7E5F71}" type="presParOf" srcId="{A122B410-F161-49E3-A821-84258C5261A8}" destId="{74E75E81-3CA8-4BED-8F1E-9DF5FA430AD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E1DA46-C78B-43F0-9634-1C311F08E2C2}"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CN" altLang="en-US"/>
        </a:p>
      </dgm:t>
    </dgm:pt>
    <dgm:pt modelId="{30655627-EE20-4BB4-B313-E94EA321D5F0}">
      <dgm:prSet custT="1"/>
      <dgm:spPr/>
      <dgm:t>
        <a:bodyPr/>
        <a:lstStyle/>
        <a:p>
          <a:pPr rtl="0"/>
          <a:r>
            <a:rPr lang="zh-CN" sz="2800" b="1" dirty="0"/>
            <a:t>数据鉴别的目的</a:t>
          </a:r>
          <a:endParaRPr lang="en-US" sz="2800" b="1" dirty="0"/>
        </a:p>
      </dgm:t>
    </dgm:pt>
    <dgm:pt modelId="{5BBA41DE-A57E-42FF-911E-010445DA064B}" type="parTrans" cxnId="{9B923187-ED28-4433-BB34-E7B73523AC7D}">
      <dgm:prSet/>
      <dgm:spPr/>
      <dgm:t>
        <a:bodyPr/>
        <a:lstStyle/>
        <a:p>
          <a:endParaRPr lang="zh-CN" altLang="en-US" sz="1200"/>
        </a:p>
      </dgm:t>
    </dgm:pt>
    <dgm:pt modelId="{2DDDF027-D852-469B-BF5C-394E24274B30}" type="sibTrans" cxnId="{9B923187-ED28-4433-BB34-E7B73523AC7D}">
      <dgm:prSet/>
      <dgm:spPr/>
      <dgm:t>
        <a:bodyPr/>
        <a:lstStyle/>
        <a:p>
          <a:endParaRPr lang="zh-CN" altLang="en-US" sz="1200"/>
        </a:p>
      </dgm:t>
    </dgm:pt>
    <dgm:pt modelId="{CF611A68-BD57-4C36-A460-9F438D696F6E}">
      <dgm:prSet custT="1"/>
      <dgm:spPr/>
      <dgm:t>
        <a:bodyPr/>
        <a:lstStyle/>
        <a:p>
          <a:pPr rtl="0"/>
          <a:r>
            <a:rPr lang="zh-CN" sz="2800" u="sng" dirty="0"/>
            <a:t>消息本身的鉴别</a:t>
          </a:r>
          <a:r>
            <a:rPr lang="zh-CN" altLang="en-US" sz="2800" dirty="0"/>
            <a:t>： </a:t>
          </a:r>
          <a:r>
            <a:rPr lang="zh-CN" altLang="en-US" sz="2800" dirty="0">
              <a:solidFill>
                <a:srgbClr val="FF0000"/>
              </a:solidFill>
            </a:rPr>
            <a:t>验证消息的完整性</a:t>
          </a:r>
          <a:r>
            <a:rPr lang="zh-CN" altLang="en-US" sz="2800" dirty="0"/>
            <a:t>，</a:t>
          </a:r>
          <a:r>
            <a:rPr lang="zh-CN" altLang="en-US" sz="2800" u="sng" dirty="0"/>
            <a:t>判断内容是否被篡改、重放或延迟</a:t>
          </a:r>
          <a:r>
            <a:rPr lang="zh-CN" altLang="en-US" sz="2800" dirty="0"/>
            <a:t>等</a:t>
          </a:r>
          <a:endParaRPr lang="en-US" sz="2800" dirty="0"/>
        </a:p>
      </dgm:t>
    </dgm:pt>
    <dgm:pt modelId="{7A93A36D-A644-4CFD-AC3F-52EFD6AEC7A7}" type="parTrans" cxnId="{20C3BB69-E83D-4B06-AEC6-3889D04C784D}">
      <dgm:prSet/>
      <dgm:spPr/>
      <dgm:t>
        <a:bodyPr/>
        <a:lstStyle/>
        <a:p>
          <a:endParaRPr lang="zh-CN" altLang="en-US" sz="1200"/>
        </a:p>
      </dgm:t>
    </dgm:pt>
    <dgm:pt modelId="{642C15B6-5417-4995-8886-6F22A8DA160D}" type="sibTrans" cxnId="{20C3BB69-E83D-4B06-AEC6-3889D04C784D}">
      <dgm:prSet/>
      <dgm:spPr/>
      <dgm:t>
        <a:bodyPr/>
        <a:lstStyle/>
        <a:p>
          <a:endParaRPr lang="zh-CN" altLang="en-US" sz="1200"/>
        </a:p>
      </dgm:t>
    </dgm:pt>
    <dgm:pt modelId="{18B693ED-CAF0-465B-A627-D145230020F1}">
      <dgm:prSet custT="1"/>
      <dgm:spPr/>
      <dgm:t>
        <a:bodyPr/>
        <a:lstStyle/>
        <a:p>
          <a:pPr rtl="0"/>
          <a:r>
            <a:rPr lang="zh-CN" altLang="en-US" sz="2800" u="sng" dirty="0"/>
            <a:t>主体的鉴别</a:t>
          </a:r>
          <a:r>
            <a:rPr lang="zh-CN" altLang="en-US" sz="2800" dirty="0"/>
            <a:t>：</a:t>
          </a:r>
          <a:r>
            <a:rPr lang="zh-CN" altLang="en-US" sz="2800" dirty="0">
              <a:solidFill>
                <a:srgbClr val="FF0000"/>
              </a:solidFill>
            </a:rPr>
            <a:t>验证发送者是真实的</a:t>
          </a:r>
          <a:r>
            <a:rPr lang="zh-CN" altLang="en-US" sz="2800" dirty="0"/>
            <a:t>，而不是冒充的。</a:t>
          </a:r>
        </a:p>
      </dgm:t>
    </dgm:pt>
    <dgm:pt modelId="{8779FC01-DCFC-42FD-98BE-52E033E73165}" type="parTrans" cxnId="{7CE78FC3-7328-4C03-9916-4EFB740B5316}">
      <dgm:prSet/>
      <dgm:spPr/>
      <dgm:t>
        <a:bodyPr/>
        <a:lstStyle/>
        <a:p>
          <a:endParaRPr lang="zh-CN" altLang="en-US" sz="1200"/>
        </a:p>
      </dgm:t>
    </dgm:pt>
    <dgm:pt modelId="{91E46E9E-EF5F-426F-84DE-6823394C6CCC}" type="sibTrans" cxnId="{7CE78FC3-7328-4C03-9916-4EFB740B5316}">
      <dgm:prSet/>
      <dgm:spPr/>
      <dgm:t>
        <a:bodyPr/>
        <a:lstStyle/>
        <a:p>
          <a:endParaRPr lang="zh-CN" altLang="en-US" sz="1200"/>
        </a:p>
      </dgm:t>
    </dgm:pt>
    <dgm:pt modelId="{E25DC583-E5B7-42B2-8BEF-B433AD344C6E}">
      <dgm:prSet custT="1"/>
      <dgm:spPr/>
      <dgm:t>
        <a:bodyPr/>
        <a:lstStyle/>
        <a:p>
          <a:pPr rtl="0"/>
          <a:r>
            <a:rPr lang="zh-CN" sz="2800" b="1" dirty="0"/>
            <a:t>数据鉴别的常用方法</a:t>
          </a:r>
          <a:endParaRPr lang="en-US" sz="2800" b="1" dirty="0"/>
        </a:p>
      </dgm:t>
    </dgm:pt>
    <dgm:pt modelId="{D9C4DFCA-6510-4F78-B41F-04F2E66D3CA0}" type="parTrans" cxnId="{26F37E5E-8C57-46D0-9B3C-221159911360}">
      <dgm:prSet/>
      <dgm:spPr/>
      <dgm:t>
        <a:bodyPr/>
        <a:lstStyle/>
        <a:p>
          <a:endParaRPr lang="zh-CN" altLang="en-US" sz="1200"/>
        </a:p>
      </dgm:t>
    </dgm:pt>
    <dgm:pt modelId="{9FC5F9FD-D913-4C78-85DD-07CE54930F03}" type="sibTrans" cxnId="{26F37E5E-8C57-46D0-9B3C-221159911360}">
      <dgm:prSet/>
      <dgm:spPr/>
      <dgm:t>
        <a:bodyPr/>
        <a:lstStyle/>
        <a:p>
          <a:endParaRPr lang="zh-CN" altLang="en-US" sz="1200"/>
        </a:p>
      </dgm:t>
    </dgm:pt>
    <dgm:pt modelId="{792A3752-7B9B-4133-A5EE-266DBB2F8CE1}">
      <dgm:prSet custT="1"/>
      <dgm:spPr/>
      <dgm:t>
        <a:bodyPr/>
        <a:lstStyle/>
        <a:p>
          <a:pPr rtl="0"/>
          <a:r>
            <a:rPr lang="zh-CN" sz="2800" dirty="0"/>
            <a:t>消息鉴别码</a:t>
          </a:r>
          <a:endParaRPr lang="en-US" sz="2800" dirty="0"/>
        </a:p>
      </dgm:t>
    </dgm:pt>
    <dgm:pt modelId="{B621363E-28BD-446C-87B4-5CFFE6DFDD1B}" type="parTrans" cxnId="{07AA1CEE-8BFD-4A6D-9CCE-5D663E2A00ED}">
      <dgm:prSet/>
      <dgm:spPr/>
      <dgm:t>
        <a:bodyPr/>
        <a:lstStyle/>
        <a:p>
          <a:endParaRPr lang="zh-CN" altLang="en-US" sz="1200"/>
        </a:p>
      </dgm:t>
    </dgm:pt>
    <dgm:pt modelId="{6B85B49C-94CA-4D81-98E3-B621E0DAC3F3}" type="sibTrans" cxnId="{07AA1CEE-8BFD-4A6D-9CCE-5D663E2A00ED}">
      <dgm:prSet/>
      <dgm:spPr/>
      <dgm:t>
        <a:bodyPr/>
        <a:lstStyle/>
        <a:p>
          <a:endParaRPr lang="zh-CN" altLang="en-US" sz="1200"/>
        </a:p>
      </dgm:t>
    </dgm:pt>
    <dgm:pt modelId="{3063FE82-5338-4F91-AD35-2DBFA4E1E03C}">
      <dgm:prSet custT="1"/>
      <dgm:spPr/>
      <dgm:t>
        <a:bodyPr/>
        <a:lstStyle/>
        <a:p>
          <a:pPr rtl="0"/>
          <a:r>
            <a:rPr lang="en-US" sz="2800" dirty="0"/>
            <a:t>Hash</a:t>
          </a:r>
          <a:r>
            <a:rPr lang="zh-CN" sz="2800" dirty="0"/>
            <a:t>函数</a:t>
          </a:r>
          <a:endParaRPr lang="en-US" sz="2800" dirty="0"/>
        </a:p>
      </dgm:t>
    </dgm:pt>
    <dgm:pt modelId="{31A960F2-52D7-4749-8096-78B427F51C5F}" type="parTrans" cxnId="{54AEE8F1-22F0-473B-BA4C-D0ED71BDD218}">
      <dgm:prSet/>
      <dgm:spPr/>
      <dgm:t>
        <a:bodyPr/>
        <a:lstStyle/>
        <a:p>
          <a:endParaRPr lang="zh-CN" altLang="en-US" sz="1200"/>
        </a:p>
      </dgm:t>
    </dgm:pt>
    <dgm:pt modelId="{BBE015FA-F2D5-4D51-A587-665847F310A6}" type="sibTrans" cxnId="{54AEE8F1-22F0-473B-BA4C-D0ED71BDD218}">
      <dgm:prSet/>
      <dgm:spPr/>
      <dgm:t>
        <a:bodyPr/>
        <a:lstStyle/>
        <a:p>
          <a:endParaRPr lang="zh-CN" altLang="en-US" sz="1200"/>
        </a:p>
      </dgm:t>
    </dgm:pt>
    <dgm:pt modelId="{AA1B1C0F-E38D-4733-A164-7307BBBDDC44}">
      <dgm:prSet custT="1"/>
      <dgm:spPr/>
      <dgm:t>
        <a:bodyPr/>
        <a:lstStyle/>
        <a:p>
          <a:pPr rtl="0"/>
          <a:r>
            <a:rPr lang="zh-CN" altLang="en-US" sz="2800" dirty="0"/>
            <a:t>数字签名</a:t>
          </a:r>
        </a:p>
      </dgm:t>
    </dgm:pt>
    <dgm:pt modelId="{9B334B57-BC77-4197-9C46-8916D4A42A94}" type="parTrans" cxnId="{C3B19BCF-781C-4F53-9DBD-09CAB156C4F3}">
      <dgm:prSet/>
      <dgm:spPr/>
      <dgm:t>
        <a:bodyPr/>
        <a:lstStyle/>
        <a:p>
          <a:endParaRPr lang="zh-CN" altLang="en-US" sz="1200"/>
        </a:p>
      </dgm:t>
    </dgm:pt>
    <dgm:pt modelId="{590E1165-FA6D-44FC-AE29-B44E24A548DF}" type="sibTrans" cxnId="{C3B19BCF-781C-4F53-9DBD-09CAB156C4F3}">
      <dgm:prSet/>
      <dgm:spPr/>
      <dgm:t>
        <a:bodyPr/>
        <a:lstStyle/>
        <a:p>
          <a:endParaRPr lang="zh-CN" altLang="en-US" sz="1200"/>
        </a:p>
      </dgm:t>
    </dgm:pt>
    <dgm:pt modelId="{94DD033D-8485-42D9-8102-188F955088A8}" type="pres">
      <dgm:prSet presAssocID="{1FE1DA46-C78B-43F0-9634-1C311F08E2C2}" presName="Name0" presStyleCnt="0">
        <dgm:presLayoutVars>
          <dgm:dir/>
          <dgm:animLvl val="lvl"/>
          <dgm:resizeHandles val="exact"/>
        </dgm:presLayoutVars>
      </dgm:prSet>
      <dgm:spPr/>
      <dgm:t>
        <a:bodyPr/>
        <a:lstStyle/>
        <a:p>
          <a:endParaRPr lang="zh-CN" altLang="en-US"/>
        </a:p>
      </dgm:t>
    </dgm:pt>
    <dgm:pt modelId="{4E20AC91-C401-422F-A569-8753752A5647}" type="pres">
      <dgm:prSet presAssocID="{30655627-EE20-4BB4-B313-E94EA321D5F0}" presName="composite" presStyleCnt="0"/>
      <dgm:spPr/>
    </dgm:pt>
    <dgm:pt modelId="{EC4DA7C8-7867-45A5-8E77-3F0906986002}" type="pres">
      <dgm:prSet presAssocID="{30655627-EE20-4BB4-B313-E94EA321D5F0}" presName="parTx" presStyleLbl="alignNode1" presStyleIdx="0" presStyleCnt="2">
        <dgm:presLayoutVars>
          <dgm:chMax val="0"/>
          <dgm:chPref val="0"/>
          <dgm:bulletEnabled val="1"/>
        </dgm:presLayoutVars>
      </dgm:prSet>
      <dgm:spPr/>
      <dgm:t>
        <a:bodyPr/>
        <a:lstStyle/>
        <a:p>
          <a:endParaRPr lang="zh-CN" altLang="en-US"/>
        </a:p>
      </dgm:t>
    </dgm:pt>
    <dgm:pt modelId="{472E1477-238D-433D-ABE8-FAD225267885}" type="pres">
      <dgm:prSet presAssocID="{30655627-EE20-4BB4-B313-E94EA321D5F0}" presName="desTx" presStyleLbl="alignAccFollowNode1" presStyleIdx="0" presStyleCnt="2">
        <dgm:presLayoutVars>
          <dgm:bulletEnabled val="1"/>
        </dgm:presLayoutVars>
      </dgm:prSet>
      <dgm:spPr/>
      <dgm:t>
        <a:bodyPr/>
        <a:lstStyle/>
        <a:p>
          <a:endParaRPr lang="zh-CN" altLang="en-US"/>
        </a:p>
      </dgm:t>
    </dgm:pt>
    <dgm:pt modelId="{F1D63ACE-C7C4-4039-AE6B-49B221AC1979}" type="pres">
      <dgm:prSet presAssocID="{2DDDF027-D852-469B-BF5C-394E24274B30}" presName="space" presStyleCnt="0"/>
      <dgm:spPr/>
    </dgm:pt>
    <dgm:pt modelId="{42B95025-890A-4C48-A201-7E66FF82BF8C}" type="pres">
      <dgm:prSet presAssocID="{E25DC583-E5B7-42B2-8BEF-B433AD344C6E}" presName="composite" presStyleCnt="0"/>
      <dgm:spPr/>
    </dgm:pt>
    <dgm:pt modelId="{825A5F61-BD16-48B0-B451-EAFA81FAA7F7}" type="pres">
      <dgm:prSet presAssocID="{E25DC583-E5B7-42B2-8BEF-B433AD344C6E}" presName="parTx" presStyleLbl="alignNode1" presStyleIdx="1" presStyleCnt="2">
        <dgm:presLayoutVars>
          <dgm:chMax val="0"/>
          <dgm:chPref val="0"/>
          <dgm:bulletEnabled val="1"/>
        </dgm:presLayoutVars>
      </dgm:prSet>
      <dgm:spPr/>
      <dgm:t>
        <a:bodyPr/>
        <a:lstStyle/>
        <a:p>
          <a:endParaRPr lang="zh-CN" altLang="en-US"/>
        </a:p>
      </dgm:t>
    </dgm:pt>
    <dgm:pt modelId="{C25C9606-EA35-440D-9A38-2F6C8AA9281B}" type="pres">
      <dgm:prSet presAssocID="{E25DC583-E5B7-42B2-8BEF-B433AD344C6E}" presName="desTx" presStyleLbl="alignAccFollowNode1" presStyleIdx="1" presStyleCnt="2">
        <dgm:presLayoutVars>
          <dgm:bulletEnabled val="1"/>
        </dgm:presLayoutVars>
      </dgm:prSet>
      <dgm:spPr/>
      <dgm:t>
        <a:bodyPr/>
        <a:lstStyle/>
        <a:p>
          <a:endParaRPr lang="zh-CN" altLang="en-US"/>
        </a:p>
      </dgm:t>
    </dgm:pt>
  </dgm:ptLst>
  <dgm:cxnLst>
    <dgm:cxn modelId="{A563B24D-7811-4D35-BFA6-032DB7CC2A3D}" type="presOf" srcId="{18B693ED-CAF0-465B-A627-D145230020F1}" destId="{472E1477-238D-433D-ABE8-FAD225267885}" srcOrd="0" destOrd="1" presId="urn:microsoft.com/office/officeart/2005/8/layout/hList1"/>
    <dgm:cxn modelId="{3EFBB479-AF2E-486B-AD43-5E7D7D4F99A2}" type="presOf" srcId="{792A3752-7B9B-4133-A5EE-266DBB2F8CE1}" destId="{C25C9606-EA35-440D-9A38-2F6C8AA9281B}" srcOrd="0" destOrd="0" presId="urn:microsoft.com/office/officeart/2005/8/layout/hList1"/>
    <dgm:cxn modelId="{7953DD64-FA62-466D-99A7-7AEE8A75ED98}" type="presOf" srcId="{1FE1DA46-C78B-43F0-9634-1C311F08E2C2}" destId="{94DD033D-8485-42D9-8102-188F955088A8}" srcOrd="0" destOrd="0" presId="urn:microsoft.com/office/officeart/2005/8/layout/hList1"/>
    <dgm:cxn modelId="{7CE78FC3-7328-4C03-9916-4EFB740B5316}" srcId="{30655627-EE20-4BB4-B313-E94EA321D5F0}" destId="{18B693ED-CAF0-465B-A627-D145230020F1}" srcOrd="1" destOrd="0" parTransId="{8779FC01-DCFC-42FD-98BE-52E033E73165}" sibTransId="{91E46E9E-EF5F-426F-84DE-6823394C6CCC}"/>
    <dgm:cxn modelId="{54AEE8F1-22F0-473B-BA4C-D0ED71BDD218}" srcId="{E25DC583-E5B7-42B2-8BEF-B433AD344C6E}" destId="{3063FE82-5338-4F91-AD35-2DBFA4E1E03C}" srcOrd="1" destOrd="0" parTransId="{31A960F2-52D7-4749-8096-78B427F51C5F}" sibTransId="{BBE015FA-F2D5-4D51-A587-665847F310A6}"/>
    <dgm:cxn modelId="{9B923187-ED28-4433-BB34-E7B73523AC7D}" srcId="{1FE1DA46-C78B-43F0-9634-1C311F08E2C2}" destId="{30655627-EE20-4BB4-B313-E94EA321D5F0}" srcOrd="0" destOrd="0" parTransId="{5BBA41DE-A57E-42FF-911E-010445DA064B}" sibTransId="{2DDDF027-D852-469B-BF5C-394E24274B30}"/>
    <dgm:cxn modelId="{93B4CA46-3FCC-4D95-9927-A7CFAC9AC239}" type="presOf" srcId="{30655627-EE20-4BB4-B313-E94EA321D5F0}" destId="{EC4DA7C8-7867-45A5-8E77-3F0906986002}" srcOrd="0" destOrd="0" presId="urn:microsoft.com/office/officeart/2005/8/layout/hList1"/>
    <dgm:cxn modelId="{D6AED182-1139-4E9F-B2FF-90A292068AC2}" type="presOf" srcId="{E25DC583-E5B7-42B2-8BEF-B433AD344C6E}" destId="{825A5F61-BD16-48B0-B451-EAFA81FAA7F7}" srcOrd="0" destOrd="0" presId="urn:microsoft.com/office/officeart/2005/8/layout/hList1"/>
    <dgm:cxn modelId="{07AA1CEE-8BFD-4A6D-9CCE-5D663E2A00ED}" srcId="{E25DC583-E5B7-42B2-8BEF-B433AD344C6E}" destId="{792A3752-7B9B-4133-A5EE-266DBB2F8CE1}" srcOrd="0" destOrd="0" parTransId="{B621363E-28BD-446C-87B4-5CFFE6DFDD1B}" sibTransId="{6B85B49C-94CA-4D81-98E3-B621E0DAC3F3}"/>
    <dgm:cxn modelId="{C3B19BCF-781C-4F53-9DBD-09CAB156C4F3}" srcId="{E25DC583-E5B7-42B2-8BEF-B433AD344C6E}" destId="{AA1B1C0F-E38D-4733-A164-7307BBBDDC44}" srcOrd="2" destOrd="0" parTransId="{9B334B57-BC77-4197-9C46-8916D4A42A94}" sibTransId="{590E1165-FA6D-44FC-AE29-B44E24A548DF}"/>
    <dgm:cxn modelId="{FCF97F94-DC24-4C60-A533-E68711E9ABEB}" type="presOf" srcId="{AA1B1C0F-E38D-4733-A164-7307BBBDDC44}" destId="{C25C9606-EA35-440D-9A38-2F6C8AA9281B}" srcOrd="0" destOrd="2" presId="urn:microsoft.com/office/officeart/2005/8/layout/hList1"/>
    <dgm:cxn modelId="{26F37E5E-8C57-46D0-9B3C-221159911360}" srcId="{1FE1DA46-C78B-43F0-9634-1C311F08E2C2}" destId="{E25DC583-E5B7-42B2-8BEF-B433AD344C6E}" srcOrd="1" destOrd="0" parTransId="{D9C4DFCA-6510-4F78-B41F-04F2E66D3CA0}" sibTransId="{9FC5F9FD-D913-4C78-85DD-07CE54930F03}"/>
    <dgm:cxn modelId="{1D684A58-7603-4018-B2D1-22535B1D8BCC}" type="presOf" srcId="{3063FE82-5338-4F91-AD35-2DBFA4E1E03C}" destId="{C25C9606-EA35-440D-9A38-2F6C8AA9281B}" srcOrd="0" destOrd="1" presId="urn:microsoft.com/office/officeart/2005/8/layout/hList1"/>
    <dgm:cxn modelId="{20C3BB69-E83D-4B06-AEC6-3889D04C784D}" srcId="{30655627-EE20-4BB4-B313-E94EA321D5F0}" destId="{CF611A68-BD57-4C36-A460-9F438D696F6E}" srcOrd="0" destOrd="0" parTransId="{7A93A36D-A644-4CFD-AC3F-52EFD6AEC7A7}" sibTransId="{642C15B6-5417-4995-8886-6F22A8DA160D}"/>
    <dgm:cxn modelId="{F85112BE-9307-4AE9-B34B-6A638D289746}" type="presOf" srcId="{CF611A68-BD57-4C36-A460-9F438D696F6E}" destId="{472E1477-238D-433D-ABE8-FAD225267885}" srcOrd="0" destOrd="0" presId="urn:microsoft.com/office/officeart/2005/8/layout/hList1"/>
    <dgm:cxn modelId="{E01B5530-86C2-4F97-8184-32BCA320825A}" type="presParOf" srcId="{94DD033D-8485-42D9-8102-188F955088A8}" destId="{4E20AC91-C401-422F-A569-8753752A5647}" srcOrd="0" destOrd="0" presId="urn:microsoft.com/office/officeart/2005/8/layout/hList1"/>
    <dgm:cxn modelId="{B9DCE0EB-07BF-4FB2-ACEE-191DAA36475A}" type="presParOf" srcId="{4E20AC91-C401-422F-A569-8753752A5647}" destId="{EC4DA7C8-7867-45A5-8E77-3F0906986002}" srcOrd="0" destOrd="0" presId="urn:microsoft.com/office/officeart/2005/8/layout/hList1"/>
    <dgm:cxn modelId="{4F629A56-CFE4-4EB0-B023-7F8CA0A7E03C}" type="presParOf" srcId="{4E20AC91-C401-422F-A569-8753752A5647}" destId="{472E1477-238D-433D-ABE8-FAD225267885}" srcOrd="1" destOrd="0" presId="urn:microsoft.com/office/officeart/2005/8/layout/hList1"/>
    <dgm:cxn modelId="{11E8688F-3835-48ED-A616-0575682923C7}" type="presParOf" srcId="{94DD033D-8485-42D9-8102-188F955088A8}" destId="{F1D63ACE-C7C4-4039-AE6B-49B221AC1979}" srcOrd="1" destOrd="0" presId="urn:microsoft.com/office/officeart/2005/8/layout/hList1"/>
    <dgm:cxn modelId="{A371FE3C-AED8-4F0F-99B9-7EE74A98F05E}" type="presParOf" srcId="{94DD033D-8485-42D9-8102-188F955088A8}" destId="{42B95025-890A-4C48-A201-7E66FF82BF8C}" srcOrd="2" destOrd="0" presId="urn:microsoft.com/office/officeart/2005/8/layout/hList1"/>
    <dgm:cxn modelId="{7BC48847-AD37-4EE4-835A-F0CDE88B7DB3}" type="presParOf" srcId="{42B95025-890A-4C48-A201-7E66FF82BF8C}" destId="{825A5F61-BD16-48B0-B451-EAFA81FAA7F7}" srcOrd="0" destOrd="0" presId="urn:microsoft.com/office/officeart/2005/8/layout/hList1"/>
    <dgm:cxn modelId="{5938AC31-DF1A-4F69-9D06-4535F0165012}" type="presParOf" srcId="{42B95025-890A-4C48-A201-7E66FF82BF8C}" destId="{C25C9606-EA35-440D-9A38-2F6C8AA9281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4F096-A257-43FB-BA9D-96C52B29597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F4AB6A02-1FFD-49D5-9B9E-26248AE5338F}">
      <dgm:prSet custT="1"/>
      <dgm:spPr/>
      <dgm:t>
        <a:bodyPr/>
        <a:lstStyle/>
        <a:p>
          <a:pPr rtl="0"/>
          <a:r>
            <a:rPr lang="en-US" sz="3600" b="1" dirty="0"/>
            <a:t>Hash</a:t>
          </a:r>
          <a:r>
            <a:rPr lang="zh-CN" sz="3600" b="1" dirty="0"/>
            <a:t>函数</a:t>
          </a:r>
          <a:r>
            <a:rPr lang="zh-CN" sz="3600" dirty="0"/>
            <a:t>是指具备如下特征的函数</a:t>
          </a:r>
        </a:p>
      </dgm:t>
    </dgm:pt>
    <dgm:pt modelId="{29C74546-277A-44FF-B315-003AB79E90E7}" type="parTrans" cxnId="{DFF22F7C-B3B2-4841-A0C2-2C5A6FE4011B}">
      <dgm:prSet/>
      <dgm:spPr/>
      <dgm:t>
        <a:bodyPr/>
        <a:lstStyle/>
        <a:p>
          <a:endParaRPr lang="zh-CN" altLang="en-US"/>
        </a:p>
      </dgm:t>
    </dgm:pt>
    <dgm:pt modelId="{D26EDF6D-0727-487B-8391-E8BD847B1EDE}" type="sibTrans" cxnId="{DFF22F7C-B3B2-4841-A0C2-2C5A6FE4011B}">
      <dgm:prSet/>
      <dgm:spPr/>
      <dgm:t>
        <a:bodyPr/>
        <a:lstStyle/>
        <a:p>
          <a:endParaRPr lang="zh-CN" altLang="en-US"/>
        </a:p>
      </dgm:t>
    </dgm:pt>
    <dgm:pt modelId="{39805B49-1CC4-4239-BCDB-D94C27220C9C}">
      <dgm:prSet custT="1"/>
      <dgm:spPr/>
      <dgm:t>
        <a:bodyPr/>
        <a:lstStyle/>
        <a:p>
          <a:pPr rtl="0"/>
          <a:r>
            <a:rPr lang="zh-CN" sz="2800" b="1" dirty="0"/>
            <a:t>输入为</a:t>
          </a:r>
          <a:r>
            <a:rPr lang="zh-CN" sz="2800" b="1" dirty="0">
              <a:solidFill>
                <a:srgbClr val="FF0000"/>
              </a:solidFill>
            </a:rPr>
            <a:t>任意长度</a:t>
          </a:r>
          <a:r>
            <a:rPr lang="zh-CN" sz="2800" b="1" dirty="0"/>
            <a:t>的</a:t>
          </a:r>
          <a:r>
            <a:rPr lang="zh-CN" sz="2800" b="1" dirty="0">
              <a:solidFill>
                <a:srgbClr val="FF0000"/>
              </a:solidFill>
            </a:rPr>
            <a:t>消息</a:t>
          </a:r>
          <a:r>
            <a:rPr lang="en-US" sz="2800" b="1" dirty="0">
              <a:solidFill>
                <a:srgbClr val="FF0000"/>
              </a:solidFill>
            </a:rPr>
            <a:t>M</a:t>
          </a:r>
          <a:r>
            <a:rPr lang="zh-CN" sz="2800" b="1" dirty="0"/>
            <a:t>；</a:t>
          </a:r>
        </a:p>
      </dgm:t>
    </dgm:pt>
    <dgm:pt modelId="{09E30D9C-157A-47B8-A70C-9BD528BD9F1A}" type="parTrans" cxnId="{CFAC98C6-DF9E-47E7-8B5B-897DBEBC8610}">
      <dgm:prSet/>
      <dgm:spPr/>
      <dgm:t>
        <a:bodyPr/>
        <a:lstStyle/>
        <a:p>
          <a:endParaRPr lang="zh-CN" altLang="en-US"/>
        </a:p>
      </dgm:t>
    </dgm:pt>
    <dgm:pt modelId="{4286A9D3-A5A6-45D1-B2AF-97F2E82D8C38}" type="sibTrans" cxnId="{CFAC98C6-DF9E-47E7-8B5B-897DBEBC8610}">
      <dgm:prSet/>
      <dgm:spPr/>
      <dgm:t>
        <a:bodyPr/>
        <a:lstStyle/>
        <a:p>
          <a:endParaRPr lang="zh-CN" altLang="en-US"/>
        </a:p>
      </dgm:t>
    </dgm:pt>
    <dgm:pt modelId="{03B76893-0B93-491F-A901-6A05534EE8D0}">
      <dgm:prSet custT="1"/>
      <dgm:spPr/>
      <dgm:t>
        <a:bodyPr/>
        <a:lstStyle/>
        <a:p>
          <a:pPr rtl="0"/>
          <a:r>
            <a:rPr lang="zh-CN" sz="2800" b="1" dirty="0"/>
            <a:t>输出为一个固定长度的散列值，称为</a:t>
          </a:r>
          <a:r>
            <a:rPr lang="zh-CN" sz="2800" b="1" u="sng" dirty="0">
              <a:solidFill>
                <a:srgbClr val="FF0000"/>
              </a:solidFill>
            </a:rPr>
            <a:t>消息摘要</a:t>
          </a:r>
          <a:r>
            <a:rPr lang="en-US" sz="2800" b="1" dirty="0"/>
            <a:t>Message Digest</a:t>
          </a:r>
          <a:r>
            <a:rPr lang="zh-CN" sz="2800" b="1" dirty="0"/>
            <a:t>）；</a:t>
          </a:r>
        </a:p>
      </dgm:t>
    </dgm:pt>
    <dgm:pt modelId="{F5169BCF-4CAF-4E03-A001-7990A3F212C1}" type="parTrans" cxnId="{A610D125-8184-4604-9B40-B4F1A24C87DD}">
      <dgm:prSet/>
      <dgm:spPr/>
      <dgm:t>
        <a:bodyPr/>
        <a:lstStyle/>
        <a:p>
          <a:endParaRPr lang="zh-CN" altLang="en-US"/>
        </a:p>
      </dgm:t>
    </dgm:pt>
    <dgm:pt modelId="{BB795B2F-E988-469A-AE80-E5480F6AC12B}" type="sibTrans" cxnId="{A610D125-8184-4604-9B40-B4F1A24C87DD}">
      <dgm:prSet/>
      <dgm:spPr/>
      <dgm:t>
        <a:bodyPr/>
        <a:lstStyle/>
        <a:p>
          <a:endParaRPr lang="zh-CN" altLang="en-US"/>
        </a:p>
      </dgm:t>
    </dgm:pt>
    <dgm:pt modelId="{6536A9DD-66A6-4E37-8B76-2C20F3187007}">
      <dgm:prSet custT="1"/>
      <dgm:spPr/>
      <dgm:t>
        <a:bodyPr/>
        <a:lstStyle/>
        <a:p>
          <a:pPr rtl="0"/>
          <a:r>
            <a:rPr lang="zh-CN" altLang="en-US" sz="2800" b="1" dirty="0"/>
            <a:t>消息中的</a:t>
          </a:r>
          <a:r>
            <a:rPr lang="zh-CN" altLang="en-US" sz="2800" b="1" u="sng" dirty="0">
              <a:solidFill>
                <a:srgbClr val="FF0000"/>
              </a:solidFill>
            </a:rPr>
            <a:t>任何一位或多位的变化</a:t>
          </a:r>
          <a:r>
            <a:rPr lang="zh-CN" altLang="en-US" sz="2800" b="1" dirty="0"/>
            <a:t>都将导致</a:t>
          </a:r>
          <a:r>
            <a:rPr lang="zh-CN" altLang="en-US" sz="2800" b="1" u="sng" dirty="0">
              <a:solidFill>
                <a:srgbClr val="FF0000"/>
              </a:solidFill>
            </a:rPr>
            <a:t>该散列值的变化</a:t>
          </a:r>
          <a:r>
            <a:rPr lang="zh-CN" altLang="en-US" sz="2800" b="1" dirty="0"/>
            <a:t>。</a:t>
          </a:r>
        </a:p>
      </dgm:t>
    </dgm:pt>
    <dgm:pt modelId="{3D095C72-C701-4036-A205-AB6559A29F6E}" type="parTrans" cxnId="{08623551-A24E-4AD0-A3F5-FE02561D5E40}">
      <dgm:prSet/>
      <dgm:spPr/>
      <dgm:t>
        <a:bodyPr/>
        <a:lstStyle/>
        <a:p>
          <a:endParaRPr lang="zh-CN" altLang="en-US"/>
        </a:p>
      </dgm:t>
    </dgm:pt>
    <dgm:pt modelId="{EB456232-D3E2-4B38-9A2D-58B01C26BA74}" type="sibTrans" cxnId="{08623551-A24E-4AD0-A3F5-FE02561D5E40}">
      <dgm:prSet/>
      <dgm:spPr/>
      <dgm:t>
        <a:bodyPr/>
        <a:lstStyle/>
        <a:p>
          <a:endParaRPr lang="zh-CN" altLang="en-US"/>
        </a:p>
      </dgm:t>
    </dgm:pt>
    <dgm:pt modelId="{352A27AD-5DB5-423D-ABE3-0AF4887E20F3}">
      <dgm:prSet custT="1"/>
      <dgm:spPr/>
      <dgm:t>
        <a:bodyPr/>
        <a:lstStyle/>
        <a:p>
          <a:pPr rtl="0"/>
          <a:endParaRPr lang="zh-CN" sz="2800" b="1" dirty="0"/>
        </a:p>
      </dgm:t>
    </dgm:pt>
    <dgm:pt modelId="{EF3BF88E-225F-46F9-9F5B-7E3ACA22EF07}" type="parTrans" cxnId="{AA9EF487-A7F1-4B0C-B839-B539890218E4}">
      <dgm:prSet/>
      <dgm:spPr/>
      <dgm:t>
        <a:bodyPr/>
        <a:lstStyle/>
        <a:p>
          <a:endParaRPr lang="en-US"/>
        </a:p>
      </dgm:t>
    </dgm:pt>
    <dgm:pt modelId="{66CD6B69-885A-4AE5-BCB1-FB2EAE1F6C01}" type="sibTrans" cxnId="{AA9EF487-A7F1-4B0C-B839-B539890218E4}">
      <dgm:prSet/>
      <dgm:spPr/>
      <dgm:t>
        <a:bodyPr/>
        <a:lstStyle/>
        <a:p>
          <a:endParaRPr lang="en-US"/>
        </a:p>
      </dgm:t>
    </dgm:pt>
    <dgm:pt modelId="{CB780D5A-5198-4389-9F8B-5AFD4E08A4D1}">
      <dgm:prSet custT="1"/>
      <dgm:spPr/>
      <dgm:t>
        <a:bodyPr/>
        <a:lstStyle/>
        <a:p>
          <a:pPr rtl="0"/>
          <a:endParaRPr lang="zh-CN" sz="2800" b="1" dirty="0"/>
        </a:p>
      </dgm:t>
    </dgm:pt>
    <dgm:pt modelId="{4121655E-95A8-49D8-80B2-02825A1686A8}" type="parTrans" cxnId="{BE3CDA3A-A4F9-4B88-84A1-55428A942D0F}">
      <dgm:prSet/>
      <dgm:spPr/>
      <dgm:t>
        <a:bodyPr/>
        <a:lstStyle/>
        <a:p>
          <a:endParaRPr lang="en-US"/>
        </a:p>
      </dgm:t>
    </dgm:pt>
    <dgm:pt modelId="{72AB69F4-0058-40E1-9647-9A0E3D548BE7}" type="sibTrans" cxnId="{BE3CDA3A-A4F9-4B88-84A1-55428A942D0F}">
      <dgm:prSet/>
      <dgm:spPr/>
      <dgm:t>
        <a:bodyPr/>
        <a:lstStyle/>
        <a:p>
          <a:endParaRPr lang="en-US"/>
        </a:p>
      </dgm:t>
    </dgm:pt>
    <dgm:pt modelId="{01D0B50D-579A-4FE9-9360-15EDDE366ED2}">
      <dgm:prSet custT="1"/>
      <dgm:spPr/>
      <dgm:t>
        <a:bodyPr/>
        <a:lstStyle/>
        <a:p>
          <a:pPr rtl="0"/>
          <a:endParaRPr lang="zh-CN" altLang="en-US" sz="2800" dirty="0"/>
        </a:p>
      </dgm:t>
    </dgm:pt>
    <dgm:pt modelId="{A1655E0C-190B-416A-A1D6-26041F8472A1}" type="parTrans" cxnId="{F8CF25FE-8B57-40F4-B8CA-181236915324}">
      <dgm:prSet/>
      <dgm:spPr/>
      <dgm:t>
        <a:bodyPr/>
        <a:lstStyle/>
        <a:p>
          <a:endParaRPr lang="en-US"/>
        </a:p>
      </dgm:t>
    </dgm:pt>
    <dgm:pt modelId="{AD9AD4F2-6494-465E-BFCE-5DA1ACCB4369}" type="sibTrans" cxnId="{F8CF25FE-8B57-40F4-B8CA-181236915324}">
      <dgm:prSet/>
      <dgm:spPr/>
      <dgm:t>
        <a:bodyPr/>
        <a:lstStyle/>
        <a:p>
          <a:endParaRPr lang="en-US"/>
        </a:p>
      </dgm:t>
    </dgm:pt>
    <dgm:pt modelId="{81A03110-DFA6-46E2-97D4-D6BA038DEE69}">
      <dgm:prSet custT="1"/>
      <dgm:spPr/>
      <dgm:t>
        <a:bodyPr/>
        <a:lstStyle/>
        <a:p>
          <a:pPr rtl="0"/>
          <a:endParaRPr lang="zh-CN" sz="2800" dirty="0"/>
        </a:p>
      </dgm:t>
    </dgm:pt>
    <dgm:pt modelId="{229CDE84-8E08-4C43-BA06-AC7F37DD74C8}" type="parTrans" cxnId="{806CE1E8-4B3D-4239-BD34-5B70E58666CA}">
      <dgm:prSet/>
      <dgm:spPr/>
      <dgm:t>
        <a:bodyPr/>
        <a:lstStyle/>
        <a:p>
          <a:endParaRPr lang="en-US"/>
        </a:p>
      </dgm:t>
    </dgm:pt>
    <dgm:pt modelId="{3DC5C49E-48A9-48FC-B9EC-290FD6F28400}" type="sibTrans" cxnId="{806CE1E8-4B3D-4239-BD34-5B70E58666CA}">
      <dgm:prSet/>
      <dgm:spPr/>
      <dgm:t>
        <a:bodyPr/>
        <a:lstStyle/>
        <a:p>
          <a:endParaRPr lang="en-US"/>
        </a:p>
      </dgm:t>
    </dgm:pt>
    <dgm:pt modelId="{0AF0670B-5DCF-4A94-B2E0-0372DA1E9A93}" type="pres">
      <dgm:prSet presAssocID="{2F34F096-A257-43FB-BA9D-96C52B29597A}" presName="linear" presStyleCnt="0">
        <dgm:presLayoutVars>
          <dgm:animLvl val="lvl"/>
          <dgm:resizeHandles val="exact"/>
        </dgm:presLayoutVars>
      </dgm:prSet>
      <dgm:spPr/>
      <dgm:t>
        <a:bodyPr/>
        <a:lstStyle/>
        <a:p>
          <a:endParaRPr lang="zh-CN" altLang="en-US"/>
        </a:p>
      </dgm:t>
    </dgm:pt>
    <dgm:pt modelId="{77359F82-EBE3-40DB-A4D9-D8CED68607F9}" type="pres">
      <dgm:prSet presAssocID="{F4AB6A02-1FFD-49D5-9B9E-26248AE5338F}" presName="parentText" presStyleLbl="node1" presStyleIdx="0" presStyleCnt="1">
        <dgm:presLayoutVars>
          <dgm:chMax val="0"/>
          <dgm:bulletEnabled val="1"/>
        </dgm:presLayoutVars>
      </dgm:prSet>
      <dgm:spPr/>
      <dgm:t>
        <a:bodyPr/>
        <a:lstStyle/>
        <a:p>
          <a:endParaRPr lang="zh-CN" altLang="en-US"/>
        </a:p>
      </dgm:t>
    </dgm:pt>
    <dgm:pt modelId="{69C911D7-1825-48F4-AE43-FD9A987B0C8F}" type="pres">
      <dgm:prSet presAssocID="{F4AB6A02-1FFD-49D5-9B9E-26248AE5338F}" presName="childText" presStyleLbl="revTx" presStyleIdx="0" presStyleCnt="1">
        <dgm:presLayoutVars>
          <dgm:bulletEnabled val="1"/>
        </dgm:presLayoutVars>
      </dgm:prSet>
      <dgm:spPr/>
      <dgm:t>
        <a:bodyPr/>
        <a:lstStyle/>
        <a:p>
          <a:endParaRPr lang="zh-CN" altLang="en-US"/>
        </a:p>
      </dgm:t>
    </dgm:pt>
  </dgm:ptLst>
  <dgm:cxnLst>
    <dgm:cxn modelId="{538F82AB-4E6C-4513-841B-45DA8DC626CA}" type="presOf" srcId="{2F34F096-A257-43FB-BA9D-96C52B29597A}" destId="{0AF0670B-5DCF-4A94-B2E0-0372DA1E9A93}" srcOrd="0" destOrd="0" presId="urn:microsoft.com/office/officeart/2005/8/layout/vList2"/>
    <dgm:cxn modelId="{AA9EF487-A7F1-4B0C-B839-B539890218E4}" srcId="{F4AB6A02-1FFD-49D5-9B9E-26248AE5338F}" destId="{352A27AD-5DB5-423D-ABE3-0AF4887E20F3}" srcOrd="2" destOrd="0" parTransId="{EF3BF88E-225F-46F9-9F5B-7E3ACA22EF07}" sibTransId="{66CD6B69-885A-4AE5-BCB1-FB2EAE1F6C01}"/>
    <dgm:cxn modelId="{51C348A0-B64E-424D-AC11-D403FA83C404}" type="presOf" srcId="{39805B49-1CC4-4239-BCDB-D94C27220C9C}" destId="{69C911D7-1825-48F4-AE43-FD9A987B0C8F}" srcOrd="0" destOrd="1" presId="urn:microsoft.com/office/officeart/2005/8/layout/vList2"/>
    <dgm:cxn modelId="{BE3CDA3A-A4F9-4B88-84A1-55428A942D0F}" srcId="{F4AB6A02-1FFD-49D5-9B9E-26248AE5338F}" destId="{CB780D5A-5198-4389-9F8B-5AFD4E08A4D1}" srcOrd="4" destOrd="0" parTransId="{4121655E-95A8-49D8-80B2-02825A1686A8}" sibTransId="{72AB69F4-0058-40E1-9647-9A0E3D548BE7}"/>
    <dgm:cxn modelId="{4FF85DC9-B2F7-47F3-83FB-877713338361}" type="presOf" srcId="{352A27AD-5DB5-423D-ABE3-0AF4887E20F3}" destId="{69C911D7-1825-48F4-AE43-FD9A987B0C8F}" srcOrd="0" destOrd="2" presId="urn:microsoft.com/office/officeart/2005/8/layout/vList2"/>
    <dgm:cxn modelId="{F655C93B-AA08-4AFA-A64F-46166D72D4FE}" type="presOf" srcId="{01D0B50D-579A-4FE9-9360-15EDDE366ED2}" destId="{69C911D7-1825-48F4-AE43-FD9A987B0C8F}" srcOrd="0" destOrd="6" presId="urn:microsoft.com/office/officeart/2005/8/layout/vList2"/>
    <dgm:cxn modelId="{137C53A3-C84D-4D44-9F32-EE73430621A0}" type="presOf" srcId="{03B76893-0B93-491F-A901-6A05534EE8D0}" destId="{69C911D7-1825-48F4-AE43-FD9A987B0C8F}" srcOrd="0" destOrd="3" presId="urn:microsoft.com/office/officeart/2005/8/layout/vList2"/>
    <dgm:cxn modelId="{1738589B-7DD8-4D2F-AA93-2005A681CFB9}" type="presOf" srcId="{CB780D5A-5198-4389-9F8B-5AFD4E08A4D1}" destId="{69C911D7-1825-48F4-AE43-FD9A987B0C8F}" srcOrd="0" destOrd="4" presId="urn:microsoft.com/office/officeart/2005/8/layout/vList2"/>
    <dgm:cxn modelId="{F4764FCE-EE60-42E0-B0EB-ABBC171A0F49}" type="presOf" srcId="{6536A9DD-66A6-4E37-8B76-2C20F3187007}" destId="{69C911D7-1825-48F4-AE43-FD9A987B0C8F}" srcOrd="0" destOrd="5" presId="urn:microsoft.com/office/officeart/2005/8/layout/vList2"/>
    <dgm:cxn modelId="{A610D125-8184-4604-9B40-B4F1A24C87DD}" srcId="{F4AB6A02-1FFD-49D5-9B9E-26248AE5338F}" destId="{03B76893-0B93-491F-A901-6A05534EE8D0}" srcOrd="3" destOrd="0" parTransId="{F5169BCF-4CAF-4E03-A001-7990A3F212C1}" sibTransId="{BB795B2F-E988-469A-AE80-E5480F6AC12B}"/>
    <dgm:cxn modelId="{DFF22F7C-B3B2-4841-A0C2-2C5A6FE4011B}" srcId="{2F34F096-A257-43FB-BA9D-96C52B29597A}" destId="{F4AB6A02-1FFD-49D5-9B9E-26248AE5338F}" srcOrd="0" destOrd="0" parTransId="{29C74546-277A-44FF-B315-003AB79E90E7}" sibTransId="{D26EDF6D-0727-487B-8391-E8BD847B1EDE}"/>
    <dgm:cxn modelId="{806CE1E8-4B3D-4239-BD34-5B70E58666CA}" srcId="{F4AB6A02-1FFD-49D5-9B9E-26248AE5338F}" destId="{81A03110-DFA6-46E2-97D4-D6BA038DEE69}" srcOrd="0" destOrd="0" parTransId="{229CDE84-8E08-4C43-BA06-AC7F37DD74C8}" sibTransId="{3DC5C49E-48A9-48FC-B9EC-290FD6F28400}"/>
    <dgm:cxn modelId="{08623551-A24E-4AD0-A3F5-FE02561D5E40}" srcId="{F4AB6A02-1FFD-49D5-9B9E-26248AE5338F}" destId="{6536A9DD-66A6-4E37-8B76-2C20F3187007}" srcOrd="5" destOrd="0" parTransId="{3D095C72-C701-4036-A205-AB6559A29F6E}" sibTransId="{EB456232-D3E2-4B38-9A2D-58B01C26BA74}"/>
    <dgm:cxn modelId="{CFAC98C6-DF9E-47E7-8B5B-897DBEBC8610}" srcId="{F4AB6A02-1FFD-49D5-9B9E-26248AE5338F}" destId="{39805B49-1CC4-4239-BCDB-D94C27220C9C}" srcOrd="1" destOrd="0" parTransId="{09E30D9C-157A-47B8-A70C-9BD528BD9F1A}" sibTransId="{4286A9D3-A5A6-45D1-B2AF-97F2E82D8C38}"/>
    <dgm:cxn modelId="{F8CF25FE-8B57-40F4-B8CA-181236915324}" srcId="{F4AB6A02-1FFD-49D5-9B9E-26248AE5338F}" destId="{01D0B50D-579A-4FE9-9360-15EDDE366ED2}" srcOrd="6" destOrd="0" parTransId="{A1655E0C-190B-416A-A1D6-26041F8472A1}" sibTransId="{AD9AD4F2-6494-465E-BFCE-5DA1ACCB4369}"/>
    <dgm:cxn modelId="{1F7DC27C-3F7B-41A7-ACC1-6A5127FBBF01}" type="presOf" srcId="{81A03110-DFA6-46E2-97D4-D6BA038DEE69}" destId="{69C911D7-1825-48F4-AE43-FD9A987B0C8F}" srcOrd="0" destOrd="0" presId="urn:microsoft.com/office/officeart/2005/8/layout/vList2"/>
    <dgm:cxn modelId="{2B61FED9-523C-4EC1-A4B1-C476BCA0C144}" type="presOf" srcId="{F4AB6A02-1FFD-49D5-9B9E-26248AE5338F}" destId="{77359F82-EBE3-40DB-A4D9-D8CED68607F9}" srcOrd="0" destOrd="0" presId="urn:microsoft.com/office/officeart/2005/8/layout/vList2"/>
    <dgm:cxn modelId="{8D81A96C-4911-424B-8132-67E420B7DBD3}" type="presParOf" srcId="{0AF0670B-5DCF-4A94-B2E0-0372DA1E9A93}" destId="{77359F82-EBE3-40DB-A4D9-D8CED68607F9}" srcOrd="0" destOrd="0" presId="urn:microsoft.com/office/officeart/2005/8/layout/vList2"/>
    <dgm:cxn modelId="{C6D23AA4-D2C9-47FC-864E-6FF28D174FC1}" type="presParOf" srcId="{0AF0670B-5DCF-4A94-B2E0-0372DA1E9A93}" destId="{69C911D7-1825-48F4-AE43-FD9A987B0C8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03423E-1634-42AC-841E-53E2850BBFC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438A612B-DB97-4344-A4E1-A4A695ED7F4F}">
      <dgm:prSet custT="1"/>
      <dgm:spPr/>
      <dgm:t>
        <a:bodyPr/>
        <a:lstStyle/>
        <a:p>
          <a:pPr rtl="0"/>
          <a:r>
            <a:rPr lang="zh-CN" sz="3600" dirty="0"/>
            <a:t>一个</a:t>
          </a:r>
          <a:r>
            <a:rPr lang="zh-CN" sz="3600" b="1" dirty="0"/>
            <a:t>好的</a:t>
          </a:r>
          <a:r>
            <a:rPr lang="en-US" sz="3600" b="1" dirty="0"/>
            <a:t>Hash</a:t>
          </a:r>
          <a:r>
            <a:rPr lang="zh-CN" sz="3600" b="1" dirty="0"/>
            <a:t>函数</a:t>
          </a:r>
          <a:r>
            <a:rPr lang="zh-CN" sz="3600" dirty="0"/>
            <a:t>应具备如下个特征：</a:t>
          </a:r>
        </a:p>
      </dgm:t>
    </dgm:pt>
    <dgm:pt modelId="{623DA66D-690C-4F85-B53E-D461B958ADB7}" type="parTrans" cxnId="{A6133D59-5019-400D-8DDA-BFD7CC2B37CB}">
      <dgm:prSet/>
      <dgm:spPr/>
      <dgm:t>
        <a:bodyPr/>
        <a:lstStyle/>
        <a:p>
          <a:endParaRPr lang="zh-CN" altLang="en-US" sz="1400"/>
        </a:p>
      </dgm:t>
    </dgm:pt>
    <dgm:pt modelId="{6C7A2BBD-F779-4BC5-ABC6-92C41382A744}" type="sibTrans" cxnId="{A6133D59-5019-400D-8DDA-BFD7CC2B37CB}">
      <dgm:prSet/>
      <dgm:spPr/>
      <dgm:t>
        <a:bodyPr/>
        <a:lstStyle/>
        <a:p>
          <a:endParaRPr lang="zh-CN" altLang="en-US" sz="1400"/>
        </a:p>
      </dgm:t>
    </dgm:pt>
    <dgm:pt modelId="{A1363A64-B331-4380-A014-11E81C30D2E8}">
      <dgm:prSet custT="1"/>
      <dgm:spPr/>
      <dgm:t>
        <a:bodyPr/>
        <a:lstStyle/>
        <a:p>
          <a:pPr rtl="0"/>
          <a:r>
            <a:rPr lang="zh-CN" sz="2800" b="1" dirty="0"/>
            <a:t>容易计算</a:t>
          </a:r>
          <a:r>
            <a:rPr lang="zh-CN" sz="2800" dirty="0"/>
            <a:t>，即给定</a:t>
          </a:r>
          <a:r>
            <a:rPr lang="en-US" sz="2800" dirty="0"/>
            <a:t> M </a:t>
          </a:r>
          <a:r>
            <a:rPr lang="zh-CN" sz="2800" dirty="0"/>
            <a:t>，很容易计算</a:t>
          </a:r>
          <a:r>
            <a:rPr lang="en-US" sz="2800" dirty="0"/>
            <a:t> h </a:t>
          </a:r>
          <a:r>
            <a:rPr lang="zh-CN" sz="2800" dirty="0"/>
            <a:t>；</a:t>
          </a:r>
        </a:p>
      </dgm:t>
    </dgm:pt>
    <dgm:pt modelId="{0D2F21FD-53E9-4924-A13A-5A27706B0A04}" type="parTrans" cxnId="{3BBC65BC-FC71-47CC-88C3-5DF9E034699A}">
      <dgm:prSet/>
      <dgm:spPr/>
      <dgm:t>
        <a:bodyPr/>
        <a:lstStyle/>
        <a:p>
          <a:endParaRPr lang="zh-CN" altLang="en-US" sz="1400"/>
        </a:p>
      </dgm:t>
    </dgm:pt>
    <dgm:pt modelId="{41D677A0-1EDF-46CB-BD0F-510282C8F477}" type="sibTrans" cxnId="{3BBC65BC-FC71-47CC-88C3-5DF9E034699A}">
      <dgm:prSet/>
      <dgm:spPr/>
      <dgm:t>
        <a:bodyPr/>
        <a:lstStyle/>
        <a:p>
          <a:endParaRPr lang="zh-CN" altLang="en-US" sz="1400"/>
        </a:p>
      </dgm:t>
    </dgm:pt>
    <dgm:pt modelId="{417667A0-5862-494A-86C0-42C06D32D361}">
      <dgm:prSet custT="1"/>
      <dgm:spPr/>
      <dgm:t>
        <a:bodyPr/>
        <a:lstStyle/>
        <a:p>
          <a:pPr rtl="0"/>
          <a:r>
            <a:rPr lang="zh-CN" sz="2800" b="1" dirty="0"/>
            <a:t>单向性</a:t>
          </a:r>
          <a:r>
            <a:rPr lang="zh-CN" sz="2800" dirty="0"/>
            <a:t>，即如果已知</a:t>
          </a:r>
          <a:r>
            <a:rPr lang="en-US" sz="2800" dirty="0"/>
            <a:t>h</a:t>
          </a:r>
          <a:r>
            <a:rPr lang="zh-CN" sz="2800" dirty="0"/>
            <a:t>，根据</a:t>
          </a:r>
          <a:r>
            <a:rPr lang="en-US" sz="2800" dirty="0"/>
            <a:t> H(M) = h </a:t>
          </a:r>
          <a:r>
            <a:rPr lang="zh-CN" sz="2800" dirty="0"/>
            <a:t>计算</a:t>
          </a:r>
          <a:r>
            <a:rPr lang="en-US" sz="2800" dirty="0"/>
            <a:t> M </a:t>
          </a:r>
          <a:r>
            <a:rPr lang="zh-CN" sz="2800" dirty="0"/>
            <a:t>很难 ；</a:t>
          </a:r>
        </a:p>
      </dgm:t>
    </dgm:pt>
    <dgm:pt modelId="{3A67D8C6-DDAF-4C27-9BE8-2879DDA0653B}" type="parTrans" cxnId="{D14A0D36-218E-4CCE-BB31-504B614F7236}">
      <dgm:prSet/>
      <dgm:spPr/>
      <dgm:t>
        <a:bodyPr/>
        <a:lstStyle/>
        <a:p>
          <a:endParaRPr lang="zh-CN" altLang="en-US" sz="1400"/>
        </a:p>
      </dgm:t>
    </dgm:pt>
    <dgm:pt modelId="{43D49E9B-EEA4-4D8F-80B2-5DEC6EEC430B}" type="sibTrans" cxnId="{D14A0D36-218E-4CCE-BB31-504B614F7236}">
      <dgm:prSet/>
      <dgm:spPr/>
      <dgm:t>
        <a:bodyPr/>
        <a:lstStyle/>
        <a:p>
          <a:endParaRPr lang="zh-CN" altLang="en-US" sz="1400"/>
        </a:p>
      </dgm:t>
    </dgm:pt>
    <dgm:pt modelId="{B3D8706C-EB18-405D-BA92-6813AC578BAC}">
      <dgm:prSet custT="1"/>
      <dgm:spPr/>
      <dgm:t>
        <a:bodyPr/>
        <a:lstStyle/>
        <a:p>
          <a:pPr rtl="0"/>
          <a:r>
            <a:rPr lang="zh-CN" sz="2800" b="1" dirty="0">
              <a:solidFill>
                <a:srgbClr val="FF0000"/>
              </a:solidFill>
            </a:rPr>
            <a:t>抗碰撞性</a:t>
          </a:r>
          <a:r>
            <a:rPr lang="zh-CN" sz="2800" b="1" dirty="0"/>
            <a:t>，</a:t>
          </a:r>
          <a:r>
            <a:rPr lang="zh-CN" sz="2800" dirty="0"/>
            <a:t>即</a:t>
          </a:r>
          <a:r>
            <a:rPr lang="zh-CN" sz="2800" u="sng" dirty="0"/>
            <a:t>给定</a:t>
          </a:r>
          <a:r>
            <a:rPr lang="en-US" sz="2800" u="sng" dirty="0"/>
            <a:t> M</a:t>
          </a:r>
          <a:r>
            <a:rPr lang="en-US" sz="2800" u="sng" baseline="-25000" dirty="0"/>
            <a:t>1</a:t>
          </a:r>
          <a:r>
            <a:rPr lang="zh-CN" sz="2800" u="sng" dirty="0"/>
            <a:t>，要找到另一个消息</a:t>
          </a:r>
          <a:r>
            <a:rPr lang="en-US" sz="2800" u="sng" dirty="0"/>
            <a:t> M</a:t>
          </a:r>
          <a:r>
            <a:rPr lang="en-US" sz="2800" u="sng" baseline="-25000" dirty="0"/>
            <a:t>2 </a:t>
          </a:r>
          <a:r>
            <a:rPr lang="zh-CN" sz="2800" dirty="0"/>
            <a:t>并满足</a:t>
          </a:r>
          <a:r>
            <a:rPr lang="en-US" sz="2800" dirty="0"/>
            <a:t> H(M</a:t>
          </a:r>
          <a:r>
            <a:rPr lang="en-US" sz="2800" baseline="-25000" dirty="0"/>
            <a:t>1</a:t>
          </a:r>
          <a:r>
            <a:rPr lang="en-US" sz="2800" dirty="0"/>
            <a:t>) = H(M</a:t>
          </a:r>
          <a:r>
            <a:rPr lang="en-US" sz="2800" baseline="-25000" dirty="0"/>
            <a:t>2</a:t>
          </a:r>
          <a:r>
            <a:rPr lang="en-US" sz="2800" dirty="0"/>
            <a:t>) </a:t>
          </a:r>
          <a:r>
            <a:rPr lang="zh-CN" sz="2800" b="1" dirty="0">
              <a:solidFill>
                <a:srgbClr val="FF0000"/>
              </a:solidFill>
            </a:rPr>
            <a:t>很难</a:t>
          </a:r>
        </a:p>
      </dgm:t>
    </dgm:pt>
    <dgm:pt modelId="{25107BB5-2C54-49DE-B266-F77EC3A99CD7}" type="parTrans" cxnId="{142FA458-A38F-4A32-ADCF-26A20A79D4CE}">
      <dgm:prSet/>
      <dgm:spPr/>
      <dgm:t>
        <a:bodyPr/>
        <a:lstStyle/>
        <a:p>
          <a:endParaRPr lang="zh-CN" altLang="en-US" sz="1400"/>
        </a:p>
      </dgm:t>
    </dgm:pt>
    <dgm:pt modelId="{9CBF2BDB-AD5F-4107-978A-A2DC78EC1E80}" type="sibTrans" cxnId="{142FA458-A38F-4A32-ADCF-26A20A79D4CE}">
      <dgm:prSet/>
      <dgm:spPr/>
      <dgm:t>
        <a:bodyPr/>
        <a:lstStyle/>
        <a:p>
          <a:endParaRPr lang="zh-CN" altLang="en-US" sz="1400"/>
        </a:p>
      </dgm:t>
    </dgm:pt>
    <dgm:pt modelId="{24AFD78A-B9FE-45B7-B5DF-44DFE531409F}">
      <dgm:prSet custT="1"/>
      <dgm:spPr/>
      <dgm:t>
        <a:bodyPr/>
        <a:lstStyle/>
        <a:p>
          <a:pPr rtl="0"/>
          <a:endParaRPr lang="zh-CN" sz="2800" dirty="0"/>
        </a:p>
      </dgm:t>
    </dgm:pt>
    <dgm:pt modelId="{726D8549-F30C-4C85-876D-463ADBD56D5D}" type="parTrans" cxnId="{D3E0AA7F-FB12-43B0-8D31-03820E72283C}">
      <dgm:prSet/>
      <dgm:spPr/>
      <dgm:t>
        <a:bodyPr/>
        <a:lstStyle/>
        <a:p>
          <a:endParaRPr lang="en-US"/>
        </a:p>
      </dgm:t>
    </dgm:pt>
    <dgm:pt modelId="{6132CE07-A1B0-4231-8897-5D3A3FBFBC6F}" type="sibTrans" cxnId="{D3E0AA7F-FB12-43B0-8D31-03820E72283C}">
      <dgm:prSet/>
      <dgm:spPr/>
      <dgm:t>
        <a:bodyPr/>
        <a:lstStyle/>
        <a:p>
          <a:endParaRPr lang="en-US"/>
        </a:p>
      </dgm:t>
    </dgm:pt>
    <dgm:pt modelId="{CFBAE178-CBA8-404D-91D5-3FE5BDACE69F}">
      <dgm:prSet custT="1"/>
      <dgm:spPr/>
      <dgm:t>
        <a:bodyPr/>
        <a:lstStyle/>
        <a:p>
          <a:pPr rtl="0"/>
          <a:endParaRPr lang="zh-CN" sz="2800" b="1" dirty="0"/>
        </a:p>
      </dgm:t>
    </dgm:pt>
    <dgm:pt modelId="{20D1CB93-CA35-4506-BF25-A4583D3D2F86}" type="parTrans" cxnId="{D3A4E446-90A4-439B-BC25-AEF243E77BBB}">
      <dgm:prSet/>
      <dgm:spPr/>
      <dgm:t>
        <a:bodyPr/>
        <a:lstStyle/>
        <a:p>
          <a:endParaRPr lang="en-US"/>
        </a:p>
      </dgm:t>
    </dgm:pt>
    <dgm:pt modelId="{7DFC9554-E5A5-4C35-B680-9777F663691D}" type="sibTrans" cxnId="{D3A4E446-90A4-439B-BC25-AEF243E77BBB}">
      <dgm:prSet/>
      <dgm:spPr/>
      <dgm:t>
        <a:bodyPr/>
        <a:lstStyle/>
        <a:p>
          <a:endParaRPr lang="en-US"/>
        </a:p>
      </dgm:t>
    </dgm:pt>
    <dgm:pt modelId="{4356EFF3-D62D-4B59-8E2E-3E9B24D0F4A5}" type="pres">
      <dgm:prSet presAssocID="{9C03423E-1634-42AC-841E-53E2850BBFC7}" presName="linear" presStyleCnt="0">
        <dgm:presLayoutVars>
          <dgm:animLvl val="lvl"/>
          <dgm:resizeHandles val="exact"/>
        </dgm:presLayoutVars>
      </dgm:prSet>
      <dgm:spPr/>
      <dgm:t>
        <a:bodyPr/>
        <a:lstStyle/>
        <a:p>
          <a:endParaRPr lang="zh-CN" altLang="en-US"/>
        </a:p>
      </dgm:t>
    </dgm:pt>
    <dgm:pt modelId="{364DD2DC-E190-42F4-8225-2A1105361536}" type="pres">
      <dgm:prSet presAssocID="{438A612B-DB97-4344-A4E1-A4A695ED7F4F}" presName="parentText" presStyleLbl="node1" presStyleIdx="0" presStyleCnt="1">
        <dgm:presLayoutVars>
          <dgm:chMax val="0"/>
          <dgm:bulletEnabled val="1"/>
        </dgm:presLayoutVars>
      </dgm:prSet>
      <dgm:spPr/>
      <dgm:t>
        <a:bodyPr/>
        <a:lstStyle/>
        <a:p>
          <a:endParaRPr lang="zh-CN" altLang="en-US"/>
        </a:p>
      </dgm:t>
    </dgm:pt>
    <dgm:pt modelId="{4CD49B52-3B61-492B-8332-2E7E2640142D}" type="pres">
      <dgm:prSet presAssocID="{438A612B-DB97-4344-A4E1-A4A695ED7F4F}" presName="childText" presStyleLbl="revTx" presStyleIdx="0" presStyleCnt="1">
        <dgm:presLayoutVars>
          <dgm:bulletEnabled val="1"/>
        </dgm:presLayoutVars>
      </dgm:prSet>
      <dgm:spPr/>
      <dgm:t>
        <a:bodyPr/>
        <a:lstStyle/>
        <a:p>
          <a:endParaRPr lang="zh-CN" altLang="en-US"/>
        </a:p>
      </dgm:t>
    </dgm:pt>
  </dgm:ptLst>
  <dgm:cxnLst>
    <dgm:cxn modelId="{D3A4E446-90A4-439B-BC25-AEF243E77BBB}" srcId="{438A612B-DB97-4344-A4E1-A4A695ED7F4F}" destId="{CFBAE178-CBA8-404D-91D5-3FE5BDACE69F}" srcOrd="2" destOrd="0" parTransId="{20D1CB93-CA35-4506-BF25-A4583D3D2F86}" sibTransId="{7DFC9554-E5A5-4C35-B680-9777F663691D}"/>
    <dgm:cxn modelId="{142FA458-A38F-4A32-ADCF-26A20A79D4CE}" srcId="{438A612B-DB97-4344-A4E1-A4A695ED7F4F}" destId="{B3D8706C-EB18-405D-BA92-6813AC578BAC}" srcOrd="4" destOrd="0" parTransId="{25107BB5-2C54-49DE-B266-F77EC3A99CD7}" sibTransId="{9CBF2BDB-AD5F-4107-978A-A2DC78EC1E80}"/>
    <dgm:cxn modelId="{F88541A7-DCA6-4673-B9FE-816BC3C82F40}" type="presOf" srcId="{9C03423E-1634-42AC-841E-53E2850BBFC7}" destId="{4356EFF3-D62D-4B59-8E2E-3E9B24D0F4A5}" srcOrd="0" destOrd="0" presId="urn:microsoft.com/office/officeart/2005/8/layout/vList2"/>
    <dgm:cxn modelId="{BD037D19-C432-49A1-9313-398F6CFE7403}" type="presOf" srcId="{B3D8706C-EB18-405D-BA92-6813AC578BAC}" destId="{4CD49B52-3B61-492B-8332-2E7E2640142D}" srcOrd="0" destOrd="4" presId="urn:microsoft.com/office/officeart/2005/8/layout/vList2"/>
    <dgm:cxn modelId="{1251D7D1-2451-4D80-8EC6-B2B381BA8DF1}" type="presOf" srcId="{438A612B-DB97-4344-A4E1-A4A695ED7F4F}" destId="{364DD2DC-E190-42F4-8225-2A1105361536}" srcOrd="0" destOrd="0" presId="urn:microsoft.com/office/officeart/2005/8/layout/vList2"/>
    <dgm:cxn modelId="{A6133D59-5019-400D-8DDA-BFD7CC2B37CB}" srcId="{9C03423E-1634-42AC-841E-53E2850BBFC7}" destId="{438A612B-DB97-4344-A4E1-A4A695ED7F4F}" srcOrd="0" destOrd="0" parTransId="{623DA66D-690C-4F85-B53E-D461B958ADB7}" sibTransId="{6C7A2BBD-F779-4BC5-ABC6-92C41382A744}"/>
    <dgm:cxn modelId="{F096CEEB-29A2-448A-95D1-D9BA95A8F6D0}" type="presOf" srcId="{24AFD78A-B9FE-45B7-B5DF-44DFE531409F}" destId="{4CD49B52-3B61-492B-8332-2E7E2640142D}" srcOrd="0" destOrd="0" presId="urn:microsoft.com/office/officeart/2005/8/layout/vList2"/>
    <dgm:cxn modelId="{D14A0D36-218E-4CCE-BB31-504B614F7236}" srcId="{438A612B-DB97-4344-A4E1-A4A695ED7F4F}" destId="{417667A0-5862-494A-86C0-42C06D32D361}" srcOrd="3" destOrd="0" parTransId="{3A67D8C6-DDAF-4C27-9BE8-2879DDA0653B}" sibTransId="{43D49E9B-EEA4-4D8F-80B2-5DEC6EEC430B}"/>
    <dgm:cxn modelId="{D3E0AA7F-FB12-43B0-8D31-03820E72283C}" srcId="{438A612B-DB97-4344-A4E1-A4A695ED7F4F}" destId="{24AFD78A-B9FE-45B7-B5DF-44DFE531409F}" srcOrd="0" destOrd="0" parTransId="{726D8549-F30C-4C85-876D-463ADBD56D5D}" sibTransId="{6132CE07-A1B0-4231-8897-5D3A3FBFBC6F}"/>
    <dgm:cxn modelId="{3A18D44D-3781-4186-BF2E-EB4F8897DD9A}" type="presOf" srcId="{A1363A64-B331-4380-A014-11E81C30D2E8}" destId="{4CD49B52-3B61-492B-8332-2E7E2640142D}" srcOrd="0" destOrd="1" presId="urn:microsoft.com/office/officeart/2005/8/layout/vList2"/>
    <dgm:cxn modelId="{3BBC65BC-FC71-47CC-88C3-5DF9E034699A}" srcId="{438A612B-DB97-4344-A4E1-A4A695ED7F4F}" destId="{A1363A64-B331-4380-A014-11E81C30D2E8}" srcOrd="1" destOrd="0" parTransId="{0D2F21FD-53E9-4924-A13A-5A27706B0A04}" sibTransId="{41D677A0-1EDF-46CB-BD0F-510282C8F477}"/>
    <dgm:cxn modelId="{ECDA3D6D-8135-4869-AB0C-6515AE889AAE}" type="presOf" srcId="{417667A0-5862-494A-86C0-42C06D32D361}" destId="{4CD49B52-3B61-492B-8332-2E7E2640142D}" srcOrd="0" destOrd="3" presId="urn:microsoft.com/office/officeart/2005/8/layout/vList2"/>
    <dgm:cxn modelId="{A606A533-3F20-436B-8BAD-9A5BB425E9F5}" type="presOf" srcId="{CFBAE178-CBA8-404D-91D5-3FE5BDACE69F}" destId="{4CD49B52-3B61-492B-8332-2E7E2640142D}" srcOrd="0" destOrd="2" presId="urn:microsoft.com/office/officeart/2005/8/layout/vList2"/>
    <dgm:cxn modelId="{66D46C90-399A-466E-8E97-05A7D871E7F3}" type="presParOf" srcId="{4356EFF3-D62D-4B59-8E2E-3E9B24D0F4A5}" destId="{364DD2DC-E190-42F4-8225-2A1105361536}" srcOrd="0" destOrd="0" presId="urn:microsoft.com/office/officeart/2005/8/layout/vList2"/>
    <dgm:cxn modelId="{0DF81283-036C-43B7-B092-AC2E4EA470FF}" type="presParOf" srcId="{4356EFF3-D62D-4B59-8E2E-3E9B24D0F4A5}" destId="{4CD49B52-3B61-492B-8332-2E7E2640142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134A7A-9D3A-4A69-BB51-BA341EBEA137}"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CN" altLang="en-US"/>
        </a:p>
      </dgm:t>
    </dgm:pt>
    <dgm:pt modelId="{91465A62-332A-4A63-B5C9-7EEBFD7C790D}">
      <dgm:prSet/>
      <dgm:spPr/>
      <dgm:t>
        <a:bodyPr/>
        <a:lstStyle/>
        <a:p>
          <a:pPr rtl="0"/>
          <a:r>
            <a:rPr lang="zh-CN" b="1" dirty="0"/>
            <a:t>探索性数据分析（</a:t>
          </a:r>
          <a:r>
            <a:rPr lang="en-US" b="1" dirty="0"/>
            <a:t>Exploratory Data Analysis</a:t>
          </a:r>
          <a:r>
            <a:rPr lang="zh-CN" b="1" dirty="0"/>
            <a:t>，</a:t>
          </a:r>
          <a:r>
            <a:rPr lang="en-US" b="1" dirty="0"/>
            <a:t>EDA</a:t>
          </a:r>
          <a:r>
            <a:rPr lang="zh-CN" b="1" dirty="0"/>
            <a:t>）</a:t>
          </a:r>
          <a:endParaRPr lang="en-US" dirty="0"/>
        </a:p>
      </dgm:t>
    </dgm:pt>
    <dgm:pt modelId="{ACE7F82E-7EB0-4B6B-BB28-F0DEC6B99D04}" type="parTrans" cxnId="{8431EF4D-7504-479E-B20E-16AA3066C0ED}">
      <dgm:prSet/>
      <dgm:spPr/>
      <dgm:t>
        <a:bodyPr/>
        <a:lstStyle/>
        <a:p>
          <a:endParaRPr lang="zh-CN" altLang="en-US"/>
        </a:p>
      </dgm:t>
    </dgm:pt>
    <dgm:pt modelId="{6B0793E4-43ED-4959-A90C-7FDEDCE18681}" type="sibTrans" cxnId="{8431EF4D-7504-479E-B20E-16AA3066C0ED}">
      <dgm:prSet/>
      <dgm:spPr/>
      <dgm:t>
        <a:bodyPr/>
        <a:lstStyle/>
        <a:p>
          <a:endParaRPr lang="zh-CN" altLang="en-US"/>
        </a:p>
      </dgm:t>
    </dgm:pt>
    <dgm:pt modelId="{0486FD21-7A77-442B-A766-74C952D74982}">
      <dgm:prSet/>
      <dgm:spPr/>
      <dgm:t>
        <a:bodyPr/>
        <a:lstStyle/>
        <a:p>
          <a:pPr rtl="0"/>
          <a:r>
            <a:rPr lang="zh-CN" dirty="0"/>
            <a:t>对已有的数据</a:t>
          </a:r>
          <a:r>
            <a:rPr lang="en-US" dirty="0"/>
            <a:t>(</a:t>
          </a:r>
          <a:r>
            <a:rPr lang="zh-CN" dirty="0"/>
            <a:t>特别是调查或观察得来的原始数据</a:t>
          </a:r>
          <a:r>
            <a:rPr lang="en-US" dirty="0"/>
            <a:t>)</a:t>
          </a:r>
          <a:endParaRPr lang="zh-CN" dirty="0"/>
        </a:p>
      </dgm:t>
    </dgm:pt>
    <dgm:pt modelId="{3B6D8A4E-8039-41C3-AFA2-6EBEC3E6DDDB}" type="parTrans" cxnId="{6C850681-97FF-46D8-8A54-0A63EAC671A6}">
      <dgm:prSet/>
      <dgm:spPr/>
      <dgm:t>
        <a:bodyPr/>
        <a:lstStyle/>
        <a:p>
          <a:endParaRPr lang="zh-CN" altLang="en-US"/>
        </a:p>
      </dgm:t>
    </dgm:pt>
    <dgm:pt modelId="{1E27E159-C222-4A72-808E-271F534C47CC}" type="sibTrans" cxnId="{6C850681-97FF-46D8-8A54-0A63EAC671A6}">
      <dgm:prSet/>
      <dgm:spPr/>
      <dgm:t>
        <a:bodyPr/>
        <a:lstStyle/>
        <a:p>
          <a:endParaRPr lang="zh-CN" altLang="en-US"/>
        </a:p>
      </dgm:t>
    </dgm:pt>
    <dgm:pt modelId="{4E265EE5-45D1-4C7F-8C84-B9397E2DB4B0}">
      <dgm:prSet/>
      <dgm:spPr/>
      <dgm:t>
        <a:bodyPr/>
        <a:lstStyle/>
        <a:p>
          <a:pPr rtl="0"/>
          <a:r>
            <a:rPr lang="zh-CN" dirty="0"/>
            <a:t>在</a:t>
          </a:r>
          <a:r>
            <a:rPr lang="zh-CN" u="sng" dirty="0">
              <a:solidFill>
                <a:srgbClr val="FF0000"/>
              </a:solidFill>
            </a:rPr>
            <a:t>尽量少的先验假定下进行探索</a:t>
          </a:r>
          <a:r>
            <a:rPr lang="zh-CN" dirty="0"/>
            <a:t>，</a:t>
          </a:r>
          <a:endParaRPr lang="en-US" dirty="0"/>
        </a:p>
      </dgm:t>
    </dgm:pt>
    <dgm:pt modelId="{CA5FDA45-5CDB-49CD-B622-E1CB1F2733E7}" type="parTrans" cxnId="{80970B53-C1E1-4627-BA9D-88B323332BC5}">
      <dgm:prSet/>
      <dgm:spPr/>
      <dgm:t>
        <a:bodyPr/>
        <a:lstStyle/>
        <a:p>
          <a:endParaRPr lang="zh-CN" altLang="en-US"/>
        </a:p>
      </dgm:t>
    </dgm:pt>
    <dgm:pt modelId="{23C4A402-BB05-4E76-8600-B0AB943CD36C}" type="sibTrans" cxnId="{80970B53-C1E1-4627-BA9D-88B323332BC5}">
      <dgm:prSet/>
      <dgm:spPr/>
      <dgm:t>
        <a:bodyPr/>
        <a:lstStyle/>
        <a:p>
          <a:endParaRPr lang="zh-CN" altLang="en-US"/>
        </a:p>
      </dgm:t>
    </dgm:pt>
    <dgm:pt modelId="{70216DBE-B976-41B1-8AA7-DAC652572B78}">
      <dgm:prSet/>
      <dgm:spPr/>
      <dgm:t>
        <a:bodyPr/>
        <a:lstStyle/>
        <a:p>
          <a:pPr rtl="0"/>
          <a:r>
            <a:rPr lang="zh-CN" dirty="0"/>
            <a:t>并通过作图、制表、方程拟合、计算特征量等手段‘探索数据的结构和规律的一种数据分析方法。</a:t>
          </a:r>
          <a:endParaRPr lang="en-US" dirty="0"/>
        </a:p>
      </dgm:t>
    </dgm:pt>
    <dgm:pt modelId="{FAC0320A-2AC0-4BA5-804C-EC3A2E26C1A6}" type="parTrans" cxnId="{86B088A9-0F0F-47CA-8150-EF3B16A2F08D}">
      <dgm:prSet/>
      <dgm:spPr/>
      <dgm:t>
        <a:bodyPr/>
        <a:lstStyle/>
        <a:p>
          <a:endParaRPr lang="zh-CN" altLang="en-US"/>
        </a:p>
      </dgm:t>
    </dgm:pt>
    <dgm:pt modelId="{931C367A-49C6-4EB5-863E-BBC14A6F5DF8}" type="sibTrans" cxnId="{86B088A9-0F0F-47CA-8150-EF3B16A2F08D}">
      <dgm:prSet/>
      <dgm:spPr/>
      <dgm:t>
        <a:bodyPr/>
        <a:lstStyle/>
        <a:p>
          <a:endParaRPr lang="zh-CN" altLang="en-US"/>
        </a:p>
      </dgm:t>
    </dgm:pt>
    <dgm:pt modelId="{67288FE2-A718-4085-BF4A-E54B65C7034D}">
      <dgm:prSet/>
      <dgm:spPr/>
      <dgm:t>
        <a:bodyPr/>
        <a:lstStyle/>
        <a:p>
          <a:pPr rtl="0"/>
          <a:endParaRPr lang="en-US" dirty="0"/>
        </a:p>
      </dgm:t>
    </dgm:pt>
    <dgm:pt modelId="{3C6BAD0D-FF45-4CB7-AEF9-E0F60166C711}" type="parTrans" cxnId="{6503492A-5386-427A-9663-B2078E30819F}">
      <dgm:prSet/>
      <dgm:spPr/>
      <dgm:t>
        <a:bodyPr/>
        <a:lstStyle/>
        <a:p>
          <a:endParaRPr lang="zh-CN" altLang="en-US"/>
        </a:p>
      </dgm:t>
    </dgm:pt>
    <dgm:pt modelId="{BBFEB0BF-2012-4FC0-AC66-6549BC6ED5D7}" type="sibTrans" cxnId="{6503492A-5386-427A-9663-B2078E30819F}">
      <dgm:prSet/>
      <dgm:spPr/>
      <dgm:t>
        <a:bodyPr/>
        <a:lstStyle/>
        <a:p>
          <a:endParaRPr lang="zh-CN" altLang="en-US"/>
        </a:p>
      </dgm:t>
    </dgm:pt>
    <dgm:pt modelId="{6C80C1DC-CA77-4ECB-B5DF-BE817443510A}">
      <dgm:prSet/>
      <dgm:spPr/>
      <dgm:t>
        <a:bodyPr/>
        <a:lstStyle/>
        <a:p>
          <a:pPr rtl="0"/>
          <a:r>
            <a:rPr lang="en-US" dirty="0"/>
            <a:t>EDA</a:t>
          </a:r>
          <a:r>
            <a:rPr lang="zh-CN" dirty="0"/>
            <a:t>方法与</a:t>
          </a:r>
          <a:r>
            <a:rPr lang="zh-CN" altLang="en-US" dirty="0"/>
            <a:t>传统统计学中的</a:t>
          </a:r>
          <a:r>
            <a:rPr lang="zh-CN" dirty="0"/>
            <a:t>验证性分析的</a:t>
          </a:r>
          <a:r>
            <a:rPr lang="zh-CN" b="1" dirty="0"/>
            <a:t>主要区别</a:t>
          </a:r>
          <a:r>
            <a:rPr lang="zh-CN" dirty="0"/>
            <a:t>：</a:t>
          </a:r>
        </a:p>
      </dgm:t>
    </dgm:pt>
    <dgm:pt modelId="{C811C514-DFF9-4CDE-A792-029A42C2CFD4}" type="parTrans" cxnId="{CCD2F109-D175-46A5-BFD6-006CF046C118}">
      <dgm:prSet/>
      <dgm:spPr/>
      <dgm:t>
        <a:bodyPr/>
        <a:lstStyle/>
        <a:p>
          <a:endParaRPr lang="zh-CN" altLang="en-US"/>
        </a:p>
      </dgm:t>
    </dgm:pt>
    <dgm:pt modelId="{C7B65693-614F-4107-A1BE-EE862CDC23E7}" type="sibTrans" cxnId="{CCD2F109-D175-46A5-BFD6-006CF046C118}">
      <dgm:prSet/>
      <dgm:spPr/>
      <dgm:t>
        <a:bodyPr/>
        <a:lstStyle/>
        <a:p>
          <a:endParaRPr lang="zh-CN" altLang="en-US"/>
        </a:p>
      </dgm:t>
    </dgm:pt>
    <dgm:pt modelId="{AD85D5D7-4E88-41FC-81A5-EFD1D3491A81}">
      <dgm:prSet/>
      <dgm:spPr/>
      <dgm:t>
        <a:bodyPr/>
        <a:lstStyle/>
        <a:p>
          <a:pPr rtl="0"/>
          <a:r>
            <a:rPr lang="en-US" u="sng" dirty="0">
              <a:solidFill>
                <a:srgbClr val="FF0000"/>
              </a:solidFill>
            </a:rPr>
            <a:t>EDA</a:t>
          </a:r>
          <a:r>
            <a:rPr lang="zh-CN" u="sng" dirty="0">
              <a:solidFill>
                <a:srgbClr val="FF0000"/>
              </a:solidFill>
            </a:rPr>
            <a:t>不需要事先假设</a:t>
          </a:r>
          <a:r>
            <a:rPr lang="zh-CN" dirty="0"/>
            <a:t>，而验证性分析需要事先提出假设；</a:t>
          </a:r>
        </a:p>
      </dgm:t>
    </dgm:pt>
    <dgm:pt modelId="{54545959-A143-48E2-AFDE-EE4AC785DB84}" type="parTrans" cxnId="{1407108A-FD69-45A1-9963-90DB94E24A23}">
      <dgm:prSet/>
      <dgm:spPr/>
      <dgm:t>
        <a:bodyPr/>
        <a:lstStyle/>
        <a:p>
          <a:endParaRPr lang="zh-CN" altLang="en-US"/>
        </a:p>
      </dgm:t>
    </dgm:pt>
    <dgm:pt modelId="{1C6D9483-D583-4E28-8FDF-C4BF66634BD5}" type="sibTrans" cxnId="{1407108A-FD69-45A1-9963-90DB94E24A23}">
      <dgm:prSet/>
      <dgm:spPr/>
      <dgm:t>
        <a:bodyPr/>
        <a:lstStyle/>
        <a:p>
          <a:endParaRPr lang="zh-CN" altLang="en-US"/>
        </a:p>
      </dgm:t>
    </dgm:pt>
    <dgm:pt modelId="{2258D046-6EA6-497F-BB7F-04F23F17DB3A}">
      <dgm:prSet/>
      <dgm:spPr/>
      <dgm:t>
        <a:bodyPr/>
        <a:lstStyle/>
        <a:p>
          <a:pPr rtl="0"/>
          <a:r>
            <a:rPr lang="en-US" dirty="0"/>
            <a:t>EDA</a:t>
          </a:r>
          <a:r>
            <a:rPr lang="zh-CN" dirty="0"/>
            <a:t>中采用的方法往往比验证性分析简单；</a:t>
          </a:r>
          <a:endParaRPr lang="en-US" dirty="0"/>
        </a:p>
      </dgm:t>
    </dgm:pt>
    <dgm:pt modelId="{7F30743F-2CFD-420E-B539-516607FB14E6}" type="parTrans" cxnId="{7B8D2958-E5BA-403E-8973-7F799FEBACAA}">
      <dgm:prSet/>
      <dgm:spPr/>
      <dgm:t>
        <a:bodyPr/>
        <a:lstStyle/>
        <a:p>
          <a:endParaRPr lang="zh-CN" altLang="en-US"/>
        </a:p>
      </dgm:t>
    </dgm:pt>
    <dgm:pt modelId="{4477BD1D-E814-41E9-869C-6B8F437DC5CC}" type="sibTrans" cxnId="{7B8D2958-E5BA-403E-8973-7F799FEBACAA}">
      <dgm:prSet/>
      <dgm:spPr/>
      <dgm:t>
        <a:bodyPr/>
        <a:lstStyle/>
        <a:p>
          <a:endParaRPr lang="zh-CN" altLang="en-US"/>
        </a:p>
      </dgm:t>
    </dgm:pt>
    <dgm:pt modelId="{5378BB7D-E4D9-4178-AA37-4D52A6428BDC}">
      <dgm:prSet/>
      <dgm:spPr/>
      <dgm:t>
        <a:bodyPr/>
        <a:lstStyle/>
        <a:p>
          <a:pPr rtl="0"/>
          <a:r>
            <a:rPr lang="zh-CN" dirty="0"/>
            <a:t>在一般数据科学项目中，</a:t>
          </a:r>
          <a:r>
            <a:rPr lang="zh-CN" u="sng" dirty="0">
              <a:solidFill>
                <a:srgbClr val="FF0000"/>
              </a:solidFill>
            </a:rPr>
            <a:t>探索分析在先，而验证性分析在后</a:t>
          </a:r>
          <a:r>
            <a:rPr lang="zh-CN" dirty="0"/>
            <a:t>。</a:t>
          </a:r>
        </a:p>
      </dgm:t>
    </dgm:pt>
    <dgm:pt modelId="{23394A56-A173-44E9-B327-CA7A639ED3D9}" type="parTrans" cxnId="{74225A11-B942-4C93-9596-59D78EB3E70E}">
      <dgm:prSet/>
      <dgm:spPr/>
      <dgm:t>
        <a:bodyPr/>
        <a:lstStyle/>
        <a:p>
          <a:endParaRPr lang="zh-CN" altLang="en-US"/>
        </a:p>
      </dgm:t>
    </dgm:pt>
    <dgm:pt modelId="{C019BC28-F1A7-46D1-9D7E-03D286DCD83A}" type="sibTrans" cxnId="{74225A11-B942-4C93-9596-59D78EB3E70E}">
      <dgm:prSet/>
      <dgm:spPr/>
      <dgm:t>
        <a:bodyPr/>
        <a:lstStyle/>
        <a:p>
          <a:endParaRPr lang="zh-CN" altLang="en-US"/>
        </a:p>
      </dgm:t>
    </dgm:pt>
    <dgm:pt modelId="{B9EC7C9D-88D9-41E2-AD09-44549B3986F5}" type="pres">
      <dgm:prSet presAssocID="{4D134A7A-9D3A-4A69-BB51-BA341EBEA137}" presName="Name0" presStyleCnt="0">
        <dgm:presLayoutVars>
          <dgm:dir/>
          <dgm:animLvl val="lvl"/>
          <dgm:resizeHandles val="exact"/>
        </dgm:presLayoutVars>
      </dgm:prSet>
      <dgm:spPr/>
      <dgm:t>
        <a:bodyPr/>
        <a:lstStyle/>
        <a:p>
          <a:endParaRPr lang="zh-CN" altLang="en-US"/>
        </a:p>
      </dgm:t>
    </dgm:pt>
    <dgm:pt modelId="{106B1A18-55A0-4994-8792-083029BA2436}" type="pres">
      <dgm:prSet presAssocID="{91465A62-332A-4A63-B5C9-7EEBFD7C790D}" presName="composite" presStyleCnt="0"/>
      <dgm:spPr/>
    </dgm:pt>
    <dgm:pt modelId="{88DB86F2-43D7-496D-AC27-4B798670185E}" type="pres">
      <dgm:prSet presAssocID="{91465A62-332A-4A63-B5C9-7EEBFD7C790D}" presName="parTx" presStyleLbl="alignNode1" presStyleIdx="0" presStyleCnt="2">
        <dgm:presLayoutVars>
          <dgm:chMax val="0"/>
          <dgm:chPref val="0"/>
          <dgm:bulletEnabled val="1"/>
        </dgm:presLayoutVars>
      </dgm:prSet>
      <dgm:spPr/>
      <dgm:t>
        <a:bodyPr/>
        <a:lstStyle/>
        <a:p>
          <a:endParaRPr lang="zh-CN" altLang="en-US"/>
        </a:p>
      </dgm:t>
    </dgm:pt>
    <dgm:pt modelId="{FADC9673-8111-4299-9031-329EBC4929B3}" type="pres">
      <dgm:prSet presAssocID="{91465A62-332A-4A63-B5C9-7EEBFD7C790D}" presName="desTx" presStyleLbl="alignAccFollowNode1" presStyleIdx="0" presStyleCnt="2">
        <dgm:presLayoutVars>
          <dgm:bulletEnabled val="1"/>
        </dgm:presLayoutVars>
      </dgm:prSet>
      <dgm:spPr/>
      <dgm:t>
        <a:bodyPr/>
        <a:lstStyle/>
        <a:p>
          <a:endParaRPr lang="zh-CN" altLang="en-US"/>
        </a:p>
      </dgm:t>
    </dgm:pt>
    <dgm:pt modelId="{D36B04CF-9E08-43B5-89C3-CE9BC88D8D70}" type="pres">
      <dgm:prSet presAssocID="{6B0793E4-43ED-4959-A90C-7FDEDCE18681}" presName="space" presStyleCnt="0"/>
      <dgm:spPr/>
    </dgm:pt>
    <dgm:pt modelId="{337D291D-EF07-4FB5-935C-F8105918BA0E}" type="pres">
      <dgm:prSet presAssocID="{6C80C1DC-CA77-4ECB-B5DF-BE817443510A}" presName="composite" presStyleCnt="0"/>
      <dgm:spPr/>
    </dgm:pt>
    <dgm:pt modelId="{404BE51A-109A-40D5-A3D3-1799453A39C3}" type="pres">
      <dgm:prSet presAssocID="{6C80C1DC-CA77-4ECB-B5DF-BE817443510A}" presName="parTx" presStyleLbl="alignNode1" presStyleIdx="1" presStyleCnt="2">
        <dgm:presLayoutVars>
          <dgm:chMax val="0"/>
          <dgm:chPref val="0"/>
          <dgm:bulletEnabled val="1"/>
        </dgm:presLayoutVars>
      </dgm:prSet>
      <dgm:spPr/>
      <dgm:t>
        <a:bodyPr/>
        <a:lstStyle/>
        <a:p>
          <a:endParaRPr lang="zh-CN" altLang="en-US"/>
        </a:p>
      </dgm:t>
    </dgm:pt>
    <dgm:pt modelId="{A4068498-9911-4CC8-BDFF-A609E9A6EE2F}" type="pres">
      <dgm:prSet presAssocID="{6C80C1DC-CA77-4ECB-B5DF-BE817443510A}" presName="desTx" presStyleLbl="alignAccFollowNode1" presStyleIdx="1" presStyleCnt="2">
        <dgm:presLayoutVars>
          <dgm:bulletEnabled val="1"/>
        </dgm:presLayoutVars>
      </dgm:prSet>
      <dgm:spPr/>
      <dgm:t>
        <a:bodyPr/>
        <a:lstStyle/>
        <a:p>
          <a:endParaRPr lang="zh-CN" altLang="en-US"/>
        </a:p>
      </dgm:t>
    </dgm:pt>
  </dgm:ptLst>
  <dgm:cxnLst>
    <dgm:cxn modelId="{6C850681-97FF-46D8-8A54-0A63EAC671A6}" srcId="{91465A62-332A-4A63-B5C9-7EEBFD7C790D}" destId="{0486FD21-7A77-442B-A766-74C952D74982}" srcOrd="0" destOrd="0" parTransId="{3B6D8A4E-8039-41C3-AFA2-6EBEC3E6DDDB}" sibTransId="{1E27E159-C222-4A72-808E-271F534C47CC}"/>
    <dgm:cxn modelId="{86B088A9-0F0F-47CA-8150-EF3B16A2F08D}" srcId="{91465A62-332A-4A63-B5C9-7EEBFD7C790D}" destId="{70216DBE-B976-41B1-8AA7-DAC652572B78}" srcOrd="2" destOrd="0" parTransId="{FAC0320A-2AC0-4BA5-804C-EC3A2E26C1A6}" sibTransId="{931C367A-49C6-4EB5-863E-BBC14A6F5DF8}"/>
    <dgm:cxn modelId="{042FB3A1-A31C-44A9-9764-EC776EBD7591}" type="presOf" srcId="{70216DBE-B976-41B1-8AA7-DAC652572B78}" destId="{FADC9673-8111-4299-9031-329EBC4929B3}" srcOrd="0" destOrd="2" presId="urn:microsoft.com/office/officeart/2005/8/layout/hList1"/>
    <dgm:cxn modelId="{6503492A-5386-427A-9663-B2078E30819F}" srcId="{91465A62-332A-4A63-B5C9-7EEBFD7C790D}" destId="{67288FE2-A718-4085-BF4A-E54B65C7034D}" srcOrd="3" destOrd="0" parTransId="{3C6BAD0D-FF45-4CB7-AEF9-E0F60166C711}" sibTransId="{BBFEB0BF-2012-4FC0-AC66-6549BC6ED5D7}"/>
    <dgm:cxn modelId="{FA348324-8AAD-4CC5-B2AF-B24D5FBD5306}" type="presOf" srcId="{67288FE2-A718-4085-BF4A-E54B65C7034D}" destId="{FADC9673-8111-4299-9031-329EBC4929B3}" srcOrd="0" destOrd="3" presId="urn:microsoft.com/office/officeart/2005/8/layout/hList1"/>
    <dgm:cxn modelId="{08168801-3D87-4620-A1B2-9CABF3470E87}" type="presOf" srcId="{91465A62-332A-4A63-B5C9-7EEBFD7C790D}" destId="{88DB86F2-43D7-496D-AC27-4B798670185E}" srcOrd="0" destOrd="0" presId="urn:microsoft.com/office/officeart/2005/8/layout/hList1"/>
    <dgm:cxn modelId="{7B8D2958-E5BA-403E-8973-7F799FEBACAA}" srcId="{6C80C1DC-CA77-4ECB-B5DF-BE817443510A}" destId="{2258D046-6EA6-497F-BB7F-04F23F17DB3A}" srcOrd="1" destOrd="0" parTransId="{7F30743F-2CFD-420E-B539-516607FB14E6}" sibTransId="{4477BD1D-E814-41E9-869C-6B8F437DC5CC}"/>
    <dgm:cxn modelId="{1407108A-FD69-45A1-9963-90DB94E24A23}" srcId="{6C80C1DC-CA77-4ECB-B5DF-BE817443510A}" destId="{AD85D5D7-4E88-41FC-81A5-EFD1D3491A81}" srcOrd="0" destOrd="0" parTransId="{54545959-A143-48E2-AFDE-EE4AC785DB84}" sibTransId="{1C6D9483-D583-4E28-8FDF-C4BF66634BD5}"/>
    <dgm:cxn modelId="{EBEAD3B8-F37B-454B-AF20-292F0DA7A7D4}" type="presOf" srcId="{2258D046-6EA6-497F-BB7F-04F23F17DB3A}" destId="{A4068498-9911-4CC8-BDFF-A609E9A6EE2F}" srcOrd="0" destOrd="1" presId="urn:microsoft.com/office/officeart/2005/8/layout/hList1"/>
    <dgm:cxn modelId="{333412AE-F14C-4E04-94C2-35658D89E623}" type="presOf" srcId="{0486FD21-7A77-442B-A766-74C952D74982}" destId="{FADC9673-8111-4299-9031-329EBC4929B3}" srcOrd="0" destOrd="0" presId="urn:microsoft.com/office/officeart/2005/8/layout/hList1"/>
    <dgm:cxn modelId="{CCD2F109-D175-46A5-BFD6-006CF046C118}" srcId="{4D134A7A-9D3A-4A69-BB51-BA341EBEA137}" destId="{6C80C1DC-CA77-4ECB-B5DF-BE817443510A}" srcOrd="1" destOrd="0" parTransId="{C811C514-DFF9-4CDE-A792-029A42C2CFD4}" sibTransId="{C7B65693-614F-4107-A1BE-EE862CDC23E7}"/>
    <dgm:cxn modelId="{80970B53-C1E1-4627-BA9D-88B323332BC5}" srcId="{91465A62-332A-4A63-B5C9-7EEBFD7C790D}" destId="{4E265EE5-45D1-4C7F-8C84-B9397E2DB4B0}" srcOrd="1" destOrd="0" parTransId="{CA5FDA45-5CDB-49CD-B622-E1CB1F2733E7}" sibTransId="{23C4A402-BB05-4E76-8600-B0AB943CD36C}"/>
    <dgm:cxn modelId="{8431EF4D-7504-479E-B20E-16AA3066C0ED}" srcId="{4D134A7A-9D3A-4A69-BB51-BA341EBEA137}" destId="{91465A62-332A-4A63-B5C9-7EEBFD7C790D}" srcOrd="0" destOrd="0" parTransId="{ACE7F82E-7EB0-4B6B-BB28-F0DEC6B99D04}" sibTransId="{6B0793E4-43ED-4959-A90C-7FDEDCE18681}"/>
    <dgm:cxn modelId="{20ED4A2D-9C8B-4DC2-84D9-8A37BA0E4265}" type="presOf" srcId="{4D134A7A-9D3A-4A69-BB51-BA341EBEA137}" destId="{B9EC7C9D-88D9-41E2-AD09-44549B3986F5}" srcOrd="0" destOrd="0" presId="urn:microsoft.com/office/officeart/2005/8/layout/hList1"/>
    <dgm:cxn modelId="{31205FE5-D487-49C2-A1A9-793908AE27BF}" type="presOf" srcId="{AD85D5D7-4E88-41FC-81A5-EFD1D3491A81}" destId="{A4068498-9911-4CC8-BDFF-A609E9A6EE2F}" srcOrd="0" destOrd="0" presId="urn:microsoft.com/office/officeart/2005/8/layout/hList1"/>
    <dgm:cxn modelId="{74225A11-B942-4C93-9596-59D78EB3E70E}" srcId="{6C80C1DC-CA77-4ECB-B5DF-BE817443510A}" destId="{5378BB7D-E4D9-4178-AA37-4D52A6428BDC}" srcOrd="2" destOrd="0" parTransId="{23394A56-A173-44E9-B327-CA7A639ED3D9}" sibTransId="{C019BC28-F1A7-46D1-9D7E-03D286DCD83A}"/>
    <dgm:cxn modelId="{A64AD8A5-306F-4D4D-A7CB-1D01ED457BE1}" type="presOf" srcId="{5378BB7D-E4D9-4178-AA37-4D52A6428BDC}" destId="{A4068498-9911-4CC8-BDFF-A609E9A6EE2F}" srcOrd="0" destOrd="2" presId="urn:microsoft.com/office/officeart/2005/8/layout/hList1"/>
    <dgm:cxn modelId="{BB88C838-92EA-46D4-9FED-C5C2932B5057}" type="presOf" srcId="{6C80C1DC-CA77-4ECB-B5DF-BE817443510A}" destId="{404BE51A-109A-40D5-A3D3-1799453A39C3}" srcOrd="0" destOrd="0" presId="urn:microsoft.com/office/officeart/2005/8/layout/hList1"/>
    <dgm:cxn modelId="{3F79140B-8F21-43C8-B4B5-7C9EB2B0524E}" type="presOf" srcId="{4E265EE5-45D1-4C7F-8C84-B9397E2DB4B0}" destId="{FADC9673-8111-4299-9031-329EBC4929B3}" srcOrd="0" destOrd="1" presId="urn:microsoft.com/office/officeart/2005/8/layout/hList1"/>
    <dgm:cxn modelId="{5A6AD902-F904-4E85-B531-11F739C0F2E3}" type="presParOf" srcId="{B9EC7C9D-88D9-41E2-AD09-44549B3986F5}" destId="{106B1A18-55A0-4994-8792-083029BA2436}" srcOrd="0" destOrd="0" presId="urn:microsoft.com/office/officeart/2005/8/layout/hList1"/>
    <dgm:cxn modelId="{5A78E47C-9FF4-4209-B636-C1BCD24470F7}" type="presParOf" srcId="{106B1A18-55A0-4994-8792-083029BA2436}" destId="{88DB86F2-43D7-496D-AC27-4B798670185E}" srcOrd="0" destOrd="0" presId="urn:microsoft.com/office/officeart/2005/8/layout/hList1"/>
    <dgm:cxn modelId="{5CFDD9CD-369A-462B-B914-70E70FB8E21E}" type="presParOf" srcId="{106B1A18-55A0-4994-8792-083029BA2436}" destId="{FADC9673-8111-4299-9031-329EBC4929B3}" srcOrd="1" destOrd="0" presId="urn:microsoft.com/office/officeart/2005/8/layout/hList1"/>
    <dgm:cxn modelId="{586FA5BF-F055-4FBE-973F-A2C9910D0C9D}" type="presParOf" srcId="{B9EC7C9D-88D9-41E2-AD09-44549B3986F5}" destId="{D36B04CF-9E08-43B5-89C3-CE9BC88D8D70}" srcOrd="1" destOrd="0" presId="urn:microsoft.com/office/officeart/2005/8/layout/hList1"/>
    <dgm:cxn modelId="{410AC43E-BA5A-45BC-8779-EFF9D80BF739}" type="presParOf" srcId="{B9EC7C9D-88D9-41E2-AD09-44549B3986F5}" destId="{337D291D-EF07-4FB5-935C-F8105918BA0E}" srcOrd="2" destOrd="0" presId="urn:microsoft.com/office/officeart/2005/8/layout/hList1"/>
    <dgm:cxn modelId="{920D8281-248D-4D3A-90A8-840812485DC3}" type="presParOf" srcId="{337D291D-EF07-4FB5-935C-F8105918BA0E}" destId="{404BE51A-109A-40D5-A3D3-1799453A39C3}" srcOrd="0" destOrd="0" presId="urn:microsoft.com/office/officeart/2005/8/layout/hList1"/>
    <dgm:cxn modelId="{409A7CDA-A662-4084-BF02-965E97E096D0}" type="presParOf" srcId="{337D291D-EF07-4FB5-935C-F8105918BA0E}" destId="{A4068498-9911-4CC8-BDFF-A609E9A6EE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25EE18-9F7A-4A70-853D-440BFBA291CF}" type="doc">
      <dgm:prSet loTypeId="urn:microsoft.com/office/officeart/2005/8/layout/radial4" loCatId="relationship" qsTypeId="urn:microsoft.com/office/officeart/2005/8/quickstyle/simple4" qsCatId="simple" csTypeId="urn:microsoft.com/office/officeart/2005/8/colors/accent0_3" csCatId="mainScheme" phldr="1"/>
      <dgm:spPr/>
      <dgm:t>
        <a:bodyPr/>
        <a:lstStyle/>
        <a:p>
          <a:endParaRPr lang="zh-CN" altLang="en-US"/>
        </a:p>
      </dgm:t>
    </dgm:pt>
    <dgm:pt modelId="{5D58A2D4-7E36-4B3A-9748-372E1BC24353}">
      <dgm:prSet/>
      <dgm:spPr/>
      <dgm:t>
        <a:bodyPr/>
        <a:lstStyle/>
        <a:p>
          <a:pPr rtl="0"/>
          <a:r>
            <a:rPr lang="zh-CN" b="1" dirty="0">
              <a:solidFill>
                <a:srgbClr val="FFFF00"/>
              </a:solidFill>
            </a:rPr>
            <a:t>探索性数据分析关注</a:t>
          </a:r>
          <a:r>
            <a:rPr lang="zh-CN" altLang="en-US" b="1" dirty="0">
              <a:solidFill>
                <a:srgbClr val="FFFF00"/>
              </a:solidFill>
            </a:rPr>
            <a:t>的</a:t>
          </a:r>
          <a:r>
            <a:rPr lang="zh-CN" b="1" dirty="0">
              <a:solidFill>
                <a:srgbClr val="FFFF00"/>
              </a:solidFill>
            </a:rPr>
            <a:t>主题</a:t>
          </a:r>
          <a:endParaRPr lang="en-US" b="1" dirty="0">
            <a:solidFill>
              <a:srgbClr val="FFFF00"/>
            </a:solidFill>
          </a:endParaRPr>
        </a:p>
      </dgm:t>
    </dgm:pt>
    <dgm:pt modelId="{D26015E5-BB41-44B7-A788-6470DD052C7E}" type="parTrans" cxnId="{44CFBBBD-DBE9-41E1-8590-F819E7E4CB3B}">
      <dgm:prSet/>
      <dgm:spPr/>
      <dgm:t>
        <a:bodyPr/>
        <a:lstStyle/>
        <a:p>
          <a:endParaRPr lang="zh-CN" altLang="en-US"/>
        </a:p>
      </dgm:t>
    </dgm:pt>
    <dgm:pt modelId="{C62322F7-0D3D-41CD-B691-48C09EA5CFF5}" type="sibTrans" cxnId="{44CFBBBD-DBE9-41E1-8590-F819E7E4CB3B}">
      <dgm:prSet/>
      <dgm:spPr/>
      <dgm:t>
        <a:bodyPr/>
        <a:lstStyle/>
        <a:p>
          <a:endParaRPr lang="zh-CN" altLang="en-US"/>
        </a:p>
      </dgm:t>
    </dgm:pt>
    <dgm:pt modelId="{F46221A2-F143-4578-BBE3-87DB57665BB2}">
      <dgm:prSet/>
      <dgm:spPr/>
      <dgm:t>
        <a:bodyPr/>
        <a:lstStyle/>
        <a:p>
          <a:pPr rtl="0"/>
          <a:r>
            <a:rPr lang="zh-CN" b="1" dirty="0"/>
            <a:t>（</a:t>
          </a:r>
          <a:r>
            <a:rPr lang="en-US" b="1" dirty="0"/>
            <a:t>1</a:t>
          </a:r>
          <a:r>
            <a:rPr lang="zh-CN" b="1" dirty="0"/>
            <a:t>）耐抗性（</a:t>
          </a:r>
          <a:r>
            <a:rPr lang="en-US" b="1" dirty="0"/>
            <a:t>Resistance</a:t>
          </a:r>
          <a:r>
            <a:rPr lang="zh-CN" b="1" dirty="0"/>
            <a:t>）</a:t>
          </a:r>
          <a:endParaRPr lang="en-US" b="1" dirty="0"/>
        </a:p>
      </dgm:t>
    </dgm:pt>
    <dgm:pt modelId="{32CA2AE3-C86F-4080-8C35-6020B259B3D7}" type="parTrans" cxnId="{670765C6-56B6-468F-89B3-243E5F82C86D}">
      <dgm:prSet/>
      <dgm:spPr/>
      <dgm:t>
        <a:bodyPr/>
        <a:lstStyle/>
        <a:p>
          <a:endParaRPr lang="zh-CN" altLang="en-US"/>
        </a:p>
      </dgm:t>
    </dgm:pt>
    <dgm:pt modelId="{9DE99D57-3BDD-4B03-88CC-0A1777891AA1}" type="sibTrans" cxnId="{670765C6-56B6-468F-89B3-243E5F82C86D}">
      <dgm:prSet/>
      <dgm:spPr/>
      <dgm:t>
        <a:bodyPr/>
        <a:lstStyle/>
        <a:p>
          <a:endParaRPr lang="zh-CN" altLang="en-US"/>
        </a:p>
      </dgm:t>
    </dgm:pt>
    <dgm:pt modelId="{DECE9DA9-EFBD-425C-8A77-1502FAA927F4}">
      <dgm:prSet/>
      <dgm:spPr/>
      <dgm:t>
        <a:bodyPr/>
        <a:lstStyle/>
        <a:p>
          <a:pPr rtl="0"/>
          <a:r>
            <a:rPr lang="zh-CN" b="1" dirty="0"/>
            <a:t>（</a:t>
          </a:r>
          <a:r>
            <a:rPr lang="en-US" b="1" dirty="0"/>
            <a:t>2</a:t>
          </a:r>
          <a:r>
            <a:rPr lang="zh-CN" b="1" dirty="0"/>
            <a:t>）残差（</a:t>
          </a:r>
          <a:r>
            <a:rPr lang="en-US" b="1" dirty="0"/>
            <a:t>Residuals</a:t>
          </a:r>
          <a:r>
            <a:rPr lang="zh-CN" b="1" dirty="0"/>
            <a:t>）</a:t>
          </a:r>
          <a:endParaRPr lang="en-US" b="1" dirty="0"/>
        </a:p>
      </dgm:t>
    </dgm:pt>
    <dgm:pt modelId="{E938D613-E464-4327-8124-E9A0ED991122}" type="parTrans" cxnId="{BDFF6BBF-A21D-40A6-A181-C73227F9E49E}">
      <dgm:prSet/>
      <dgm:spPr/>
      <dgm:t>
        <a:bodyPr/>
        <a:lstStyle/>
        <a:p>
          <a:endParaRPr lang="zh-CN" altLang="en-US"/>
        </a:p>
      </dgm:t>
    </dgm:pt>
    <dgm:pt modelId="{77576549-7CAA-4C9D-9A7C-1F430B219BB4}" type="sibTrans" cxnId="{BDFF6BBF-A21D-40A6-A181-C73227F9E49E}">
      <dgm:prSet/>
      <dgm:spPr/>
      <dgm:t>
        <a:bodyPr/>
        <a:lstStyle/>
        <a:p>
          <a:endParaRPr lang="zh-CN" altLang="en-US"/>
        </a:p>
      </dgm:t>
    </dgm:pt>
    <dgm:pt modelId="{36FE59F8-0C32-41E8-934F-AC2764956CD6}">
      <dgm:prSet/>
      <dgm:spPr/>
      <dgm:t>
        <a:bodyPr/>
        <a:lstStyle/>
        <a:p>
          <a:pPr rtl="0"/>
          <a:r>
            <a:rPr lang="zh-CN" b="1" dirty="0"/>
            <a:t>（</a:t>
          </a:r>
          <a:r>
            <a:rPr lang="en-US" b="1" dirty="0"/>
            <a:t>3</a:t>
          </a:r>
          <a:r>
            <a:rPr lang="zh-CN" b="1" dirty="0"/>
            <a:t>）重新表达（</a:t>
          </a:r>
          <a:r>
            <a:rPr lang="en-US" b="1" dirty="0"/>
            <a:t>Re-expression</a:t>
          </a:r>
          <a:r>
            <a:rPr lang="zh-CN" b="1" dirty="0"/>
            <a:t>）</a:t>
          </a:r>
          <a:endParaRPr lang="en-US" b="1" dirty="0"/>
        </a:p>
      </dgm:t>
    </dgm:pt>
    <dgm:pt modelId="{9DA7A8B7-05DA-4D57-8641-EA110B71C6F9}" type="parTrans" cxnId="{4C5041F6-FEE5-4B45-9324-6E44E0EFCC2D}">
      <dgm:prSet/>
      <dgm:spPr/>
      <dgm:t>
        <a:bodyPr/>
        <a:lstStyle/>
        <a:p>
          <a:endParaRPr lang="zh-CN" altLang="en-US"/>
        </a:p>
      </dgm:t>
    </dgm:pt>
    <dgm:pt modelId="{CBACC27E-16E2-44E7-926A-B4E649B025C6}" type="sibTrans" cxnId="{4C5041F6-FEE5-4B45-9324-6E44E0EFCC2D}">
      <dgm:prSet/>
      <dgm:spPr/>
      <dgm:t>
        <a:bodyPr/>
        <a:lstStyle/>
        <a:p>
          <a:endParaRPr lang="zh-CN" altLang="en-US"/>
        </a:p>
      </dgm:t>
    </dgm:pt>
    <dgm:pt modelId="{DD78C25A-FCE5-4D42-9784-CB0B5534FF30}">
      <dgm:prSet/>
      <dgm:spPr/>
      <dgm:t>
        <a:bodyPr/>
        <a:lstStyle/>
        <a:p>
          <a:pPr rtl="0"/>
          <a:r>
            <a:rPr lang="zh-CN" b="1" dirty="0"/>
            <a:t>（</a:t>
          </a:r>
          <a:r>
            <a:rPr lang="en-US" b="1" dirty="0"/>
            <a:t>4</a:t>
          </a:r>
          <a:r>
            <a:rPr lang="zh-CN" b="1" dirty="0"/>
            <a:t>）启示（</a:t>
          </a:r>
          <a:r>
            <a:rPr lang="en-US" b="1" dirty="0"/>
            <a:t>Revelation</a:t>
          </a:r>
          <a:r>
            <a:rPr lang="zh-CN" b="1" dirty="0"/>
            <a:t>）</a:t>
          </a:r>
          <a:endParaRPr lang="en-US" b="1" dirty="0"/>
        </a:p>
      </dgm:t>
    </dgm:pt>
    <dgm:pt modelId="{AFE07E8C-F8BA-4636-9D06-773AA135C93A}" type="parTrans" cxnId="{EF4E6029-2AC5-4987-A23F-415E5CA5674D}">
      <dgm:prSet/>
      <dgm:spPr/>
      <dgm:t>
        <a:bodyPr/>
        <a:lstStyle/>
        <a:p>
          <a:endParaRPr lang="zh-CN" altLang="en-US"/>
        </a:p>
      </dgm:t>
    </dgm:pt>
    <dgm:pt modelId="{CF1F1E54-5712-47C7-AA8E-0A50C9F4EE36}" type="sibTrans" cxnId="{EF4E6029-2AC5-4987-A23F-415E5CA5674D}">
      <dgm:prSet/>
      <dgm:spPr/>
      <dgm:t>
        <a:bodyPr/>
        <a:lstStyle/>
        <a:p>
          <a:endParaRPr lang="zh-CN" altLang="en-US"/>
        </a:p>
      </dgm:t>
    </dgm:pt>
    <dgm:pt modelId="{20453561-F0FB-4CD9-962D-2E8510503BEE}" type="pres">
      <dgm:prSet presAssocID="{5725EE18-9F7A-4A70-853D-440BFBA291CF}" presName="cycle" presStyleCnt="0">
        <dgm:presLayoutVars>
          <dgm:chMax val="1"/>
          <dgm:dir/>
          <dgm:animLvl val="ctr"/>
          <dgm:resizeHandles val="exact"/>
        </dgm:presLayoutVars>
      </dgm:prSet>
      <dgm:spPr/>
      <dgm:t>
        <a:bodyPr/>
        <a:lstStyle/>
        <a:p>
          <a:endParaRPr lang="zh-CN" altLang="en-US"/>
        </a:p>
      </dgm:t>
    </dgm:pt>
    <dgm:pt modelId="{0E9336B2-C6E2-4B69-9E10-F359FEF5E1D4}" type="pres">
      <dgm:prSet presAssocID="{5D58A2D4-7E36-4B3A-9748-372E1BC24353}" presName="centerShape" presStyleLbl="node0" presStyleIdx="0" presStyleCnt="1"/>
      <dgm:spPr/>
      <dgm:t>
        <a:bodyPr/>
        <a:lstStyle/>
        <a:p>
          <a:endParaRPr lang="zh-CN" altLang="en-US"/>
        </a:p>
      </dgm:t>
    </dgm:pt>
    <dgm:pt modelId="{57E87DDE-3E6D-4D3D-AFDD-E271D133AC33}" type="pres">
      <dgm:prSet presAssocID="{32CA2AE3-C86F-4080-8C35-6020B259B3D7}" presName="parTrans" presStyleLbl="bgSibTrans2D1" presStyleIdx="0" presStyleCnt="4"/>
      <dgm:spPr/>
      <dgm:t>
        <a:bodyPr/>
        <a:lstStyle/>
        <a:p>
          <a:endParaRPr lang="zh-CN" altLang="en-US"/>
        </a:p>
      </dgm:t>
    </dgm:pt>
    <dgm:pt modelId="{7795A4E7-D973-4B7A-B91E-77FCEFD10306}" type="pres">
      <dgm:prSet presAssocID="{F46221A2-F143-4578-BBE3-87DB57665BB2}" presName="node" presStyleLbl="node1" presStyleIdx="0" presStyleCnt="4">
        <dgm:presLayoutVars>
          <dgm:bulletEnabled val="1"/>
        </dgm:presLayoutVars>
      </dgm:prSet>
      <dgm:spPr/>
      <dgm:t>
        <a:bodyPr/>
        <a:lstStyle/>
        <a:p>
          <a:endParaRPr lang="zh-CN" altLang="en-US"/>
        </a:p>
      </dgm:t>
    </dgm:pt>
    <dgm:pt modelId="{AF9BAAF8-8B86-4C8E-A899-D0AEC1251250}" type="pres">
      <dgm:prSet presAssocID="{E938D613-E464-4327-8124-E9A0ED991122}" presName="parTrans" presStyleLbl="bgSibTrans2D1" presStyleIdx="1" presStyleCnt="4"/>
      <dgm:spPr/>
      <dgm:t>
        <a:bodyPr/>
        <a:lstStyle/>
        <a:p>
          <a:endParaRPr lang="zh-CN" altLang="en-US"/>
        </a:p>
      </dgm:t>
    </dgm:pt>
    <dgm:pt modelId="{A9A7E0E7-987F-431E-8768-C0D4FA1DECBC}" type="pres">
      <dgm:prSet presAssocID="{DECE9DA9-EFBD-425C-8A77-1502FAA927F4}" presName="node" presStyleLbl="node1" presStyleIdx="1" presStyleCnt="4">
        <dgm:presLayoutVars>
          <dgm:bulletEnabled val="1"/>
        </dgm:presLayoutVars>
      </dgm:prSet>
      <dgm:spPr/>
      <dgm:t>
        <a:bodyPr/>
        <a:lstStyle/>
        <a:p>
          <a:endParaRPr lang="zh-CN" altLang="en-US"/>
        </a:p>
      </dgm:t>
    </dgm:pt>
    <dgm:pt modelId="{66ECB276-F569-4C50-AAB2-DB1A6255A9F9}" type="pres">
      <dgm:prSet presAssocID="{9DA7A8B7-05DA-4D57-8641-EA110B71C6F9}" presName="parTrans" presStyleLbl="bgSibTrans2D1" presStyleIdx="2" presStyleCnt="4"/>
      <dgm:spPr/>
      <dgm:t>
        <a:bodyPr/>
        <a:lstStyle/>
        <a:p>
          <a:endParaRPr lang="zh-CN" altLang="en-US"/>
        </a:p>
      </dgm:t>
    </dgm:pt>
    <dgm:pt modelId="{624633B3-5E9A-4750-A8AE-8EFE3E6F8A6F}" type="pres">
      <dgm:prSet presAssocID="{36FE59F8-0C32-41E8-934F-AC2764956CD6}" presName="node" presStyleLbl="node1" presStyleIdx="2" presStyleCnt="4">
        <dgm:presLayoutVars>
          <dgm:bulletEnabled val="1"/>
        </dgm:presLayoutVars>
      </dgm:prSet>
      <dgm:spPr/>
      <dgm:t>
        <a:bodyPr/>
        <a:lstStyle/>
        <a:p>
          <a:endParaRPr lang="zh-CN" altLang="en-US"/>
        </a:p>
      </dgm:t>
    </dgm:pt>
    <dgm:pt modelId="{C0CDC931-817B-42E7-B6EA-3825207065D2}" type="pres">
      <dgm:prSet presAssocID="{AFE07E8C-F8BA-4636-9D06-773AA135C93A}" presName="parTrans" presStyleLbl="bgSibTrans2D1" presStyleIdx="3" presStyleCnt="4"/>
      <dgm:spPr/>
      <dgm:t>
        <a:bodyPr/>
        <a:lstStyle/>
        <a:p>
          <a:endParaRPr lang="zh-CN" altLang="en-US"/>
        </a:p>
      </dgm:t>
    </dgm:pt>
    <dgm:pt modelId="{665F24D0-3684-49E5-80D1-6C1DAB62AD92}" type="pres">
      <dgm:prSet presAssocID="{DD78C25A-FCE5-4D42-9784-CB0B5534FF30}" presName="node" presStyleLbl="node1" presStyleIdx="3" presStyleCnt="4">
        <dgm:presLayoutVars>
          <dgm:bulletEnabled val="1"/>
        </dgm:presLayoutVars>
      </dgm:prSet>
      <dgm:spPr/>
      <dgm:t>
        <a:bodyPr/>
        <a:lstStyle/>
        <a:p>
          <a:endParaRPr lang="zh-CN" altLang="en-US"/>
        </a:p>
      </dgm:t>
    </dgm:pt>
  </dgm:ptLst>
  <dgm:cxnLst>
    <dgm:cxn modelId="{4C5041F6-FEE5-4B45-9324-6E44E0EFCC2D}" srcId="{5D58A2D4-7E36-4B3A-9748-372E1BC24353}" destId="{36FE59F8-0C32-41E8-934F-AC2764956CD6}" srcOrd="2" destOrd="0" parTransId="{9DA7A8B7-05DA-4D57-8641-EA110B71C6F9}" sibTransId="{CBACC27E-16E2-44E7-926A-B4E649B025C6}"/>
    <dgm:cxn modelId="{BDFF6BBF-A21D-40A6-A181-C73227F9E49E}" srcId="{5D58A2D4-7E36-4B3A-9748-372E1BC24353}" destId="{DECE9DA9-EFBD-425C-8A77-1502FAA927F4}" srcOrd="1" destOrd="0" parTransId="{E938D613-E464-4327-8124-E9A0ED991122}" sibTransId="{77576549-7CAA-4C9D-9A7C-1F430B219BB4}"/>
    <dgm:cxn modelId="{A4C9261D-D893-4DE3-881B-221EC2E30AAC}" type="presOf" srcId="{DD78C25A-FCE5-4D42-9784-CB0B5534FF30}" destId="{665F24D0-3684-49E5-80D1-6C1DAB62AD92}" srcOrd="0" destOrd="0" presId="urn:microsoft.com/office/officeart/2005/8/layout/radial4"/>
    <dgm:cxn modelId="{B5F71D5D-F5A5-449F-B4D5-C271C542F3E7}" type="presOf" srcId="{32CA2AE3-C86F-4080-8C35-6020B259B3D7}" destId="{57E87DDE-3E6D-4D3D-AFDD-E271D133AC33}" srcOrd="0" destOrd="0" presId="urn:microsoft.com/office/officeart/2005/8/layout/radial4"/>
    <dgm:cxn modelId="{BB50C8CF-7C0A-4C15-99F0-1217C7795D4F}" type="presOf" srcId="{5725EE18-9F7A-4A70-853D-440BFBA291CF}" destId="{20453561-F0FB-4CD9-962D-2E8510503BEE}" srcOrd="0" destOrd="0" presId="urn:microsoft.com/office/officeart/2005/8/layout/radial4"/>
    <dgm:cxn modelId="{EF4E6029-2AC5-4987-A23F-415E5CA5674D}" srcId="{5D58A2D4-7E36-4B3A-9748-372E1BC24353}" destId="{DD78C25A-FCE5-4D42-9784-CB0B5534FF30}" srcOrd="3" destOrd="0" parTransId="{AFE07E8C-F8BA-4636-9D06-773AA135C93A}" sibTransId="{CF1F1E54-5712-47C7-AA8E-0A50C9F4EE36}"/>
    <dgm:cxn modelId="{44CFBBBD-DBE9-41E1-8590-F819E7E4CB3B}" srcId="{5725EE18-9F7A-4A70-853D-440BFBA291CF}" destId="{5D58A2D4-7E36-4B3A-9748-372E1BC24353}" srcOrd="0" destOrd="0" parTransId="{D26015E5-BB41-44B7-A788-6470DD052C7E}" sibTransId="{C62322F7-0D3D-41CD-B691-48C09EA5CFF5}"/>
    <dgm:cxn modelId="{4FA6DDFD-B44B-4290-978F-495E11BD4C9F}" type="presOf" srcId="{E938D613-E464-4327-8124-E9A0ED991122}" destId="{AF9BAAF8-8B86-4C8E-A899-D0AEC1251250}" srcOrd="0" destOrd="0" presId="urn:microsoft.com/office/officeart/2005/8/layout/radial4"/>
    <dgm:cxn modelId="{DD870B13-91E9-42FC-8E6A-B9E0071EA23F}" type="presOf" srcId="{AFE07E8C-F8BA-4636-9D06-773AA135C93A}" destId="{C0CDC931-817B-42E7-B6EA-3825207065D2}" srcOrd="0" destOrd="0" presId="urn:microsoft.com/office/officeart/2005/8/layout/radial4"/>
    <dgm:cxn modelId="{670765C6-56B6-468F-89B3-243E5F82C86D}" srcId="{5D58A2D4-7E36-4B3A-9748-372E1BC24353}" destId="{F46221A2-F143-4578-BBE3-87DB57665BB2}" srcOrd="0" destOrd="0" parTransId="{32CA2AE3-C86F-4080-8C35-6020B259B3D7}" sibTransId="{9DE99D57-3BDD-4B03-88CC-0A1777891AA1}"/>
    <dgm:cxn modelId="{409B417E-8182-49E8-ABC9-D138DA5A006E}" type="presOf" srcId="{36FE59F8-0C32-41E8-934F-AC2764956CD6}" destId="{624633B3-5E9A-4750-A8AE-8EFE3E6F8A6F}" srcOrd="0" destOrd="0" presId="urn:microsoft.com/office/officeart/2005/8/layout/radial4"/>
    <dgm:cxn modelId="{07C4F021-27C5-4404-B962-B6E37492F98E}" type="presOf" srcId="{DECE9DA9-EFBD-425C-8A77-1502FAA927F4}" destId="{A9A7E0E7-987F-431E-8768-C0D4FA1DECBC}" srcOrd="0" destOrd="0" presId="urn:microsoft.com/office/officeart/2005/8/layout/radial4"/>
    <dgm:cxn modelId="{92385AA3-150E-4708-A8E2-A4004056AE60}" type="presOf" srcId="{9DA7A8B7-05DA-4D57-8641-EA110B71C6F9}" destId="{66ECB276-F569-4C50-AAB2-DB1A6255A9F9}" srcOrd="0" destOrd="0" presId="urn:microsoft.com/office/officeart/2005/8/layout/radial4"/>
    <dgm:cxn modelId="{39DD111F-FE34-43E4-95F2-3840745BE81D}" type="presOf" srcId="{5D58A2D4-7E36-4B3A-9748-372E1BC24353}" destId="{0E9336B2-C6E2-4B69-9E10-F359FEF5E1D4}" srcOrd="0" destOrd="0" presId="urn:microsoft.com/office/officeart/2005/8/layout/radial4"/>
    <dgm:cxn modelId="{B42525F4-BD17-4613-864D-FF8169D217A5}" type="presOf" srcId="{F46221A2-F143-4578-BBE3-87DB57665BB2}" destId="{7795A4E7-D973-4B7A-B91E-77FCEFD10306}" srcOrd="0" destOrd="0" presId="urn:microsoft.com/office/officeart/2005/8/layout/radial4"/>
    <dgm:cxn modelId="{613052ED-7802-4EEA-9E28-5D08F615D891}" type="presParOf" srcId="{20453561-F0FB-4CD9-962D-2E8510503BEE}" destId="{0E9336B2-C6E2-4B69-9E10-F359FEF5E1D4}" srcOrd="0" destOrd="0" presId="urn:microsoft.com/office/officeart/2005/8/layout/radial4"/>
    <dgm:cxn modelId="{1748CFA1-008B-48CB-B6D1-EBEA5811A5C8}" type="presParOf" srcId="{20453561-F0FB-4CD9-962D-2E8510503BEE}" destId="{57E87DDE-3E6D-4D3D-AFDD-E271D133AC33}" srcOrd="1" destOrd="0" presId="urn:microsoft.com/office/officeart/2005/8/layout/radial4"/>
    <dgm:cxn modelId="{44D0D549-E644-4627-9C5F-DA729465370C}" type="presParOf" srcId="{20453561-F0FB-4CD9-962D-2E8510503BEE}" destId="{7795A4E7-D973-4B7A-B91E-77FCEFD10306}" srcOrd="2" destOrd="0" presId="urn:microsoft.com/office/officeart/2005/8/layout/radial4"/>
    <dgm:cxn modelId="{EB22CA47-4128-433A-9EF8-AF765402DFF5}" type="presParOf" srcId="{20453561-F0FB-4CD9-962D-2E8510503BEE}" destId="{AF9BAAF8-8B86-4C8E-A899-D0AEC1251250}" srcOrd="3" destOrd="0" presId="urn:microsoft.com/office/officeart/2005/8/layout/radial4"/>
    <dgm:cxn modelId="{EA253384-DAEF-48CE-BCC6-63FCFB2D5D45}" type="presParOf" srcId="{20453561-F0FB-4CD9-962D-2E8510503BEE}" destId="{A9A7E0E7-987F-431E-8768-C0D4FA1DECBC}" srcOrd="4" destOrd="0" presId="urn:microsoft.com/office/officeart/2005/8/layout/radial4"/>
    <dgm:cxn modelId="{811EF00C-5123-4842-8BF6-6655BE763FFA}" type="presParOf" srcId="{20453561-F0FB-4CD9-962D-2E8510503BEE}" destId="{66ECB276-F569-4C50-AAB2-DB1A6255A9F9}" srcOrd="5" destOrd="0" presId="urn:microsoft.com/office/officeart/2005/8/layout/radial4"/>
    <dgm:cxn modelId="{FE78E804-39C7-4281-A8C8-4CC16AE64E73}" type="presParOf" srcId="{20453561-F0FB-4CD9-962D-2E8510503BEE}" destId="{624633B3-5E9A-4750-A8AE-8EFE3E6F8A6F}" srcOrd="6" destOrd="0" presId="urn:microsoft.com/office/officeart/2005/8/layout/radial4"/>
    <dgm:cxn modelId="{5CB39120-F77B-4BEB-B30D-A62723F33DBC}" type="presParOf" srcId="{20453561-F0FB-4CD9-962D-2E8510503BEE}" destId="{C0CDC931-817B-42E7-B6EA-3825207065D2}" srcOrd="7" destOrd="0" presId="urn:microsoft.com/office/officeart/2005/8/layout/radial4"/>
    <dgm:cxn modelId="{3FAD0C19-432B-4623-B334-0E138B7DE90E}" type="presParOf" srcId="{20453561-F0FB-4CD9-962D-2E8510503BEE}" destId="{665F24D0-3684-49E5-80D1-6C1DAB62AD92}"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79ACB9-0F54-4027-918B-3B2DFE8E978D}" type="doc">
      <dgm:prSet loTypeId="urn:microsoft.com/office/officeart/2005/8/layout/equation1" loCatId="relationship" qsTypeId="urn:microsoft.com/office/officeart/2005/8/quickstyle/simple4" qsCatId="simple" csTypeId="urn:microsoft.com/office/officeart/2005/8/colors/accent0_3" csCatId="mainScheme" phldr="1"/>
      <dgm:spPr/>
      <dgm:t>
        <a:bodyPr/>
        <a:lstStyle/>
        <a:p>
          <a:endParaRPr lang="zh-CN" altLang="en-US"/>
        </a:p>
      </dgm:t>
    </dgm:pt>
    <dgm:pt modelId="{BF179EA0-4ABA-4208-9BC1-36B732815376}">
      <dgm:prSet/>
      <dgm:spPr/>
      <dgm:t>
        <a:bodyPr/>
        <a:lstStyle/>
        <a:p>
          <a:pPr rtl="0"/>
          <a:r>
            <a:rPr lang="zh-CN" dirty="0"/>
            <a:t>预定义审计</a:t>
          </a:r>
          <a:endParaRPr lang="en-US" dirty="0"/>
        </a:p>
      </dgm:t>
    </dgm:pt>
    <dgm:pt modelId="{C456D298-96A0-4F41-A50A-26B5DBA00FA1}" type="parTrans" cxnId="{A60C0026-8D29-412D-ABE9-859BE39EE92C}">
      <dgm:prSet/>
      <dgm:spPr/>
      <dgm:t>
        <a:bodyPr/>
        <a:lstStyle/>
        <a:p>
          <a:endParaRPr lang="zh-CN" altLang="en-US"/>
        </a:p>
      </dgm:t>
    </dgm:pt>
    <dgm:pt modelId="{37B4E7D4-2887-4C1B-96E8-E69BA095DD68}" type="sibTrans" cxnId="{A60C0026-8D29-412D-ABE9-859BE39EE92C}">
      <dgm:prSet/>
      <dgm:spPr/>
      <dgm:t>
        <a:bodyPr/>
        <a:lstStyle/>
        <a:p>
          <a:endParaRPr lang="zh-CN" altLang="en-US"/>
        </a:p>
      </dgm:t>
    </dgm:pt>
    <dgm:pt modelId="{25583FA4-C84F-4DED-A328-F969C1B96988}">
      <dgm:prSet/>
      <dgm:spPr/>
      <dgm:t>
        <a:bodyPr/>
        <a:lstStyle/>
        <a:p>
          <a:pPr rtl="0"/>
          <a:r>
            <a:rPr lang="zh-CN" dirty="0"/>
            <a:t>自定义审计</a:t>
          </a:r>
          <a:endParaRPr lang="en-US" dirty="0"/>
        </a:p>
      </dgm:t>
    </dgm:pt>
    <dgm:pt modelId="{A4A438C4-543B-4AD3-8C4F-D905F5A69C99}" type="parTrans" cxnId="{DFEF7666-2AF1-4D63-BA56-160924CE2D9F}">
      <dgm:prSet/>
      <dgm:spPr/>
      <dgm:t>
        <a:bodyPr/>
        <a:lstStyle/>
        <a:p>
          <a:endParaRPr lang="zh-CN" altLang="en-US"/>
        </a:p>
      </dgm:t>
    </dgm:pt>
    <dgm:pt modelId="{CBF4965B-6B76-45DE-9C68-BF82720245CB}" type="sibTrans" cxnId="{DFEF7666-2AF1-4D63-BA56-160924CE2D9F}">
      <dgm:prSet/>
      <dgm:spPr/>
      <dgm:t>
        <a:bodyPr/>
        <a:lstStyle/>
        <a:p>
          <a:endParaRPr lang="zh-CN" altLang="en-US"/>
        </a:p>
      </dgm:t>
    </dgm:pt>
    <dgm:pt modelId="{07E213AD-EA7C-4F85-BEEF-C1FE9B5AEA95}">
      <dgm:prSet/>
      <dgm:spPr/>
      <dgm:t>
        <a:bodyPr/>
        <a:lstStyle/>
        <a:p>
          <a:pPr rtl="0"/>
          <a:r>
            <a:rPr lang="zh-CN"/>
            <a:t>数据审计</a:t>
          </a:r>
          <a:endParaRPr lang="zh-CN" dirty="0"/>
        </a:p>
      </dgm:t>
    </dgm:pt>
    <dgm:pt modelId="{153FB610-99DE-4D4D-8C71-2CD7F9995C0B}" type="parTrans" cxnId="{E190636E-32BD-479C-84FB-9B2215B5FD0C}">
      <dgm:prSet/>
      <dgm:spPr/>
      <dgm:t>
        <a:bodyPr/>
        <a:lstStyle/>
        <a:p>
          <a:endParaRPr lang="zh-CN" altLang="en-US"/>
        </a:p>
      </dgm:t>
    </dgm:pt>
    <dgm:pt modelId="{62F6124D-EB8E-4FA2-9A84-83C1BBD53B9D}" type="sibTrans" cxnId="{E190636E-32BD-479C-84FB-9B2215B5FD0C}">
      <dgm:prSet/>
      <dgm:spPr/>
      <dgm:t>
        <a:bodyPr/>
        <a:lstStyle/>
        <a:p>
          <a:endParaRPr lang="zh-CN" altLang="en-US"/>
        </a:p>
      </dgm:t>
    </dgm:pt>
    <dgm:pt modelId="{2BE81403-B874-4803-9D64-6807649556AA}">
      <dgm:prSet/>
      <dgm:spPr/>
      <dgm:t>
        <a:bodyPr/>
        <a:lstStyle/>
        <a:p>
          <a:pPr rtl="0"/>
          <a:r>
            <a:rPr lang="zh-CN" dirty="0"/>
            <a:t>可视化审计</a:t>
          </a:r>
        </a:p>
      </dgm:t>
    </dgm:pt>
    <dgm:pt modelId="{77105D4B-2B71-4321-A00E-744848161801}" type="sibTrans" cxnId="{DF59DB8B-78C3-40C2-AEFC-A994C45723A2}">
      <dgm:prSet/>
      <dgm:spPr/>
      <dgm:t>
        <a:bodyPr/>
        <a:lstStyle/>
        <a:p>
          <a:endParaRPr lang="zh-CN" altLang="en-US"/>
        </a:p>
      </dgm:t>
    </dgm:pt>
    <dgm:pt modelId="{8E2CB8C5-954E-4392-A007-F9F54E5A65A7}" type="parTrans" cxnId="{DF59DB8B-78C3-40C2-AEFC-A994C45723A2}">
      <dgm:prSet/>
      <dgm:spPr/>
      <dgm:t>
        <a:bodyPr/>
        <a:lstStyle/>
        <a:p>
          <a:endParaRPr lang="zh-CN" altLang="en-US"/>
        </a:p>
      </dgm:t>
    </dgm:pt>
    <dgm:pt modelId="{CF437F47-173B-43C6-8D92-44637C0D9E1D}" type="pres">
      <dgm:prSet presAssocID="{7379ACB9-0F54-4027-918B-3B2DFE8E978D}" presName="linearFlow" presStyleCnt="0">
        <dgm:presLayoutVars>
          <dgm:dir val="rev"/>
          <dgm:resizeHandles val="exact"/>
        </dgm:presLayoutVars>
      </dgm:prSet>
      <dgm:spPr/>
      <dgm:t>
        <a:bodyPr/>
        <a:lstStyle/>
        <a:p>
          <a:endParaRPr lang="zh-CN" altLang="en-US"/>
        </a:p>
      </dgm:t>
    </dgm:pt>
    <dgm:pt modelId="{9942EE23-D297-4E2C-B66A-AF52F6154E28}" type="pres">
      <dgm:prSet presAssocID="{BF179EA0-4ABA-4208-9BC1-36B732815376}" presName="node" presStyleLbl="node1" presStyleIdx="0" presStyleCnt="4" custLinFactX="-314258" custLinFactNeighborX="-400000" custLinFactNeighborY="-6619">
        <dgm:presLayoutVars>
          <dgm:bulletEnabled val="1"/>
        </dgm:presLayoutVars>
      </dgm:prSet>
      <dgm:spPr/>
      <dgm:t>
        <a:bodyPr/>
        <a:lstStyle/>
        <a:p>
          <a:endParaRPr lang="zh-CN" altLang="en-US"/>
        </a:p>
      </dgm:t>
    </dgm:pt>
    <dgm:pt modelId="{2E268210-819B-4A23-A356-86585DEB4E20}" type="pres">
      <dgm:prSet presAssocID="{37B4E7D4-2887-4C1B-96E8-E69BA095DD68}" presName="spacerL" presStyleCnt="0"/>
      <dgm:spPr/>
    </dgm:pt>
    <dgm:pt modelId="{5056A266-ED27-4D52-8B54-8CBFABE4759F}" type="pres">
      <dgm:prSet presAssocID="{37B4E7D4-2887-4C1B-96E8-E69BA095DD68}" presName="sibTrans" presStyleLbl="sibTrans2D1" presStyleIdx="0" presStyleCnt="3"/>
      <dgm:spPr/>
      <dgm:t>
        <a:bodyPr/>
        <a:lstStyle/>
        <a:p>
          <a:endParaRPr lang="zh-CN" altLang="en-US"/>
        </a:p>
      </dgm:t>
    </dgm:pt>
    <dgm:pt modelId="{3B02DE3A-B21E-4962-90BE-21CD54B6CFB5}" type="pres">
      <dgm:prSet presAssocID="{37B4E7D4-2887-4C1B-96E8-E69BA095DD68}" presName="spacerR" presStyleCnt="0"/>
      <dgm:spPr/>
    </dgm:pt>
    <dgm:pt modelId="{AB53CA82-91F0-48C1-A418-E33D2B561A4C}" type="pres">
      <dgm:prSet presAssocID="{25583FA4-C84F-4DED-A328-F969C1B96988}" presName="node" presStyleLbl="node1" presStyleIdx="1" presStyleCnt="4" custLinFactNeighborX="-22312" custLinFactNeighborY="-6619">
        <dgm:presLayoutVars>
          <dgm:bulletEnabled val="1"/>
        </dgm:presLayoutVars>
      </dgm:prSet>
      <dgm:spPr/>
      <dgm:t>
        <a:bodyPr/>
        <a:lstStyle/>
        <a:p>
          <a:endParaRPr lang="zh-CN" altLang="en-US"/>
        </a:p>
      </dgm:t>
    </dgm:pt>
    <dgm:pt modelId="{A497679F-E756-4BF6-83E6-891E0825DD48}" type="pres">
      <dgm:prSet presAssocID="{CBF4965B-6B76-45DE-9C68-BF82720245CB}" presName="spacerL" presStyleCnt="0"/>
      <dgm:spPr/>
    </dgm:pt>
    <dgm:pt modelId="{6B0484C9-D74B-4399-A6AB-F6CDD732941B}" type="pres">
      <dgm:prSet presAssocID="{CBF4965B-6B76-45DE-9C68-BF82720245CB}" presName="sibTrans" presStyleLbl="sibTrans2D1" presStyleIdx="1" presStyleCnt="3"/>
      <dgm:spPr/>
      <dgm:t>
        <a:bodyPr/>
        <a:lstStyle/>
        <a:p>
          <a:endParaRPr lang="zh-CN" altLang="en-US"/>
        </a:p>
      </dgm:t>
    </dgm:pt>
    <dgm:pt modelId="{8BD2E901-B73F-455F-8B95-B7B4A4551520}" type="pres">
      <dgm:prSet presAssocID="{CBF4965B-6B76-45DE-9C68-BF82720245CB}" presName="spacerR" presStyleCnt="0"/>
      <dgm:spPr/>
    </dgm:pt>
    <dgm:pt modelId="{701D7CD1-3F17-4480-96A5-A463E38D52B6}" type="pres">
      <dgm:prSet presAssocID="{2BE81403-B874-4803-9D64-6807649556AA}" presName="node" presStyleLbl="node1" presStyleIdx="2" presStyleCnt="4" custLinFactX="310634" custLinFactNeighborX="400000" custLinFactNeighborY="-1113">
        <dgm:presLayoutVars>
          <dgm:bulletEnabled val="1"/>
        </dgm:presLayoutVars>
      </dgm:prSet>
      <dgm:spPr/>
      <dgm:t>
        <a:bodyPr/>
        <a:lstStyle/>
        <a:p>
          <a:endParaRPr lang="zh-CN" altLang="en-US"/>
        </a:p>
      </dgm:t>
    </dgm:pt>
    <dgm:pt modelId="{0D62800C-4CC7-43F7-AA92-F34AB65E6FF6}" type="pres">
      <dgm:prSet presAssocID="{77105D4B-2B71-4321-A00E-744848161801}" presName="spacerL" presStyleCnt="0"/>
      <dgm:spPr/>
    </dgm:pt>
    <dgm:pt modelId="{48392C96-FB10-45E1-B089-D46DA5BB72DF}" type="pres">
      <dgm:prSet presAssocID="{77105D4B-2B71-4321-A00E-744848161801}" presName="sibTrans" presStyleLbl="sibTrans2D1" presStyleIdx="2" presStyleCnt="3"/>
      <dgm:spPr/>
      <dgm:t>
        <a:bodyPr/>
        <a:lstStyle/>
        <a:p>
          <a:endParaRPr lang="zh-CN" altLang="en-US"/>
        </a:p>
      </dgm:t>
    </dgm:pt>
    <dgm:pt modelId="{57340C37-7D31-4905-9347-849AE357B8B6}" type="pres">
      <dgm:prSet presAssocID="{77105D4B-2B71-4321-A00E-744848161801}" presName="spacerR" presStyleCnt="0"/>
      <dgm:spPr/>
    </dgm:pt>
    <dgm:pt modelId="{45E05195-F227-42D6-9FE3-E2D3F508267C}" type="pres">
      <dgm:prSet presAssocID="{07E213AD-EA7C-4F85-BEEF-C1FE9B5AEA95}" presName="node" presStyleLbl="node1" presStyleIdx="3" presStyleCnt="4">
        <dgm:presLayoutVars>
          <dgm:bulletEnabled val="1"/>
        </dgm:presLayoutVars>
      </dgm:prSet>
      <dgm:spPr/>
      <dgm:t>
        <a:bodyPr/>
        <a:lstStyle/>
        <a:p>
          <a:endParaRPr lang="zh-CN" altLang="en-US"/>
        </a:p>
      </dgm:t>
    </dgm:pt>
  </dgm:ptLst>
  <dgm:cxnLst>
    <dgm:cxn modelId="{1B017716-E0C7-4D20-B056-A33C7076244D}" type="presOf" srcId="{7379ACB9-0F54-4027-918B-3B2DFE8E978D}" destId="{CF437F47-173B-43C6-8D92-44637C0D9E1D}" srcOrd="0" destOrd="0" presId="urn:microsoft.com/office/officeart/2005/8/layout/equation1"/>
    <dgm:cxn modelId="{CCC900BA-0365-4592-AE0E-782D695B9C63}" type="presOf" srcId="{BF179EA0-4ABA-4208-9BC1-36B732815376}" destId="{9942EE23-D297-4E2C-B66A-AF52F6154E28}" srcOrd="0" destOrd="0" presId="urn:microsoft.com/office/officeart/2005/8/layout/equation1"/>
    <dgm:cxn modelId="{F05DB643-48DA-4163-A48F-6CF21C538F2D}" type="presOf" srcId="{CBF4965B-6B76-45DE-9C68-BF82720245CB}" destId="{6B0484C9-D74B-4399-A6AB-F6CDD732941B}" srcOrd="0" destOrd="0" presId="urn:microsoft.com/office/officeart/2005/8/layout/equation1"/>
    <dgm:cxn modelId="{5036A297-BE70-49B9-B441-490604A89A77}" type="presOf" srcId="{07E213AD-EA7C-4F85-BEEF-C1FE9B5AEA95}" destId="{45E05195-F227-42D6-9FE3-E2D3F508267C}" srcOrd="0" destOrd="0" presId="urn:microsoft.com/office/officeart/2005/8/layout/equation1"/>
    <dgm:cxn modelId="{A60C0026-8D29-412D-ABE9-859BE39EE92C}" srcId="{7379ACB9-0F54-4027-918B-3B2DFE8E978D}" destId="{BF179EA0-4ABA-4208-9BC1-36B732815376}" srcOrd="0" destOrd="0" parTransId="{C456D298-96A0-4F41-A50A-26B5DBA00FA1}" sibTransId="{37B4E7D4-2887-4C1B-96E8-E69BA095DD68}"/>
    <dgm:cxn modelId="{E190636E-32BD-479C-84FB-9B2215B5FD0C}" srcId="{7379ACB9-0F54-4027-918B-3B2DFE8E978D}" destId="{07E213AD-EA7C-4F85-BEEF-C1FE9B5AEA95}" srcOrd="3" destOrd="0" parTransId="{153FB610-99DE-4D4D-8C71-2CD7F9995C0B}" sibTransId="{62F6124D-EB8E-4FA2-9A84-83C1BBD53B9D}"/>
    <dgm:cxn modelId="{8A277733-EB27-4AB7-8C3E-8002632EE457}" type="presOf" srcId="{25583FA4-C84F-4DED-A328-F969C1B96988}" destId="{AB53CA82-91F0-48C1-A418-E33D2B561A4C}" srcOrd="0" destOrd="0" presId="urn:microsoft.com/office/officeart/2005/8/layout/equation1"/>
    <dgm:cxn modelId="{DFEF7666-2AF1-4D63-BA56-160924CE2D9F}" srcId="{7379ACB9-0F54-4027-918B-3B2DFE8E978D}" destId="{25583FA4-C84F-4DED-A328-F969C1B96988}" srcOrd="1" destOrd="0" parTransId="{A4A438C4-543B-4AD3-8C4F-D905F5A69C99}" sibTransId="{CBF4965B-6B76-45DE-9C68-BF82720245CB}"/>
    <dgm:cxn modelId="{EAEFD82D-9E68-4C8C-95F8-11E2B38EE200}" type="presOf" srcId="{37B4E7D4-2887-4C1B-96E8-E69BA095DD68}" destId="{5056A266-ED27-4D52-8B54-8CBFABE4759F}" srcOrd="0" destOrd="0" presId="urn:microsoft.com/office/officeart/2005/8/layout/equation1"/>
    <dgm:cxn modelId="{C338DA00-93FC-4AB4-A914-E7F4DE6EC69C}" type="presOf" srcId="{2BE81403-B874-4803-9D64-6807649556AA}" destId="{701D7CD1-3F17-4480-96A5-A463E38D52B6}" srcOrd="0" destOrd="0" presId="urn:microsoft.com/office/officeart/2005/8/layout/equation1"/>
    <dgm:cxn modelId="{DF59DB8B-78C3-40C2-AEFC-A994C45723A2}" srcId="{7379ACB9-0F54-4027-918B-3B2DFE8E978D}" destId="{2BE81403-B874-4803-9D64-6807649556AA}" srcOrd="2" destOrd="0" parTransId="{8E2CB8C5-954E-4392-A007-F9F54E5A65A7}" sibTransId="{77105D4B-2B71-4321-A00E-744848161801}"/>
    <dgm:cxn modelId="{0F206696-D170-4B9F-B8A3-4BC9D20380A8}" type="presOf" srcId="{77105D4B-2B71-4321-A00E-744848161801}" destId="{48392C96-FB10-45E1-B089-D46DA5BB72DF}" srcOrd="0" destOrd="0" presId="urn:microsoft.com/office/officeart/2005/8/layout/equation1"/>
    <dgm:cxn modelId="{9B8593D9-B951-471D-8F71-DACD29C1BECC}" type="presParOf" srcId="{CF437F47-173B-43C6-8D92-44637C0D9E1D}" destId="{9942EE23-D297-4E2C-B66A-AF52F6154E28}" srcOrd="0" destOrd="0" presId="urn:microsoft.com/office/officeart/2005/8/layout/equation1"/>
    <dgm:cxn modelId="{A217B8A1-FF49-4551-B31D-976772E56C26}" type="presParOf" srcId="{CF437F47-173B-43C6-8D92-44637C0D9E1D}" destId="{2E268210-819B-4A23-A356-86585DEB4E20}" srcOrd="1" destOrd="0" presId="urn:microsoft.com/office/officeart/2005/8/layout/equation1"/>
    <dgm:cxn modelId="{554BEC83-518F-40AB-A6D5-C58353B0C309}" type="presParOf" srcId="{CF437F47-173B-43C6-8D92-44637C0D9E1D}" destId="{5056A266-ED27-4D52-8B54-8CBFABE4759F}" srcOrd="2" destOrd="0" presId="urn:microsoft.com/office/officeart/2005/8/layout/equation1"/>
    <dgm:cxn modelId="{8EC2AFC4-2867-487D-8979-732475A50AAD}" type="presParOf" srcId="{CF437F47-173B-43C6-8D92-44637C0D9E1D}" destId="{3B02DE3A-B21E-4962-90BE-21CD54B6CFB5}" srcOrd="3" destOrd="0" presId="urn:microsoft.com/office/officeart/2005/8/layout/equation1"/>
    <dgm:cxn modelId="{F5A0E7F1-6B6A-4342-A94A-62B0677F7F02}" type="presParOf" srcId="{CF437F47-173B-43C6-8D92-44637C0D9E1D}" destId="{AB53CA82-91F0-48C1-A418-E33D2B561A4C}" srcOrd="4" destOrd="0" presId="urn:microsoft.com/office/officeart/2005/8/layout/equation1"/>
    <dgm:cxn modelId="{4056D415-C695-4C13-B91B-B655943EFE09}" type="presParOf" srcId="{CF437F47-173B-43C6-8D92-44637C0D9E1D}" destId="{A497679F-E756-4BF6-83E6-891E0825DD48}" srcOrd="5" destOrd="0" presId="urn:microsoft.com/office/officeart/2005/8/layout/equation1"/>
    <dgm:cxn modelId="{CDAC52D5-CE44-4E4A-B5A1-4221C94CF667}" type="presParOf" srcId="{CF437F47-173B-43C6-8D92-44637C0D9E1D}" destId="{6B0484C9-D74B-4399-A6AB-F6CDD732941B}" srcOrd="6" destOrd="0" presId="urn:microsoft.com/office/officeart/2005/8/layout/equation1"/>
    <dgm:cxn modelId="{A6946FD0-D936-4CED-8954-9D513CE6DBED}" type="presParOf" srcId="{CF437F47-173B-43C6-8D92-44637C0D9E1D}" destId="{8BD2E901-B73F-455F-8B95-B7B4A4551520}" srcOrd="7" destOrd="0" presId="urn:microsoft.com/office/officeart/2005/8/layout/equation1"/>
    <dgm:cxn modelId="{B35A89F2-C439-4CC8-9A14-61CD1B52FE1A}" type="presParOf" srcId="{CF437F47-173B-43C6-8D92-44637C0D9E1D}" destId="{701D7CD1-3F17-4480-96A5-A463E38D52B6}" srcOrd="8" destOrd="0" presId="urn:microsoft.com/office/officeart/2005/8/layout/equation1"/>
    <dgm:cxn modelId="{2A4D6FF7-7B99-4A37-A74F-2B28E837BBC4}" type="presParOf" srcId="{CF437F47-173B-43C6-8D92-44637C0D9E1D}" destId="{0D62800C-4CC7-43F7-AA92-F34AB65E6FF6}" srcOrd="9" destOrd="0" presId="urn:microsoft.com/office/officeart/2005/8/layout/equation1"/>
    <dgm:cxn modelId="{5185B2EE-8AD9-4EC4-80D9-C8A5A079A161}" type="presParOf" srcId="{CF437F47-173B-43C6-8D92-44637C0D9E1D}" destId="{48392C96-FB10-45E1-B089-D46DA5BB72DF}" srcOrd="10" destOrd="0" presId="urn:microsoft.com/office/officeart/2005/8/layout/equation1"/>
    <dgm:cxn modelId="{66C4A249-F266-49DF-A1A1-EAC50ABFC244}" type="presParOf" srcId="{CF437F47-173B-43C6-8D92-44637C0D9E1D}" destId="{57340C37-7D31-4905-9347-849AE357B8B6}" srcOrd="11" destOrd="0" presId="urn:microsoft.com/office/officeart/2005/8/layout/equation1"/>
    <dgm:cxn modelId="{4E55CA90-8AF1-4587-B06D-21F4125601ED}" type="presParOf" srcId="{CF437F47-173B-43C6-8D92-44637C0D9E1D}" destId="{45E05195-F227-42D6-9FE3-E2D3F508267C}"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B7C31-6F69-4553-B1A2-1084503B7107}">
      <dsp:nvSpPr>
        <dsp:cNvPr id="0" name=""/>
        <dsp:cNvSpPr/>
      </dsp:nvSpPr>
      <dsp:spPr>
        <a:xfrm>
          <a:off x="0" y="916"/>
          <a:ext cx="8153400" cy="596517"/>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了解</a:t>
          </a:r>
          <a:endParaRPr lang="en-US" sz="2400" b="1" kern="1200" dirty="0"/>
        </a:p>
      </dsp:txBody>
      <dsp:txXfrm>
        <a:off x="29120" y="30036"/>
        <a:ext cx="8095160" cy="538277"/>
      </dsp:txXfrm>
    </dsp:sp>
    <dsp:sp modelId="{075F2C71-5E1D-4D67-872C-5797CBF5DF14}">
      <dsp:nvSpPr>
        <dsp:cNvPr id="0" name=""/>
        <dsp:cNvSpPr/>
      </dsp:nvSpPr>
      <dsp:spPr>
        <a:xfrm>
          <a:off x="0" y="597434"/>
          <a:ext cx="8153400" cy="41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数据质量的基本含义、评价指标和评价依据</a:t>
          </a:r>
          <a:r>
            <a:rPr lang="en-US" altLang="zh-CN" sz="2400" kern="1200" dirty="0"/>
            <a:t>;</a:t>
          </a:r>
          <a:endParaRPr lang="zh-CN" altLang="en-US" sz="2400" kern="1200" dirty="0"/>
        </a:p>
      </dsp:txBody>
      <dsp:txXfrm>
        <a:off x="0" y="597434"/>
        <a:ext cx="8153400" cy="416061"/>
      </dsp:txXfrm>
    </dsp:sp>
    <dsp:sp modelId="{ED522546-F149-4510-974F-08DB17FCC8A9}">
      <dsp:nvSpPr>
        <dsp:cNvPr id="0" name=""/>
        <dsp:cNvSpPr/>
      </dsp:nvSpPr>
      <dsp:spPr>
        <a:xfrm>
          <a:off x="0" y="1013496"/>
          <a:ext cx="8153400" cy="596517"/>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理解</a:t>
          </a:r>
          <a:endParaRPr lang="en-US" sz="2400" b="1" kern="1200" dirty="0"/>
        </a:p>
      </dsp:txBody>
      <dsp:txXfrm>
        <a:off x="29120" y="1042616"/>
        <a:ext cx="8095160" cy="538277"/>
      </dsp:txXfrm>
    </dsp:sp>
    <dsp:sp modelId="{F7C697E2-7796-4C1F-BC5D-90B1CBDA9A0C}">
      <dsp:nvSpPr>
        <dsp:cNvPr id="0" name=""/>
        <dsp:cNvSpPr/>
      </dsp:nvSpPr>
      <dsp:spPr>
        <a:xfrm>
          <a:off x="0" y="1610013"/>
          <a:ext cx="8153400" cy="41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数据审计方法以及数据脱敏、数据规约和数据标注方法</a:t>
          </a:r>
          <a:r>
            <a:rPr lang="zh-CN" altLang="en-US" sz="2400" kern="1200" dirty="0"/>
            <a:t>；</a:t>
          </a:r>
        </a:p>
      </dsp:txBody>
      <dsp:txXfrm>
        <a:off x="0" y="1610013"/>
        <a:ext cx="8153400" cy="416061"/>
      </dsp:txXfrm>
    </dsp:sp>
    <dsp:sp modelId="{F7FE33C9-27A2-40AE-983D-1A737962323D}">
      <dsp:nvSpPr>
        <dsp:cNvPr id="0" name=""/>
        <dsp:cNvSpPr/>
      </dsp:nvSpPr>
      <dsp:spPr>
        <a:xfrm>
          <a:off x="0" y="2026075"/>
          <a:ext cx="8153400" cy="596517"/>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掌握</a:t>
          </a:r>
          <a:endParaRPr lang="en-US" sz="2400" b="1" kern="1200" dirty="0"/>
        </a:p>
      </dsp:txBody>
      <dsp:txXfrm>
        <a:off x="29120" y="2055195"/>
        <a:ext cx="8095160" cy="538277"/>
      </dsp:txXfrm>
    </dsp:sp>
    <dsp:sp modelId="{2E07BBD1-BE79-41C1-90DE-F62D2149011B}">
      <dsp:nvSpPr>
        <dsp:cNvPr id="0" name=""/>
        <dsp:cNvSpPr/>
      </dsp:nvSpPr>
      <dsp:spPr>
        <a:xfrm>
          <a:off x="0" y="2622592"/>
          <a:ext cx="8153400" cy="771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三种基本的数据预处理方法：</a:t>
          </a:r>
          <a:r>
            <a:rPr lang="zh-CN" sz="2400" kern="1200" dirty="0"/>
            <a:t>数据集成、数据清洗和数据变换方法；</a:t>
          </a:r>
          <a:endParaRPr lang="zh-CN" altLang="en-US" sz="2400" kern="1200" dirty="0"/>
        </a:p>
      </dsp:txBody>
      <dsp:txXfrm>
        <a:off x="0" y="2622592"/>
        <a:ext cx="8153400" cy="771236"/>
      </dsp:txXfrm>
    </dsp:sp>
    <dsp:sp modelId="{7CC5F4B7-B404-46DF-AF68-2FC1BC2E2013}">
      <dsp:nvSpPr>
        <dsp:cNvPr id="0" name=""/>
        <dsp:cNvSpPr/>
      </dsp:nvSpPr>
      <dsp:spPr>
        <a:xfrm>
          <a:off x="0" y="3393829"/>
          <a:ext cx="8153400" cy="596517"/>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熟练掌握</a:t>
          </a:r>
          <a:endParaRPr lang="en-US" sz="2400" b="1" kern="1200" dirty="0"/>
        </a:p>
      </dsp:txBody>
      <dsp:txXfrm>
        <a:off x="29120" y="3422949"/>
        <a:ext cx="8095160" cy="538277"/>
      </dsp:txXfrm>
    </dsp:sp>
    <dsp:sp modelId="{C0C81C21-93F1-4E85-8498-0B16544BEFAB}">
      <dsp:nvSpPr>
        <dsp:cNvPr id="0" name=""/>
        <dsp:cNvSpPr/>
      </dsp:nvSpPr>
      <dsp:spPr>
        <a:xfrm>
          <a:off x="0" y="3990346"/>
          <a:ext cx="8153400" cy="771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在读者自己所属专业领域中，常用数据预处理方法、技术与工具。</a:t>
          </a:r>
          <a:endParaRPr lang="zh-CN" altLang="en-US" sz="2400" kern="1200" dirty="0"/>
        </a:p>
      </dsp:txBody>
      <dsp:txXfrm>
        <a:off x="0" y="3990346"/>
        <a:ext cx="8153400" cy="7712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E7F0B-E443-41B9-95CE-4BC3C145693D}">
      <dsp:nvSpPr>
        <dsp:cNvPr id="0" name=""/>
        <dsp:cNvSpPr/>
      </dsp:nvSpPr>
      <dsp:spPr>
        <a:xfrm>
          <a:off x="0" y="0"/>
          <a:ext cx="8153400" cy="886852"/>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a:t>预定义审计中可以依据的数据或方法有：</a:t>
          </a:r>
        </a:p>
      </dsp:txBody>
      <dsp:txXfrm>
        <a:off x="43293" y="43293"/>
        <a:ext cx="8066814" cy="800266"/>
      </dsp:txXfrm>
    </dsp:sp>
    <dsp:sp modelId="{850F6F0E-BF62-4664-82FE-DB47EEE61E8D}">
      <dsp:nvSpPr>
        <dsp:cNvPr id="0" name=""/>
        <dsp:cNvSpPr/>
      </dsp:nvSpPr>
      <dsp:spPr>
        <a:xfrm>
          <a:off x="0" y="907338"/>
          <a:ext cx="8153400" cy="3834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kern="1200" dirty="0"/>
            <a:t>数据字典（规范数据的集合）；</a:t>
          </a:r>
        </a:p>
        <a:p>
          <a:pPr marL="285750" lvl="1" indent="-285750" algn="l" defTabSz="1244600" rtl="0">
            <a:lnSpc>
              <a:spcPct val="90000"/>
            </a:lnSpc>
            <a:spcBef>
              <a:spcPct val="0"/>
            </a:spcBef>
            <a:spcAft>
              <a:spcPct val="20000"/>
            </a:spcAft>
            <a:buChar char="••"/>
          </a:pPr>
          <a:r>
            <a:rPr lang="zh-CN" sz="2800" kern="1200" dirty="0"/>
            <a:t>用户</a:t>
          </a:r>
          <a:r>
            <a:rPr lang="zh-CN" sz="2800" u="sng" kern="1200" dirty="0"/>
            <a:t>自定义的完整性约束条件</a:t>
          </a:r>
          <a:r>
            <a:rPr lang="zh-CN" sz="2800" kern="1200" dirty="0"/>
            <a:t>，如字段</a:t>
          </a:r>
          <a:r>
            <a:rPr lang="en-US" sz="2800" kern="1200" dirty="0"/>
            <a:t>“</a:t>
          </a:r>
          <a:r>
            <a:rPr lang="zh-CN" sz="2800" kern="1200" dirty="0"/>
            <a:t>年龄</a:t>
          </a:r>
          <a:r>
            <a:rPr lang="en-US" sz="2800" kern="1200" dirty="0"/>
            <a:t>”</a:t>
          </a:r>
          <a:r>
            <a:rPr lang="zh-CN" sz="2800" kern="1200" dirty="0"/>
            <a:t>的取值范围为</a:t>
          </a:r>
          <a:r>
            <a:rPr lang="en-US" sz="2800" kern="1200" dirty="0"/>
            <a:t>20~40</a:t>
          </a:r>
          <a:r>
            <a:rPr lang="zh-CN" sz="2800" kern="1200" dirty="0"/>
            <a:t>；</a:t>
          </a:r>
        </a:p>
        <a:p>
          <a:pPr marL="285750" lvl="1" indent="-285750" algn="l" defTabSz="1244600" rtl="0">
            <a:lnSpc>
              <a:spcPct val="90000"/>
            </a:lnSpc>
            <a:spcBef>
              <a:spcPct val="0"/>
            </a:spcBef>
            <a:spcAft>
              <a:spcPct val="20000"/>
            </a:spcAft>
            <a:buChar char="••"/>
          </a:pPr>
          <a:r>
            <a:rPr lang="zh-CN" sz="2800" u="sng" kern="1200" dirty="0"/>
            <a:t>数据的自描述性信息</a:t>
          </a:r>
          <a:r>
            <a:rPr lang="zh-CN" sz="2800" kern="1200" dirty="0"/>
            <a:t>，如数字指纹（数字摘要）、校验码、</a:t>
          </a:r>
          <a:r>
            <a:rPr lang="en-US" sz="2800" kern="1200" dirty="0"/>
            <a:t>XML Schema</a:t>
          </a:r>
          <a:r>
            <a:rPr lang="zh-CN" sz="2800" kern="1200" dirty="0"/>
            <a:t>定义；</a:t>
          </a:r>
        </a:p>
        <a:p>
          <a:pPr marL="285750" lvl="1" indent="-285750" algn="l" defTabSz="1244600" rtl="0">
            <a:lnSpc>
              <a:spcPct val="90000"/>
            </a:lnSpc>
            <a:spcBef>
              <a:spcPct val="0"/>
            </a:spcBef>
            <a:spcAft>
              <a:spcPct val="20000"/>
            </a:spcAft>
            <a:buChar char="••"/>
          </a:pPr>
          <a:r>
            <a:rPr lang="zh-CN" altLang="en-US" sz="2800" kern="1200" dirty="0"/>
            <a:t>属性的定义域与值域；（如，限定是江苏省的城市）</a:t>
          </a:r>
        </a:p>
        <a:p>
          <a:pPr marL="285750" lvl="1" indent="-285750" algn="l" defTabSz="1244600" rtl="0">
            <a:lnSpc>
              <a:spcPct val="90000"/>
            </a:lnSpc>
            <a:spcBef>
              <a:spcPct val="0"/>
            </a:spcBef>
            <a:spcAft>
              <a:spcPct val="20000"/>
            </a:spcAft>
            <a:buChar char="••"/>
          </a:pPr>
          <a:r>
            <a:rPr lang="zh-CN" altLang="en-US" sz="2800" kern="1200" dirty="0"/>
            <a:t>数据自包含的关联信息。</a:t>
          </a:r>
          <a:endParaRPr lang="zh-CN" altLang="en-US" sz="3200" kern="1200" dirty="0"/>
        </a:p>
      </dsp:txBody>
      <dsp:txXfrm>
        <a:off x="0" y="907338"/>
        <a:ext cx="8153400" cy="38346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007CE-A9CC-4DA4-8465-6D36E28CCC28}">
      <dsp:nvSpPr>
        <dsp:cNvPr id="0" name=""/>
        <dsp:cNvSpPr/>
      </dsp:nvSpPr>
      <dsp:spPr>
        <a:xfrm>
          <a:off x="0" y="0"/>
          <a:ext cx="5795946" cy="1135864"/>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b="1" kern="1200" dirty="0">
              <a:latin typeface="楷体" pitchFamily="49" charset="-122"/>
              <a:ea typeface="楷体" pitchFamily="49" charset="-122"/>
            </a:rPr>
            <a:t>自定义审计</a:t>
          </a:r>
          <a:endParaRPr lang="en-US" sz="2400" b="1" kern="1200" dirty="0">
            <a:latin typeface="楷体" pitchFamily="49" charset="-122"/>
            <a:ea typeface="楷体" pitchFamily="49" charset="-122"/>
          </a:endParaRPr>
        </a:p>
      </dsp:txBody>
      <dsp:txXfrm>
        <a:off x="0" y="0"/>
        <a:ext cx="5795946" cy="1135864"/>
      </dsp:txXfrm>
    </dsp:sp>
    <dsp:sp modelId="{B6906B74-562D-42C8-A780-086B2E551365}">
      <dsp:nvSpPr>
        <dsp:cNvPr id="0" name=""/>
        <dsp:cNvSpPr/>
      </dsp:nvSpPr>
      <dsp:spPr>
        <a:xfrm>
          <a:off x="2830" y="1135864"/>
          <a:ext cx="1930095" cy="2385314"/>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b="1" kern="1200" dirty="0">
              <a:latin typeface="楷体" pitchFamily="49" charset="-122"/>
              <a:ea typeface="楷体" pitchFamily="49" charset="-122"/>
            </a:rPr>
            <a:t>变量定义规则</a:t>
          </a:r>
          <a:endParaRPr lang="en-US" sz="2400" b="1" kern="1200" dirty="0">
            <a:latin typeface="楷体" pitchFamily="49" charset="-122"/>
            <a:ea typeface="楷体" pitchFamily="49" charset="-122"/>
          </a:endParaRPr>
        </a:p>
      </dsp:txBody>
      <dsp:txXfrm>
        <a:off x="2830" y="1135864"/>
        <a:ext cx="1930095" cy="2385314"/>
      </dsp:txXfrm>
    </dsp:sp>
    <dsp:sp modelId="{10464709-AA22-402D-80A7-A2BAD66DF840}">
      <dsp:nvSpPr>
        <dsp:cNvPr id="0" name=""/>
        <dsp:cNvSpPr/>
      </dsp:nvSpPr>
      <dsp:spPr>
        <a:xfrm>
          <a:off x="1932925" y="1135864"/>
          <a:ext cx="1930095" cy="2385314"/>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b="1" kern="1200" dirty="0">
              <a:latin typeface="楷体" pitchFamily="49" charset="-122"/>
              <a:ea typeface="楷体" pitchFamily="49" charset="-122"/>
            </a:rPr>
            <a:t>函数自定义规则</a:t>
          </a:r>
          <a:endParaRPr lang="en-US" sz="2400" b="1" kern="1200" dirty="0">
            <a:latin typeface="楷体" pitchFamily="49" charset="-122"/>
            <a:ea typeface="楷体" pitchFamily="49" charset="-122"/>
          </a:endParaRPr>
        </a:p>
      </dsp:txBody>
      <dsp:txXfrm>
        <a:off x="1932925" y="1135864"/>
        <a:ext cx="1930095" cy="2385314"/>
      </dsp:txXfrm>
    </dsp:sp>
    <dsp:sp modelId="{74355894-7D2E-4E2F-BA22-1098E1ED9EDB}">
      <dsp:nvSpPr>
        <dsp:cNvPr id="0" name=""/>
        <dsp:cNvSpPr/>
      </dsp:nvSpPr>
      <dsp:spPr>
        <a:xfrm>
          <a:off x="3863020" y="1135864"/>
          <a:ext cx="1930095" cy="2385314"/>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b="1" kern="1200" dirty="0">
              <a:latin typeface="楷体" pitchFamily="49" charset="-122"/>
              <a:ea typeface="楷体" pitchFamily="49" charset="-122"/>
            </a:rPr>
            <a:t>其他自定义规则</a:t>
          </a:r>
          <a:endParaRPr lang="en-US" sz="2400" b="1" kern="1200" dirty="0">
            <a:latin typeface="楷体" pitchFamily="49" charset="-122"/>
            <a:ea typeface="楷体" pitchFamily="49" charset="-122"/>
          </a:endParaRPr>
        </a:p>
      </dsp:txBody>
      <dsp:txXfrm>
        <a:off x="3863020" y="1135864"/>
        <a:ext cx="1930095" cy="2385314"/>
      </dsp:txXfrm>
    </dsp:sp>
    <dsp:sp modelId="{B7E83747-5BBC-4979-852F-F26ED4F14353}">
      <dsp:nvSpPr>
        <dsp:cNvPr id="0" name=""/>
        <dsp:cNvSpPr/>
      </dsp:nvSpPr>
      <dsp:spPr>
        <a:xfrm>
          <a:off x="0" y="3521179"/>
          <a:ext cx="5795946" cy="265034"/>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507F1-54F9-43B3-A45E-F52105453147}">
      <dsp:nvSpPr>
        <dsp:cNvPr id="0" name=""/>
        <dsp:cNvSpPr/>
      </dsp:nvSpPr>
      <dsp:spPr>
        <a:xfrm>
          <a:off x="0" y="435655"/>
          <a:ext cx="8153400" cy="19215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1">
          <a:scrgbClr r="0" g="0" b="0"/>
        </a:fillRef>
        <a:effectRef idx="2">
          <a:scrgbClr r="0" g="0" b="0"/>
        </a:effectRef>
        <a:fontRef idx="minor"/>
      </dsp:style>
      <dsp:txBody>
        <a:bodyPr spcFirstLastPara="0" vert="horz" wrap="square" lIns="632794" tIns="416560" rIns="632794"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a:solidFill>
                <a:srgbClr val="FF0000"/>
              </a:solidFill>
            </a:rPr>
            <a:t>错误</a:t>
          </a:r>
          <a:r>
            <a:rPr lang="zh-CN" sz="2000" kern="1200" dirty="0"/>
            <a:t>数据</a:t>
          </a:r>
          <a:endParaRPr lang="en-US" sz="2000" kern="1200" dirty="0"/>
        </a:p>
        <a:p>
          <a:pPr marL="228600" lvl="1" indent="-228600" algn="l" defTabSz="889000" rtl="0">
            <a:lnSpc>
              <a:spcPct val="90000"/>
            </a:lnSpc>
            <a:spcBef>
              <a:spcPct val="0"/>
            </a:spcBef>
            <a:spcAft>
              <a:spcPct val="15000"/>
            </a:spcAft>
            <a:buChar char="••"/>
          </a:pPr>
          <a:r>
            <a:rPr lang="zh-CN" sz="2000" kern="1200" dirty="0">
              <a:solidFill>
                <a:srgbClr val="FF0000"/>
              </a:solidFill>
            </a:rPr>
            <a:t>虚假</a:t>
          </a:r>
          <a:r>
            <a:rPr lang="zh-CN" sz="2000" kern="1200" dirty="0"/>
            <a:t>数据</a:t>
          </a:r>
          <a:endParaRPr lang="en-US" sz="2000" kern="1200" dirty="0"/>
        </a:p>
        <a:p>
          <a:pPr marL="228600" lvl="1" indent="-228600" algn="l" defTabSz="889000" rtl="0">
            <a:lnSpc>
              <a:spcPct val="90000"/>
            </a:lnSpc>
            <a:spcBef>
              <a:spcPct val="0"/>
            </a:spcBef>
            <a:spcAft>
              <a:spcPct val="15000"/>
            </a:spcAft>
            <a:buChar char="••"/>
          </a:pPr>
          <a:r>
            <a:rPr lang="zh-CN" sz="2000" kern="1200" dirty="0">
              <a:solidFill>
                <a:srgbClr val="FF0000"/>
              </a:solidFill>
            </a:rPr>
            <a:t>异常</a:t>
          </a:r>
          <a:r>
            <a:rPr lang="zh-CN" sz="2000" kern="1200" dirty="0"/>
            <a:t>数据</a:t>
          </a:r>
          <a:r>
            <a:rPr lang="en-US" altLang="zh-CN" sz="2000" kern="1200" dirty="0"/>
            <a:t> </a:t>
          </a:r>
          <a:r>
            <a:rPr lang="zh-CN" altLang="en-US" sz="2000" kern="1200" dirty="0"/>
            <a:t>（系统出问题导致的异常数据）</a:t>
          </a:r>
          <a:endParaRPr lang="en-US" sz="2000" kern="1200" dirty="0"/>
        </a:p>
        <a:p>
          <a:pPr marL="228600" lvl="1" indent="-228600" algn="l" defTabSz="889000" rtl="0">
            <a:lnSpc>
              <a:spcPct val="90000"/>
            </a:lnSpc>
            <a:spcBef>
              <a:spcPct val="0"/>
            </a:spcBef>
            <a:spcAft>
              <a:spcPct val="15000"/>
            </a:spcAft>
            <a:buChar char="••"/>
          </a:pPr>
          <a:r>
            <a:rPr lang="zh-CN" altLang="en-US" sz="2000" kern="1200" dirty="0"/>
            <a:t>指对</a:t>
          </a:r>
          <a:r>
            <a:rPr lang="zh-CN" altLang="en-US" sz="2000" u="sng" kern="1200" dirty="0"/>
            <a:t>数据分析结果有重要影响</a:t>
          </a:r>
          <a:r>
            <a:rPr lang="zh-CN" altLang="en-US" sz="2000" kern="1200" dirty="0"/>
            <a:t>的</a:t>
          </a:r>
          <a:r>
            <a:rPr lang="zh-CN" sz="2000" u="sng" kern="1200" dirty="0">
              <a:solidFill>
                <a:srgbClr val="FF0000"/>
              </a:solidFill>
            </a:rPr>
            <a:t>离群数据</a:t>
          </a:r>
          <a:r>
            <a:rPr lang="zh-CN" sz="2000" kern="1200" dirty="0">
              <a:solidFill>
                <a:srgbClr val="FF0000"/>
              </a:solidFill>
            </a:rPr>
            <a:t>或</a:t>
          </a:r>
          <a:r>
            <a:rPr lang="zh-CN" sz="2000" u="sng" kern="1200" dirty="0">
              <a:solidFill>
                <a:srgbClr val="FF0000"/>
              </a:solidFill>
            </a:rPr>
            <a:t>孤立数据</a:t>
          </a:r>
          <a:endParaRPr lang="en-US" sz="2000" u="sng" kern="1200" dirty="0">
            <a:solidFill>
              <a:srgbClr val="FF0000"/>
            </a:solidFill>
          </a:endParaRPr>
        </a:p>
      </dsp:txBody>
      <dsp:txXfrm>
        <a:off x="0" y="435655"/>
        <a:ext cx="8153400" cy="1921500"/>
      </dsp:txXfrm>
    </dsp:sp>
    <dsp:sp modelId="{9382FF47-8173-412A-B8B1-958C87EEE89D}">
      <dsp:nvSpPr>
        <dsp:cNvPr id="0" name=""/>
        <dsp:cNvSpPr/>
      </dsp:nvSpPr>
      <dsp:spPr>
        <a:xfrm>
          <a:off x="407670" y="140455"/>
          <a:ext cx="5707380" cy="59040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889000" rtl="0">
            <a:lnSpc>
              <a:spcPct val="90000"/>
            </a:lnSpc>
            <a:spcBef>
              <a:spcPct val="0"/>
            </a:spcBef>
            <a:spcAft>
              <a:spcPct val="35000"/>
            </a:spcAft>
          </a:pPr>
          <a:r>
            <a:rPr lang="zh-CN" sz="2000" b="1" kern="1200" dirty="0"/>
            <a:t>噪声数据的存在形式</a:t>
          </a:r>
          <a:endParaRPr lang="en-US" sz="2000" kern="1200" dirty="0"/>
        </a:p>
      </dsp:txBody>
      <dsp:txXfrm>
        <a:off x="436491" y="169276"/>
        <a:ext cx="5649738" cy="532758"/>
      </dsp:txXfrm>
    </dsp:sp>
    <dsp:sp modelId="{27A15132-899F-4D67-8523-E620628AFDA8}">
      <dsp:nvSpPr>
        <dsp:cNvPr id="0" name=""/>
        <dsp:cNvSpPr/>
      </dsp:nvSpPr>
      <dsp:spPr>
        <a:xfrm>
          <a:off x="0" y="2760356"/>
          <a:ext cx="8153400" cy="24570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1">
          <a:scrgbClr r="0" g="0" b="0"/>
        </a:fillRef>
        <a:effectRef idx="2">
          <a:scrgbClr r="0" g="0" b="0"/>
        </a:effectRef>
        <a:fontRef idx="minor"/>
      </dsp:style>
      <dsp:txBody>
        <a:bodyPr spcFirstLastPara="0" vert="horz" wrap="square" lIns="632794" tIns="416560" rIns="632794"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a:t>分箱（</a:t>
          </a:r>
          <a:r>
            <a:rPr lang="en-US" sz="2000" kern="1200" dirty="0"/>
            <a:t>Binning</a:t>
          </a:r>
          <a:r>
            <a:rPr lang="zh-CN" sz="2000" kern="1200" dirty="0"/>
            <a:t>）</a:t>
          </a:r>
          <a:r>
            <a:rPr lang="zh-CN" altLang="en-US" sz="2000" kern="1200" dirty="0"/>
            <a:t>：把数据集放入多个箱内，</a:t>
          </a:r>
          <a:r>
            <a:rPr lang="zh-CN" altLang="en-US" sz="2000" u="sng" kern="1200" dirty="0"/>
            <a:t>用箱子的均值替换该箱内部的每个数据成</a:t>
          </a:r>
          <a:r>
            <a:rPr lang="zh-CN" altLang="en-US" sz="2000" kern="1200" dirty="0"/>
            <a:t>员，从而达到降噪目的。</a:t>
          </a:r>
          <a:endParaRPr lang="zh-CN" sz="2000" kern="1200" dirty="0"/>
        </a:p>
        <a:p>
          <a:pPr marL="228600" lvl="1" indent="-228600" algn="l" defTabSz="889000" rtl="0">
            <a:lnSpc>
              <a:spcPct val="90000"/>
            </a:lnSpc>
            <a:spcBef>
              <a:spcPct val="0"/>
            </a:spcBef>
            <a:spcAft>
              <a:spcPct val="15000"/>
            </a:spcAft>
            <a:buChar char="••"/>
          </a:pPr>
          <a:r>
            <a:rPr lang="zh-CN" sz="2000" u="sng" kern="1200" dirty="0"/>
            <a:t>聚类（</a:t>
          </a:r>
          <a:r>
            <a:rPr lang="en-US" sz="2000" u="sng" kern="1200" dirty="0"/>
            <a:t>Clustering</a:t>
          </a:r>
          <a:r>
            <a:rPr lang="zh-CN" sz="2000" u="sng" kern="1200" dirty="0"/>
            <a:t>）</a:t>
          </a:r>
          <a:r>
            <a:rPr lang="zh-CN" altLang="en-US" sz="2000" kern="1200" dirty="0"/>
            <a:t>：通过</a:t>
          </a:r>
          <a:r>
            <a:rPr lang="zh-CN" altLang="en-US" sz="2000" u="sng" kern="1200" dirty="0">
              <a:solidFill>
                <a:srgbClr val="FF0000"/>
              </a:solidFill>
            </a:rPr>
            <a:t>聚类检测离群点</a:t>
          </a:r>
          <a:r>
            <a:rPr lang="zh-CN" altLang="en-US" sz="2000" kern="1200" dirty="0"/>
            <a:t>，将类似的值组织成群或簇。直观地，</a:t>
          </a:r>
          <a:r>
            <a:rPr lang="zh-CN" altLang="en-US" sz="2000" u="sng" kern="1200" dirty="0">
              <a:solidFill>
                <a:srgbClr val="FF0000"/>
              </a:solidFill>
            </a:rPr>
            <a:t>落在簇集合之外的值视为离群点</a:t>
          </a:r>
          <a:r>
            <a:rPr lang="zh-CN" altLang="en-US" sz="2000" kern="1200" dirty="0"/>
            <a:t>。</a:t>
          </a:r>
          <a:endParaRPr lang="en-US" sz="2000" kern="1200" dirty="0"/>
        </a:p>
        <a:p>
          <a:pPr marL="228600" lvl="1" indent="-228600" algn="l" defTabSz="889000" rtl="0">
            <a:lnSpc>
              <a:spcPct val="90000"/>
            </a:lnSpc>
            <a:spcBef>
              <a:spcPct val="0"/>
            </a:spcBef>
            <a:spcAft>
              <a:spcPct val="15000"/>
            </a:spcAft>
            <a:buChar char="••"/>
          </a:pPr>
          <a:r>
            <a:rPr lang="zh-CN" sz="2000" u="sng" kern="1200" dirty="0"/>
            <a:t>回归（</a:t>
          </a:r>
          <a:r>
            <a:rPr lang="en-US" sz="2000" u="sng" kern="1200" dirty="0"/>
            <a:t>Regression</a:t>
          </a:r>
          <a:r>
            <a:rPr lang="zh-CN" sz="2000" u="sng" kern="1200" dirty="0"/>
            <a:t>）</a:t>
          </a:r>
          <a:r>
            <a:rPr lang="zh-CN" altLang="en-US" sz="2000" kern="1200" dirty="0"/>
            <a:t>：用一个函数（如回归函数）拟合数据来光滑数据。</a:t>
          </a:r>
          <a:endParaRPr lang="zh-CN" sz="2000" kern="1200" dirty="0"/>
        </a:p>
      </dsp:txBody>
      <dsp:txXfrm>
        <a:off x="0" y="2760356"/>
        <a:ext cx="8153400" cy="2457000"/>
      </dsp:txXfrm>
    </dsp:sp>
    <dsp:sp modelId="{5BB96C0F-8366-4070-A32E-888CB51BDC3A}">
      <dsp:nvSpPr>
        <dsp:cNvPr id="0" name=""/>
        <dsp:cNvSpPr/>
      </dsp:nvSpPr>
      <dsp:spPr>
        <a:xfrm>
          <a:off x="407670" y="2465155"/>
          <a:ext cx="5707380" cy="59040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889000" rtl="0">
            <a:lnSpc>
              <a:spcPct val="90000"/>
            </a:lnSpc>
            <a:spcBef>
              <a:spcPct val="0"/>
            </a:spcBef>
            <a:spcAft>
              <a:spcPct val="35000"/>
            </a:spcAft>
          </a:pPr>
          <a:r>
            <a:rPr lang="zh-CN" sz="2000" b="1" kern="1200" dirty="0"/>
            <a:t>噪声数据的</a:t>
          </a:r>
          <a:r>
            <a:rPr lang="zh-CN" sz="2000" kern="1200" dirty="0"/>
            <a:t>处理方法</a:t>
          </a:r>
          <a:endParaRPr lang="en-US" sz="2000" kern="1200" dirty="0"/>
        </a:p>
      </dsp:txBody>
      <dsp:txXfrm>
        <a:off x="436491" y="2493976"/>
        <a:ext cx="5649738"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D340A-4B8C-4D0A-9986-498F43CA0D9E}">
      <dsp:nvSpPr>
        <dsp:cNvPr id="0" name=""/>
        <dsp:cNvSpPr/>
      </dsp:nvSpPr>
      <dsp:spPr>
        <a:xfrm>
          <a:off x="35" y="56754"/>
          <a:ext cx="3387138" cy="806400"/>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sz="2800" b="1" kern="1200" dirty="0"/>
            <a:t>基本属性</a:t>
          </a:r>
          <a:endParaRPr lang="en-US" sz="2800" b="1" kern="1200" dirty="0"/>
        </a:p>
      </dsp:txBody>
      <dsp:txXfrm>
        <a:off x="35" y="56754"/>
        <a:ext cx="3387138" cy="806400"/>
      </dsp:txXfrm>
    </dsp:sp>
    <dsp:sp modelId="{B535AF0E-2591-4D35-BF41-1249844CF5D7}">
      <dsp:nvSpPr>
        <dsp:cNvPr id="0" name=""/>
        <dsp:cNvSpPr/>
      </dsp:nvSpPr>
      <dsp:spPr>
        <a:xfrm>
          <a:off x="35" y="863155"/>
          <a:ext cx="3387138" cy="384300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dirty="0"/>
            <a:t>数据正确性（</a:t>
          </a:r>
          <a:r>
            <a:rPr lang="en-US" sz="2800" kern="1200" dirty="0"/>
            <a:t>Correctness</a:t>
          </a:r>
          <a:r>
            <a:rPr lang="zh-CN" sz="2800" kern="1200" dirty="0"/>
            <a:t>）</a:t>
          </a:r>
          <a:endParaRPr lang="en-US" sz="2800" kern="1200" dirty="0"/>
        </a:p>
        <a:p>
          <a:pPr marL="285750" lvl="1" indent="-285750" algn="l" defTabSz="1244600" rtl="0">
            <a:lnSpc>
              <a:spcPct val="90000"/>
            </a:lnSpc>
            <a:spcBef>
              <a:spcPct val="0"/>
            </a:spcBef>
            <a:spcAft>
              <a:spcPct val="15000"/>
            </a:spcAft>
            <a:buChar char="••"/>
          </a:pPr>
          <a:r>
            <a:rPr lang="zh-CN" sz="2800" kern="1200" dirty="0"/>
            <a:t>数据完整性（</a:t>
          </a:r>
          <a:r>
            <a:rPr lang="en-US" sz="2800" kern="1200" dirty="0"/>
            <a:t>Integrity</a:t>
          </a:r>
          <a:r>
            <a:rPr lang="zh-CN" sz="2800" kern="1200" dirty="0"/>
            <a:t>）</a:t>
          </a:r>
          <a:endParaRPr lang="en-US" sz="2800" kern="1200" dirty="0"/>
        </a:p>
        <a:p>
          <a:pPr marL="285750" lvl="1" indent="-285750" algn="l" defTabSz="1244600" rtl="0">
            <a:lnSpc>
              <a:spcPct val="90000"/>
            </a:lnSpc>
            <a:spcBef>
              <a:spcPct val="0"/>
            </a:spcBef>
            <a:spcAft>
              <a:spcPct val="15000"/>
            </a:spcAft>
            <a:buChar char="••"/>
          </a:pPr>
          <a:r>
            <a:rPr lang="zh-CN" sz="2800" kern="1200" dirty="0"/>
            <a:t>一致性（</a:t>
          </a:r>
          <a:r>
            <a:rPr lang="en-US" sz="2800" kern="1200" dirty="0"/>
            <a:t>Consistency</a:t>
          </a:r>
          <a:r>
            <a:rPr lang="zh-CN" sz="2800" kern="1200" dirty="0"/>
            <a:t>）</a:t>
          </a:r>
          <a:endParaRPr lang="en-US" sz="2800" kern="1200" dirty="0"/>
        </a:p>
      </dsp:txBody>
      <dsp:txXfrm>
        <a:off x="35" y="863155"/>
        <a:ext cx="3387138" cy="3843000"/>
      </dsp:txXfrm>
    </dsp:sp>
    <dsp:sp modelId="{D350A83F-DAE5-49FB-BD26-E7C48BDBCEB8}">
      <dsp:nvSpPr>
        <dsp:cNvPr id="0" name=""/>
        <dsp:cNvSpPr/>
      </dsp:nvSpPr>
      <dsp:spPr>
        <a:xfrm>
          <a:off x="3861373" y="56754"/>
          <a:ext cx="3387138" cy="806400"/>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sz="2800" b="1" kern="1200" dirty="0"/>
            <a:t>扩展属性</a:t>
          </a:r>
          <a:endParaRPr lang="en-US" sz="2800" b="1" kern="1200" dirty="0"/>
        </a:p>
      </dsp:txBody>
      <dsp:txXfrm>
        <a:off x="3861373" y="56754"/>
        <a:ext cx="3387138" cy="806400"/>
      </dsp:txXfrm>
    </dsp:sp>
    <dsp:sp modelId="{137F64E3-B940-4BBC-B922-C84BFF749573}">
      <dsp:nvSpPr>
        <dsp:cNvPr id="0" name=""/>
        <dsp:cNvSpPr/>
      </dsp:nvSpPr>
      <dsp:spPr>
        <a:xfrm>
          <a:off x="3861373" y="863155"/>
          <a:ext cx="3387138" cy="384300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dirty="0"/>
            <a:t>形式化程度（</a:t>
          </a:r>
          <a:r>
            <a:rPr lang="en-US" sz="2800" kern="1200" dirty="0"/>
            <a:t>Formalization</a:t>
          </a:r>
          <a:r>
            <a:rPr lang="zh-CN" sz="2800" kern="1200" dirty="0"/>
            <a:t>）</a:t>
          </a:r>
          <a:endParaRPr lang="en-US" sz="2800" kern="1200" dirty="0"/>
        </a:p>
        <a:p>
          <a:pPr marL="285750" lvl="1" indent="-285750" algn="l" defTabSz="1244600" rtl="0">
            <a:lnSpc>
              <a:spcPct val="90000"/>
            </a:lnSpc>
            <a:spcBef>
              <a:spcPct val="0"/>
            </a:spcBef>
            <a:spcAft>
              <a:spcPct val="15000"/>
            </a:spcAft>
            <a:buChar char="••"/>
          </a:pPr>
          <a:r>
            <a:rPr lang="zh-CN" sz="2800" kern="1200" dirty="0"/>
            <a:t>时效性</a:t>
          </a:r>
          <a:r>
            <a:rPr lang="en-US" sz="2800" kern="1200" dirty="0"/>
            <a:t>(Timeliness)</a:t>
          </a:r>
          <a:endParaRPr lang="zh-CN" sz="2800" kern="1200" dirty="0"/>
        </a:p>
        <a:p>
          <a:pPr marL="285750" lvl="1" indent="-285750" algn="l" defTabSz="1244600" rtl="0">
            <a:lnSpc>
              <a:spcPct val="90000"/>
            </a:lnSpc>
            <a:spcBef>
              <a:spcPct val="0"/>
            </a:spcBef>
            <a:spcAft>
              <a:spcPct val="15000"/>
            </a:spcAft>
            <a:buChar char="••"/>
          </a:pPr>
          <a:r>
            <a:rPr lang="zh-CN" sz="2800" kern="1200" dirty="0"/>
            <a:t>精确性</a:t>
          </a:r>
          <a:r>
            <a:rPr lang="en-US" sz="2800" kern="1200" dirty="0"/>
            <a:t>(Accuracy)</a:t>
          </a:r>
          <a:endParaRPr lang="zh-CN" sz="2800" kern="1200" dirty="0"/>
        </a:p>
        <a:p>
          <a:pPr marL="285750" lvl="1" indent="-285750" algn="l" defTabSz="1244600" rtl="0">
            <a:lnSpc>
              <a:spcPct val="90000"/>
            </a:lnSpc>
            <a:spcBef>
              <a:spcPct val="0"/>
            </a:spcBef>
            <a:spcAft>
              <a:spcPct val="15000"/>
            </a:spcAft>
            <a:buChar char="••"/>
          </a:pPr>
          <a:r>
            <a:rPr lang="zh-CN" sz="2800" kern="1200" dirty="0"/>
            <a:t>自描述性</a:t>
          </a:r>
          <a:r>
            <a:rPr lang="en-US" sz="2800" kern="1200" dirty="0"/>
            <a:t>(Self-Description)</a:t>
          </a:r>
          <a:endParaRPr lang="zh-CN" sz="2800" kern="1200" dirty="0"/>
        </a:p>
      </dsp:txBody>
      <dsp:txXfrm>
        <a:off x="3861373" y="863155"/>
        <a:ext cx="3387138" cy="3843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1ABF4-7DC3-4544-A9B6-D8F978652E65}">
      <dsp:nvSpPr>
        <dsp:cNvPr id="0" name=""/>
        <dsp:cNvSpPr/>
      </dsp:nvSpPr>
      <dsp:spPr>
        <a:xfrm>
          <a:off x="39" y="80064"/>
          <a:ext cx="3809962" cy="748800"/>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sz="2600" b="1" kern="1200" dirty="0"/>
            <a:t>连接特征</a:t>
          </a:r>
          <a:endParaRPr lang="en-US" sz="2600" b="1" kern="1200" dirty="0"/>
        </a:p>
      </dsp:txBody>
      <dsp:txXfrm>
        <a:off x="39" y="80064"/>
        <a:ext cx="3809962" cy="748800"/>
      </dsp:txXfrm>
    </dsp:sp>
    <dsp:sp modelId="{F0A68150-22AC-4AC5-B454-1C779A8978C7}">
      <dsp:nvSpPr>
        <dsp:cNvPr id="0" name=""/>
        <dsp:cNvSpPr/>
      </dsp:nvSpPr>
      <dsp:spPr>
        <a:xfrm>
          <a:off x="39" y="828864"/>
          <a:ext cx="3809962" cy="385398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sz="2600" kern="1200" dirty="0"/>
            <a:t>包括语言学中的</a:t>
          </a:r>
          <a:r>
            <a:rPr lang="zh-CN" sz="2600" b="1" u="sng" kern="1200" dirty="0"/>
            <a:t>后连接</a:t>
          </a:r>
          <a:r>
            <a:rPr lang="zh-CN" sz="2600" u="sng" kern="1200" dirty="0"/>
            <a:t>（如字母</a:t>
          </a:r>
          <a:r>
            <a:rPr lang="en-US" sz="2600" u="sng" kern="1200" dirty="0"/>
            <a:t>“q”</a:t>
          </a:r>
          <a:r>
            <a:rPr lang="zh-CN" sz="2600" u="sng" kern="1200" dirty="0"/>
            <a:t>后总是</a:t>
          </a:r>
          <a:r>
            <a:rPr lang="en-US" sz="2600" u="sng" kern="1200" dirty="0"/>
            <a:t>“u”</a:t>
          </a:r>
          <a:r>
            <a:rPr lang="zh-CN" sz="2600" u="sng" kern="1200" dirty="0"/>
            <a:t>）</a:t>
          </a:r>
          <a:r>
            <a:rPr lang="zh-CN" sz="2600" kern="1200" dirty="0"/>
            <a:t>、</a:t>
          </a:r>
          <a:r>
            <a:rPr lang="zh-CN" sz="2600" b="1" u="sng" kern="1200" dirty="0"/>
            <a:t>前连接</a:t>
          </a:r>
          <a:r>
            <a:rPr lang="zh-CN" sz="2600" kern="1200" dirty="0"/>
            <a:t>（如字母</a:t>
          </a:r>
          <a:r>
            <a:rPr lang="en-US" sz="2600" kern="1200" dirty="0"/>
            <a:t>“x”</a:t>
          </a:r>
          <a:r>
            <a:rPr lang="zh-CN" sz="2600" kern="1200" dirty="0"/>
            <a:t>的前面总是字母</a:t>
          </a:r>
          <a:r>
            <a:rPr lang="en-US" sz="2600" kern="1200" dirty="0"/>
            <a:t>“</a:t>
          </a:r>
          <a:r>
            <a:rPr lang="en-US" sz="2600" kern="1200" dirty="0" err="1"/>
            <a:t>i</a:t>
          </a:r>
          <a:r>
            <a:rPr lang="en-US" sz="2600" kern="1200" dirty="0"/>
            <a:t>”</a:t>
          </a:r>
          <a:r>
            <a:rPr lang="zh-CN" sz="2600" kern="1200" dirty="0"/>
            <a:t>，字母</a:t>
          </a:r>
          <a:r>
            <a:rPr lang="en-US" sz="2600" kern="1200" dirty="0"/>
            <a:t>“e”</a:t>
          </a:r>
          <a:r>
            <a:rPr lang="zh-CN" sz="2600" kern="1200" dirty="0"/>
            <a:t>很少与</a:t>
          </a:r>
          <a:r>
            <a:rPr lang="en-US" sz="2600" kern="1200" dirty="0"/>
            <a:t>“o”</a:t>
          </a:r>
          <a:r>
            <a:rPr lang="zh-CN" sz="2600" kern="1200" dirty="0"/>
            <a:t>和</a:t>
          </a:r>
          <a:r>
            <a:rPr lang="en-US" sz="2600" kern="1200" dirty="0"/>
            <a:t>“a”</a:t>
          </a:r>
          <a:r>
            <a:rPr lang="zh-CN" sz="2600" kern="1200" dirty="0"/>
            <a:t>连接）以及</a:t>
          </a:r>
          <a:r>
            <a:rPr lang="zh-CN" sz="2600" b="1" u="sng" kern="1200" dirty="0"/>
            <a:t>间断连接</a:t>
          </a:r>
          <a:r>
            <a:rPr lang="zh-CN" sz="2600" kern="1200" dirty="0"/>
            <a:t>（如在</a:t>
          </a:r>
          <a:r>
            <a:rPr lang="en-US" sz="2600" kern="1200" dirty="0"/>
            <a:t>“e”</a:t>
          </a:r>
          <a:r>
            <a:rPr lang="zh-CN" sz="2600" kern="1200" dirty="0"/>
            <a:t>和</a:t>
          </a:r>
          <a:r>
            <a:rPr lang="en-US" sz="2600" kern="1200" dirty="0"/>
            <a:t>“e”</a:t>
          </a:r>
          <a:r>
            <a:rPr lang="zh-CN" sz="2600" kern="1200" dirty="0"/>
            <a:t>之间，</a:t>
          </a:r>
          <a:r>
            <a:rPr lang="en-US" sz="2600" kern="1200" dirty="0"/>
            <a:t>“r”</a:t>
          </a:r>
          <a:r>
            <a:rPr lang="zh-CN" sz="2600" kern="1200" dirty="0"/>
            <a:t>的出现频率最高）。</a:t>
          </a:r>
          <a:endParaRPr lang="en-US" sz="2600" kern="1200" dirty="0"/>
        </a:p>
      </dsp:txBody>
      <dsp:txXfrm>
        <a:off x="39" y="828864"/>
        <a:ext cx="3809962" cy="3853980"/>
      </dsp:txXfrm>
    </dsp:sp>
    <dsp:sp modelId="{C782CF53-DEDA-48B9-9BDA-92E531C629B4}">
      <dsp:nvSpPr>
        <dsp:cNvPr id="0" name=""/>
        <dsp:cNvSpPr/>
      </dsp:nvSpPr>
      <dsp:spPr>
        <a:xfrm>
          <a:off x="4343397" y="80064"/>
          <a:ext cx="3809962" cy="748800"/>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sz="2600" b="1" kern="1200" dirty="0"/>
            <a:t>重复特征</a:t>
          </a:r>
          <a:endParaRPr lang="en-US" sz="2600" b="1" kern="1200" dirty="0"/>
        </a:p>
      </dsp:txBody>
      <dsp:txXfrm>
        <a:off x="4343397" y="80064"/>
        <a:ext cx="3809962" cy="748800"/>
      </dsp:txXfrm>
    </dsp:sp>
    <dsp:sp modelId="{74E75E81-3CA8-4BED-8F1E-9DF5FA430AD8}">
      <dsp:nvSpPr>
        <dsp:cNvPr id="0" name=""/>
        <dsp:cNvSpPr/>
      </dsp:nvSpPr>
      <dsp:spPr>
        <a:xfrm>
          <a:off x="4343397" y="828864"/>
          <a:ext cx="3809962" cy="385398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sz="2600" u="sng" kern="1200" dirty="0"/>
            <a:t>两个字符以上的字符串重复出现的现象</a:t>
          </a:r>
          <a:r>
            <a:rPr lang="zh-CN" sz="2600" kern="1200" dirty="0"/>
            <a:t>，叫做语言的重复特征。例如，在英文中字符串</a:t>
          </a:r>
          <a:r>
            <a:rPr lang="en-US" sz="2600" kern="1200" dirty="0"/>
            <a:t>“</a:t>
          </a:r>
          <a:r>
            <a:rPr lang="en-US" sz="2600" kern="1200" dirty="0" err="1"/>
            <a:t>th</a:t>
          </a:r>
          <a:r>
            <a:rPr lang="en-US" sz="2600" kern="1200" dirty="0"/>
            <a:t>”</a:t>
          </a:r>
          <a:r>
            <a:rPr lang="zh-CN" sz="2600" kern="1200" dirty="0"/>
            <a:t>、</a:t>
          </a:r>
          <a:r>
            <a:rPr lang="en-US" sz="2600" kern="1200" dirty="0"/>
            <a:t>“</a:t>
          </a:r>
          <a:r>
            <a:rPr lang="en-US" sz="2600" kern="1200" dirty="0" err="1"/>
            <a:t>tion</a:t>
          </a:r>
          <a:r>
            <a:rPr lang="en-US" sz="2600" kern="1200" dirty="0"/>
            <a:t>”</a:t>
          </a:r>
          <a:r>
            <a:rPr lang="zh-CN" sz="2600" kern="1200" dirty="0"/>
            <a:t>和</a:t>
          </a:r>
          <a:r>
            <a:rPr lang="en-US" sz="2600" kern="1200" dirty="0"/>
            <a:t>“</a:t>
          </a:r>
          <a:r>
            <a:rPr lang="en-US" sz="2600" kern="1200" dirty="0" err="1"/>
            <a:t>tious</a:t>
          </a:r>
          <a:r>
            <a:rPr lang="en-US" sz="2600" kern="1200" dirty="0"/>
            <a:t>”</a:t>
          </a:r>
          <a:r>
            <a:rPr lang="zh-CN" sz="2600" kern="1200" dirty="0"/>
            <a:t>的重复率很高。</a:t>
          </a:r>
          <a:endParaRPr lang="en-US" sz="2600" kern="1200" dirty="0"/>
        </a:p>
      </dsp:txBody>
      <dsp:txXfrm>
        <a:off x="4343397" y="828864"/>
        <a:ext cx="3809962" cy="3853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A7C8-7867-45A5-8E77-3F0906986002}">
      <dsp:nvSpPr>
        <dsp:cNvPr id="0" name=""/>
        <dsp:cNvSpPr/>
      </dsp:nvSpPr>
      <dsp:spPr>
        <a:xfrm>
          <a:off x="38" y="3969"/>
          <a:ext cx="3720958" cy="950400"/>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sz="2800" b="1" kern="1200" dirty="0"/>
            <a:t>数据鉴别的目的</a:t>
          </a:r>
          <a:endParaRPr lang="en-US" sz="2800" b="1" kern="1200" dirty="0"/>
        </a:p>
      </dsp:txBody>
      <dsp:txXfrm>
        <a:off x="38" y="3969"/>
        <a:ext cx="3720958" cy="950400"/>
      </dsp:txXfrm>
    </dsp:sp>
    <dsp:sp modelId="{472E1477-238D-433D-ABE8-FAD225267885}">
      <dsp:nvSpPr>
        <dsp:cNvPr id="0" name=""/>
        <dsp:cNvSpPr/>
      </dsp:nvSpPr>
      <dsp:spPr>
        <a:xfrm>
          <a:off x="38" y="954369"/>
          <a:ext cx="3720958" cy="380457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u="sng" kern="1200" dirty="0"/>
            <a:t>消息本身的鉴别</a:t>
          </a:r>
          <a:r>
            <a:rPr lang="zh-CN" altLang="en-US" sz="2800" kern="1200" dirty="0"/>
            <a:t>： </a:t>
          </a:r>
          <a:r>
            <a:rPr lang="zh-CN" altLang="en-US" sz="2800" kern="1200" dirty="0">
              <a:solidFill>
                <a:srgbClr val="FF0000"/>
              </a:solidFill>
            </a:rPr>
            <a:t>验证消息的完整性</a:t>
          </a:r>
          <a:r>
            <a:rPr lang="zh-CN" altLang="en-US" sz="2800" kern="1200" dirty="0"/>
            <a:t>，</a:t>
          </a:r>
          <a:r>
            <a:rPr lang="zh-CN" altLang="en-US" sz="2800" u="sng" kern="1200" dirty="0"/>
            <a:t>判断内容是否被篡改、重放或延迟</a:t>
          </a:r>
          <a:r>
            <a:rPr lang="zh-CN" altLang="en-US" sz="2800" kern="1200" dirty="0"/>
            <a:t>等</a:t>
          </a:r>
          <a:endParaRPr lang="en-US" sz="2800" kern="1200" dirty="0"/>
        </a:p>
        <a:p>
          <a:pPr marL="285750" lvl="1" indent="-285750" algn="l" defTabSz="1244600" rtl="0">
            <a:lnSpc>
              <a:spcPct val="90000"/>
            </a:lnSpc>
            <a:spcBef>
              <a:spcPct val="0"/>
            </a:spcBef>
            <a:spcAft>
              <a:spcPct val="15000"/>
            </a:spcAft>
            <a:buChar char="••"/>
          </a:pPr>
          <a:r>
            <a:rPr lang="zh-CN" altLang="en-US" sz="2800" u="sng" kern="1200" dirty="0"/>
            <a:t>主体的鉴别</a:t>
          </a:r>
          <a:r>
            <a:rPr lang="zh-CN" altLang="en-US" sz="2800" kern="1200" dirty="0"/>
            <a:t>：</a:t>
          </a:r>
          <a:r>
            <a:rPr lang="zh-CN" altLang="en-US" sz="2800" kern="1200" dirty="0">
              <a:solidFill>
                <a:srgbClr val="FF0000"/>
              </a:solidFill>
            </a:rPr>
            <a:t>验证发送者是真实的</a:t>
          </a:r>
          <a:r>
            <a:rPr lang="zh-CN" altLang="en-US" sz="2800" kern="1200" dirty="0"/>
            <a:t>，而不是冒充的。</a:t>
          </a:r>
        </a:p>
      </dsp:txBody>
      <dsp:txXfrm>
        <a:off x="38" y="954369"/>
        <a:ext cx="3720958" cy="3804570"/>
      </dsp:txXfrm>
    </dsp:sp>
    <dsp:sp modelId="{825A5F61-BD16-48B0-B451-EAFA81FAA7F7}">
      <dsp:nvSpPr>
        <dsp:cNvPr id="0" name=""/>
        <dsp:cNvSpPr/>
      </dsp:nvSpPr>
      <dsp:spPr>
        <a:xfrm>
          <a:off x="4241931" y="3969"/>
          <a:ext cx="3720958" cy="950400"/>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sz="2800" b="1" kern="1200" dirty="0"/>
            <a:t>数据鉴别的常用方法</a:t>
          </a:r>
          <a:endParaRPr lang="en-US" sz="2800" b="1" kern="1200" dirty="0"/>
        </a:p>
      </dsp:txBody>
      <dsp:txXfrm>
        <a:off x="4241931" y="3969"/>
        <a:ext cx="3720958" cy="950400"/>
      </dsp:txXfrm>
    </dsp:sp>
    <dsp:sp modelId="{C25C9606-EA35-440D-9A38-2F6C8AA9281B}">
      <dsp:nvSpPr>
        <dsp:cNvPr id="0" name=""/>
        <dsp:cNvSpPr/>
      </dsp:nvSpPr>
      <dsp:spPr>
        <a:xfrm>
          <a:off x="4241931" y="954369"/>
          <a:ext cx="3720958" cy="380457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dirty="0"/>
            <a:t>消息鉴别码</a:t>
          </a:r>
          <a:endParaRPr lang="en-US" sz="2800" kern="1200" dirty="0"/>
        </a:p>
        <a:p>
          <a:pPr marL="285750" lvl="1" indent="-285750" algn="l" defTabSz="1244600" rtl="0">
            <a:lnSpc>
              <a:spcPct val="90000"/>
            </a:lnSpc>
            <a:spcBef>
              <a:spcPct val="0"/>
            </a:spcBef>
            <a:spcAft>
              <a:spcPct val="15000"/>
            </a:spcAft>
            <a:buChar char="••"/>
          </a:pPr>
          <a:r>
            <a:rPr lang="en-US" sz="2800" kern="1200" dirty="0"/>
            <a:t>Hash</a:t>
          </a:r>
          <a:r>
            <a:rPr lang="zh-CN" sz="2800" kern="1200" dirty="0"/>
            <a:t>函数</a:t>
          </a:r>
          <a:endParaRPr lang="en-US" sz="2800" kern="1200" dirty="0"/>
        </a:p>
        <a:p>
          <a:pPr marL="285750" lvl="1" indent="-285750" algn="l" defTabSz="1244600" rtl="0">
            <a:lnSpc>
              <a:spcPct val="90000"/>
            </a:lnSpc>
            <a:spcBef>
              <a:spcPct val="0"/>
            </a:spcBef>
            <a:spcAft>
              <a:spcPct val="15000"/>
            </a:spcAft>
            <a:buChar char="••"/>
          </a:pPr>
          <a:r>
            <a:rPr lang="zh-CN" altLang="en-US" sz="2800" kern="1200" dirty="0"/>
            <a:t>数字签名</a:t>
          </a:r>
        </a:p>
      </dsp:txBody>
      <dsp:txXfrm>
        <a:off x="4241931" y="954369"/>
        <a:ext cx="3720958" cy="3804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9F82-EBE3-40DB-A4D9-D8CED68607F9}">
      <dsp:nvSpPr>
        <dsp:cNvPr id="0" name=""/>
        <dsp:cNvSpPr/>
      </dsp:nvSpPr>
      <dsp:spPr>
        <a:xfrm>
          <a:off x="0" y="3994"/>
          <a:ext cx="8153400" cy="831578"/>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1" kern="1200" dirty="0"/>
            <a:t>Hash</a:t>
          </a:r>
          <a:r>
            <a:rPr lang="zh-CN" sz="3600" b="1" kern="1200" dirty="0"/>
            <a:t>函数</a:t>
          </a:r>
          <a:r>
            <a:rPr lang="zh-CN" sz="3600" kern="1200" dirty="0"/>
            <a:t>是指具备如下特征的函数</a:t>
          </a:r>
        </a:p>
      </dsp:txBody>
      <dsp:txXfrm>
        <a:off x="40594" y="44588"/>
        <a:ext cx="8072212" cy="750390"/>
      </dsp:txXfrm>
    </dsp:sp>
    <dsp:sp modelId="{69C911D7-1825-48F4-AE43-FD9A987B0C8F}">
      <dsp:nvSpPr>
        <dsp:cNvPr id="0" name=""/>
        <dsp:cNvSpPr/>
      </dsp:nvSpPr>
      <dsp:spPr>
        <a:xfrm>
          <a:off x="0" y="835572"/>
          <a:ext cx="8153400" cy="3923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5560" rIns="199136" bIns="35560" numCol="1" spcCol="1270" anchor="t" anchorCtr="0">
          <a:noAutofit/>
        </a:bodyPr>
        <a:lstStyle/>
        <a:p>
          <a:pPr marL="285750" lvl="1" indent="-285750" algn="l" defTabSz="1244600" rtl="0">
            <a:lnSpc>
              <a:spcPct val="90000"/>
            </a:lnSpc>
            <a:spcBef>
              <a:spcPct val="0"/>
            </a:spcBef>
            <a:spcAft>
              <a:spcPct val="20000"/>
            </a:spcAft>
            <a:buChar char="••"/>
          </a:pPr>
          <a:endParaRPr lang="zh-CN" sz="2800" kern="1200" dirty="0"/>
        </a:p>
        <a:p>
          <a:pPr marL="285750" lvl="1" indent="-285750" algn="l" defTabSz="1244600" rtl="0">
            <a:lnSpc>
              <a:spcPct val="90000"/>
            </a:lnSpc>
            <a:spcBef>
              <a:spcPct val="0"/>
            </a:spcBef>
            <a:spcAft>
              <a:spcPct val="20000"/>
            </a:spcAft>
            <a:buChar char="••"/>
          </a:pPr>
          <a:r>
            <a:rPr lang="zh-CN" sz="2800" b="1" kern="1200" dirty="0"/>
            <a:t>输入为</a:t>
          </a:r>
          <a:r>
            <a:rPr lang="zh-CN" sz="2800" b="1" kern="1200" dirty="0">
              <a:solidFill>
                <a:srgbClr val="FF0000"/>
              </a:solidFill>
            </a:rPr>
            <a:t>任意长度</a:t>
          </a:r>
          <a:r>
            <a:rPr lang="zh-CN" sz="2800" b="1" kern="1200" dirty="0"/>
            <a:t>的</a:t>
          </a:r>
          <a:r>
            <a:rPr lang="zh-CN" sz="2800" b="1" kern="1200" dirty="0">
              <a:solidFill>
                <a:srgbClr val="FF0000"/>
              </a:solidFill>
            </a:rPr>
            <a:t>消息</a:t>
          </a:r>
          <a:r>
            <a:rPr lang="en-US" sz="2800" b="1" kern="1200" dirty="0">
              <a:solidFill>
                <a:srgbClr val="FF0000"/>
              </a:solidFill>
            </a:rPr>
            <a:t>M</a:t>
          </a:r>
          <a:r>
            <a:rPr lang="zh-CN" sz="2800" b="1" kern="1200" dirty="0"/>
            <a:t>；</a:t>
          </a:r>
        </a:p>
        <a:p>
          <a:pPr marL="285750" lvl="1" indent="-285750" algn="l" defTabSz="1244600" rtl="0">
            <a:lnSpc>
              <a:spcPct val="90000"/>
            </a:lnSpc>
            <a:spcBef>
              <a:spcPct val="0"/>
            </a:spcBef>
            <a:spcAft>
              <a:spcPct val="20000"/>
            </a:spcAft>
            <a:buChar char="••"/>
          </a:pPr>
          <a:endParaRPr lang="zh-CN" sz="2800" b="1" kern="1200" dirty="0"/>
        </a:p>
        <a:p>
          <a:pPr marL="285750" lvl="1" indent="-285750" algn="l" defTabSz="1244600" rtl="0">
            <a:lnSpc>
              <a:spcPct val="90000"/>
            </a:lnSpc>
            <a:spcBef>
              <a:spcPct val="0"/>
            </a:spcBef>
            <a:spcAft>
              <a:spcPct val="20000"/>
            </a:spcAft>
            <a:buChar char="••"/>
          </a:pPr>
          <a:r>
            <a:rPr lang="zh-CN" sz="2800" b="1" kern="1200" dirty="0"/>
            <a:t>输出为一个固定长度的散列值，称为</a:t>
          </a:r>
          <a:r>
            <a:rPr lang="zh-CN" sz="2800" b="1" u="sng" kern="1200" dirty="0">
              <a:solidFill>
                <a:srgbClr val="FF0000"/>
              </a:solidFill>
            </a:rPr>
            <a:t>消息摘要</a:t>
          </a:r>
          <a:r>
            <a:rPr lang="en-US" sz="2800" b="1" kern="1200" dirty="0"/>
            <a:t>Message Digest</a:t>
          </a:r>
          <a:r>
            <a:rPr lang="zh-CN" sz="2800" b="1" kern="1200" dirty="0"/>
            <a:t>）；</a:t>
          </a:r>
        </a:p>
        <a:p>
          <a:pPr marL="285750" lvl="1" indent="-285750" algn="l" defTabSz="1244600" rtl="0">
            <a:lnSpc>
              <a:spcPct val="90000"/>
            </a:lnSpc>
            <a:spcBef>
              <a:spcPct val="0"/>
            </a:spcBef>
            <a:spcAft>
              <a:spcPct val="20000"/>
            </a:spcAft>
            <a:buChar char="••"/>
          </a:pPr>
          <a:endParaRPr lang="zh-CN" sz="2800" b="1" kern="1200" dirty="0"/>
        </a:p>
        <a:p>
          <a:pPr marL="285750" lvl="1" indent="-285750" algn="l" defTabSz="1244600" rtl="0">
            <a:lnSpc>
              <a:spcPct val="90000"/>
            </a:lnSpc>
            <a:spcBef>
              <a:spcPct val="0"/>
            </a:spcBef>
            <a:spcAft>
              <a:spcPct val="20000"/>
            </a:spcAft>
            <a:buChar char="••"/>
          </a:pPr>
          <a:r>
            <a:rPr lang="zh-CN" altLang="en-US" sz="2800" b="1" kern="1200" dirty="0"/>
            <a:t>消息中的</a:t>
          </a:r>
          <a:r>
            <a:rPr lang="zh-CN" altLang="en-US" sz="2800" b="1" u="sng" kern="1200" dirty="0">
              <a:solidFill>
                <a:srgbClr val="FF0000"/>
              </a:solidFill>
            </a:rPr>
            <a:t>任何一位或多位的变化</a:t>
          </a:r>
          <a:r>
            <a:rPr lang="zh-CN" altLang="en-US" sz="2800" b="1" kern="1200" dirty="0"/>
            <a:t>都将导致</a:t>
          </a:r>
          <a:r>
            <a:rPr lang="zh-CN" altLang="en-US" sz="2800" b="1" u="sng" kern="1200" dirty="0">
              <a:solidFill>
                <a:srgbClr val="FF0000"/>
              </a:solidFill>
            </a:rPr>
            <a:t>该散列值的变化</a:t>
          </a:r>
          <a:r>
            <a:rPr lang="zh-CN" altLang="en-US" sz="2800" b="1" kern="1200" dirty="0"/>
            <a:t>。</a:t>
          </a:r>
        </a:p>
        <a:p>
          <a:pPr marL="285750" lvl="1" indent="-285750" algn="l" defTabSz="1244600" rtl="0">
            <a:lnSpc>
              <a:spcPct val="90000"/>
            </a:lnSpc>
            <a:spcBef>
              <a:spcPct val="0"/>
            </a:spcBef>
            <a:spcAft>
              <a:spcPct val="20000"/>
            </a:spcAft>
            <a:buChar char="••"/>
          </a:pPr>
          <a:endParaRPr lang="zh-CN" altLang="en-US" sz="2800" kern="1200" dirty="0"/>
        </a:p>
      </dsp:txBody>
      <dsp:txXfrm>
        <a:off x="0" y="835572"/>
        <a:ext cx="8153400" cy="39233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DD2DC-E190-42F4-8225-2A1105361536}">
      <dsp:nvSpPr>
        <dsp:cNvPr id="0" name=""/>
        <dsp:cNvSpPr/>
      </dsp:nvSpPr>
      <dsp:spPr>
        <a:xfrm>
          <a:off x="0" y="4606"/>
          <a:ext cx="8153400" cy="1480065"/>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sz="3600" kern="1200" dirty="0"/>
            <a:t>一个</a:t>
          </a:r>
          <a:r>
            <a:rPr lang="zh-CN" sz="3600" b="1" kern="1200" dirty="0"/>
            <a:t>好的</a:t>
          </a:r>
          <a:r>
            <a:rPr lang="en-US" sz="3600" b="1" kern="1200" dirty="0"/>
            <a:t>Hash</a:t>
          </a:r>
          <a:r>
            <a:rPr lang="zh-CN" sz="3600" b="1" kern="1200" dirty="0"/>
            <a:t>函数</a:t>
          </a:r>
          <a:r>
            <a:rPr lang="zh-CN" sz="3600" kern="1200" dirty="0"/>
            <a:t>应具备如下个特征：</a:t>
          </a:r>
        </a:p>
      </dsp:txBody>
      <dsp:txXfrm>
        <a:off x="72251" y="76857"/>
        <a:ext cx="8008898" cy="1335563"/>
      </dsp:txXfrm>
    </dsp:sp>
    <dsp:sp modelId="{4CD49B52-3B61-492B-8332-2E7E2640142D}">
      <dsp:nvSpPr>
        <dsp:cNvPr id="0" name=""/>
        <dsp:cNvSpPr/>
      </dsp:nvSpPr>
      <dsp:spPr>
        <a:xfrm>
          <a:off x="0" y="1484671"/>
          <a:ext cx="8153400" cy="327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5560" rIns="199136" bIns="35560" numCol="1" spcCol="1270" anchor="t" anchorCtr="0">
          <a:noAutofit/>
        </a:bodyPr>
        <a:lstStyle/>
        <a:p>
          <a:pPr marL="285750" lvl="1" indent="-285750" algn="l" defTabSz="1244600" rtl="0">
            <a:lnSpc>
              <a:spcPct val="90000"/>
            </a:lnSpc>
            <a:spcBef>
              <a:spcPct val="0"/>
            </a:spcBef>
            <a:spcAft>
              <a:spcPct val="20000"/>
            </a:spcAft>
            <a:buChar char="••"/>
          </a:pPr>
          <a:endParaRPr lang="zh-CN" sz="2800" kern="1200" dirty="0"/>
        </a:p>
        <a:p>
          <a:pPr marL="285750" lvl="1" indent="-285750" algn="l" defTabSz="1244600" rtl="0">
            <a:lnSpc>
              <a:spcPct val="90000"/>
            </a:lnSpc>
            <a:spcBef>
              <a:spcPct val="0"/>
            </a:spcBef>
            <a:spcAft>
              <a:spcPct val="20000"/>
            </a:spcAft>
            <a:buChar char="••"/>
          </a:pPr>
          <a:r>
            <a:rPr lang="zh-CN" sz="2800" b="1" kern="1200" dirty="0"/>
            <a:t>容易计算</a:t>
          </a:r>
          <a:r>
            <a:rPr lang="zh-CN" sz="2800" kern="1200" dirty="0"/>
            <a:t>，即给定</a:t>
          </a:r>
          <a:r>
            <a:rPr lang="en-US" sz="2800" kern="1200" dirty="0"/>
            <a:t> M </a:t>
          </a:r>
          <a:r>
            <a:rPr lang="zh-CN" sz="2800" kern="1200" dirty="0"/>
            <a:t>，很容易计算</a:t>
          </a:r>
          <a:r>
            <a:rPr lang="en-US" sz="2800" kern="1200" dirty="0"/>
            <a:t> h </a:t>
          </a:r>
          <a:r>
            <a:rPr lang="zh-CN" sz="2800" kern="1200" dirty="0"/>
            <a:t>；</a:t>
          </a:r>
        </a:p>
        <a:p>
          <a:pPr marL="285750" lvl="1" indent="-285750" algn="l" defTabSz="1244600" rtl="0">
            <a:lnSpc>
              <a:spcPct val="90000"/>
            </a:lnSpc>
            <a:spcBef>
              <a:spcPct val="0"/>
            </a:spcBef>
            <a:spcAft>
              <a:spcPct val="20000"/>
            </a:spcAft>
            <a:buChar char="••"/>
          </a:pPr>
          <a:endParaRPr lang="zh-CN" sz="2800" b="1" kern="1200" dirty="0"/>
        </a:p>
        <a:p>
          <a:pPr marL="285750" lvl="1" indent="-285750" algn="l" defTabSz="1244600" rtl="0">
            <a:lnSpc>
              <a:spcPct val="90000"/>
            </a:lnSpc>
            <a:spcBef>
              <a:spcPct val="0"/>
            </a:spcBef>
            <a:spcAft>
              <a:spcPct val="20000"/>
            </a:spcAft>
            <a:buChar char="••"/>
          </a:pPr>
          <a:r>
            <a:rPr lang="zh-CN" sz="2800" b="1" kern="1200" dirty="0"/>
            <a:t>单向性</a:t>
          </a:r>
          <a:r>
            <a:rPr lang="zh-CN" sz="2800" kern="1200" dirty="0"/>
            <a:t>，即如果已知</a:t>
          </a:r>
          <a:r>
            <a:rPr lang="en-US" sz="2800" kern="1200" dirty="0"/>
            <a:t>h</a:t>
          </a:r>
          <a:r>
            <a:rPr lang="zh-CN" sz="2800" kern="1200" dirty="0"/>
            <a:t>，根据</a:t>
          </a:r>
          <a:r>
            <a:rPr lang="en-US" sz="2800" kern="1200" dirty="0"/>
            <a:t> H(M) = h </a:t>
          </a:r>
          <a:r>
            <a:rPr lang="zh-CN" sz="2800" kern="1200" dirty="0"/>
            <a:t>计算</a:t>
          </a:r>
          <a:r>
            <a:rPr lang="en-US" sz="2800" kern="1200" dirty="0"/>
            <a:t> M </a:t>
          </a:r>
          <a:r>
            <a:rPr lang="zh-CN" sz="2800" kern="1200" dirty="0"/>
            <a:t>很难 ；</a:t>
          </a:r>
        </a:p>
        <a:p>
          <a:pPr marL="285750" lvl="1" indent="-285750" algn="l" defTabSz="1244600" rtl="0">
            <a:lnSpc>
              <a:spcPct val="90000"/>
            </a:lnSpc>
            <a:spcBef>
              <a:spcPct val="0"/>
            </a:spcBef>
            <a:spcAft>
              <a:spcPct val="20000"/>
            </a:spcAft>
            <a:buChar char="••"/>
          </a:pPr>
          <a:r>
            <a:rPr lang="zh-CN" sz="2800" b="1" kern="1200" dirty="0">
              <a:solidFill>
                <a:srgbClr val="FF0000"/>
              </a:solidFill>
            </a:rPr>
            <a:t>抗碰撞性</a:t>
          </a:r>
          <a:r>
            <a:rPr lang="zh-CN" sz="2800" b="1" kern="1200" dirty="0"/>
            <a:t>，</a:t>
          </a:r>
          <a:r>
            <a:rPr lang="zh-CN" sz="2800" kern="1200" dirty="0"/>
            <a:t>即</a:t>
          </a:r>
          <a:r>
            <a:rPr lang="zh-CN" sz="2800" u="sng" kern="1200" dirty="0"/>
            <a:t>给定</a:t>
          </a:r>
          <a:r>
            <a:rPr lang="en-US" sz="2800" u="sng" kern="1200" dirty="0"/>
            <a:t> M</a:t>
          </a:r>
          <a:r>
            <a:rPr lang="en-US" sz="2800" u="sng" kern="1200" baseline="-25000" dirty="0"/>
            <a:t>1</a:t>
          </a:r>
          <a:r>
            <a:rPr lang="zh-CN" sz="2800" u="sng" kern="1200" dirty="0"/>
            <a:t>，要找到另一个消息</a:t>
          </a:r>
          <a:r>
            <a:rPr lang="en-US" sz="2800" u="sng" kern="1200" dirty="0"/>
            <a:t> M</a:t>
          </a:r>
          <a:r>
            <a:rPr lang="en-US" sz="2800" u="sng" kern="1200" baseline="-25000" dirty="0"/>
            <a:t>2 </a:t>
          </a:r>
          <a:r>
            <a:rPr lang="zh-CN" sz="2800" kern="1200" dirty="0"/>
            <a:t>并满足</a:t>
          </a:r>
          <a:r>
            <a:rPr lang="en-US" sz="2800" kern="1200" dirty="0"/>
            <a:t> H(M</a:t>
          </a:r>
          <a:r>
            <a:rPr lang="en-US" sz="2800" kern="1200" baseline="-25000" dirty="0"/>
            <a:t>1</a:t>
          </a:r>
          <a:r>
            <a:rPr lang="en-US" sz="2800" kern="1200" dirty="0"/>
            <a:t>) = H(M</a:t>
          </a:r>
          <a:r>
            <a:rPr lang="en-US" sz="2800" kern="1200" baseline="-25000" dirty="0"/>
            <a:t>2</a:t>
          </a:r>
          <a:r>
            <a:rPr lang="en-US" sz="2800" kern="1200" dirty="0"/>
            <a:t>) </a:t>
          </a:r>
          <a:r>
            <a:rPr lang="zh-CN" sz="2800" b="1" kern="1200" dirty="0">
              <a:solidFill>
                <a:srgbClr val="FF0000"/>
              </a:solidFill>
            </a:rPr>
            <a:t>很难</a:t>
          </a:r>
        </a:p>
      </dsp:txBody>
      <dsp:txXfrm>
        <a:off x="0" y="1484671"/>
        <a:ext cx="8153400" cy="32732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B86F2-43D7-496D-AC27-4B798670185E}">
      <dsp:nvSpPr>
        <dsp:cNvPr id="0" name=""/>
        <dsp:cNvSpPr/>
      </dsp:nvSpPr>
      <dsp:spPr>
        <a:xfrm>
          <a:off x="40" y="5437"/>
          <a:ext cx="3872302" cy="1216475"/>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sz="2300" b="1" kern="1200" dirty="0"/>
            <a:t>探索性数据分析（</a:t>
          </a:r>
          <a:r>
            <a:rPr lang="en-US" sz="2300" b="1" kern="1200" dirty="0"/>
            <a:t>Exploratory Data Analysis</a:t>
          </a:r>
          <a:r>
            <a:rPr lang="zh-CN" sz="2300" b="1" kern="1200" dirty="0"/>
            <a:t>，</a:t>
          </a:r>
          <a:r>
            <a:rPr lang="en-US" sz="2300" b="1" kern="1200" dirty="0"/>
            <a:t>EDA</a:t>
          </a:r>
          <a:r>
            <a:rPr lang="zh-CN" sz="2300" b="1" kern="1200" dirty="0"/>
            <a:t>）</a:t>
          </a:r>
          <a:endParaRPr lang="en-US" sz="2300" kern="1200" dirty="0"/>
        </a:p>
      </dsp:txBody>
      <dsp:txXfrm>
        <a:off x="40" y="5437"/>
        <a:ext cx="3872302" cy="1216475"/>
      </dsp:txXfrm>
    </dsp:sp>
    <dsp:sp modelId="{FADC9673-8111-4299-9031-329EBC4929B3}">
      <dsp:nvSpPr>
        <dsp:cNvPr id="0" name=""/>
        <dsp:cNvSpPr/>
      </dsp:nvSpPr>
      <dsp:spPr>
        <a:xfrm>
          <a:off x="40" y="1221912"/>
          <a:ext cx="3872302" cy="353556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对已有的数据</a:t>
          </a:r>
          <a:r>
            <a:rPr lang="en-US" sz="2300" kern="1200" dirty="0"/>
            <a:t>(</a:t>
          </a:r>
          <a:r>
            <a:rPr lang="zh-CN" sz="2300" kern="1200" dirty="0"/>
            <a:t>特别是调查或观察得来的原始数据</a:t>
          </a:r>
          <a:r>
            <a:rPr lang="en-US" sz="2300" kern="1200" dirty="0"/>
            <a:t>)</a:t>
          </a:r>
          <a:endParaRPr lang="zh-CN" sz="2300" kern="1200" dirty="0"/>
        </a:p>
        <a:p>
          <a:pPr marL="228600" lvl="1" indent="-228600" algn="l" defTabSz="1022350" rtl="0">
            <a:lnSpc>
              <a:spcPct val="90000"/>
            </a:lnSpc>
            <a:spcBef>
              <a:spcPct val="0"/>
            </a:spcBef>
            <a:spcAft>
              <a:spcPct val="15000"/>
            </a:spcAft>
            <a:buChar char="••"/>
          </a:pPr>
          <a:r>
            <a:rPr lang="zh-CN" sz="2300" kern="1200" dirty="0"/>
            <a:t>在</a:t>
          </a:r>
          <a:r>
            <a:rPr lang="zh-CN" sz="2300" u="sng" kern="1200" dirty="0">
              <a:solidFill>
                <a:srgbClr val="FF0000"/>
              </a:solidFill>
            </a:rPr>
            <a:t>尽量少的先验假定下进行探索</a:t>
          </a:r>
          <a:r>
            <a:rPr lang="zh-CN" sz="2300" kern="1200" dirty="0"/>
            <a:t>，</a:t>
          </a:r>
          <a:endParaRPr lang="en-US" sz="2300" kern="1200" dirty="0"/>
        </a:p>
        <a:p>
          <a:pPr marL="228600" lvl="1" indent="-228600" algn="l" defTabSz="1022350" rtl="0">
            <a:lnSpc>
              <a:spcPct val="90000"/>
            </a:lnSpc>
            <a:spcBef>
              <a:spcPct val="0"/>
            </a:spcBef>
            <a:spcAft>
              <a:spcPct val="15000"/>
            </a:spcAft>
            <a:buChar char="••"/>
          </a:pPr>
          <a:r>
            <a:rPr lang="zh-CN" sz="2300" kern="1200" dirty="0"/>
            <a:t>并通过作图、制表、方程拟合、计算特征量等手段‘探索数据的结构和规律的一种数据分析方法。</a:t>
          </a:r>
          <a:endParaRPr lang="en-US" sz="2300" kern="1200" dirty="0"/>
        </a:p>
        <a:p>
          <a:pPr marL="228600" lvl="1" indent="-228600" algn="l" defTabSz="1022350" rtl="0">
            <a:lnSpc>
              <a:spcPct val="90000"/>
            </a:lnSpc>
            <a:spcBef>
              <a:spcPct val="0"/>
            </a:spcBef>
            <a:spcAft>
              <a:spcPct val="15000"/>
            </a:spcAft>
            <a:buChar char="••"/>
          </a:pPr>
          <a:endParaRPr lang="en-US" sz="2300" kern="1200" dirty="0"/>
        </a:p>
      </dsp:txBody>
      <dsp:txXfrm>
        <a:off x="40" y="1221912"/>
        <a:ext cx="3872302" cy="3535560"/>
      </dsp:txXfrm>
    </dsp:sp>
    <dsp:sp modelId="{404BE51A-109A-40D5-A3D3-1799453A39C3}">
      <dsp:nvSpPr>
        <dsp:cNvPr id="0" name=""/>
        <dsp:cNvSpPr/>
      </dsp:nvSpPr>
      <dsp:spPr>
        <a:xfrm>
          <a:off x="4414465" y="5437"/>
          <a:ext cx="3872302" cy="1216475"/>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en-US" sz="2300" kern="1200" dirty="0"/>
            <a:t>EDA</a:t>
          </a:r>
          <a:r>
            <a:rPr lang="zh-CN" sz="2300" kern="1200" dirty="0"/>
            <a:t>方法与</a:t>
          </a:r>
          <a:r>
            <a:rPr lang="zh-CN" altLang="en-US" sz="2300" kern="1200" dirty="0"/>
            <a:t>传统统计学中的</a:t>
          </a:r>
          <a:r>
            <a:rPr lang="zh-CN" sz="2300" kern="1200" dirty="0"/>
            <a:t>验证性分析的</a:t>
          </a:r>
          <a:r>
            <a:rPr lang="zh-CN" sz="2300" b="1" kern="1200" dirty="0"/>
            <a:t>主要区别</a:t>
          </a:r>
          <a:r>
            <a:rPr lang="zh-CN" sz="2300" kern="1200" dirty="0"/>
            <a:t>：</a:t>
          </a:r>
        </a:p>
      </dsp:txBody>
      <dsp:txXfrm>
        <a:off x="4414465" y="5437"/>
        <a:ext cx="3872302" cy="1216475"/>
      </dsp:txXfrm>
    </dsp:sp>
    <dsp:sp modelId="{A4068498-9911-4CC8-BDFF-A609E9A6EE2F}">
      <dsp:nvSpPr>
        <dsp:cNvPr id="0" name=""/>
        <dsp:cNvSpPr/>
      </dsp:nvSpPr>
      <dsp:spPr>
        <a:xfrm>
          <a:off x="4414465" y="1221912"/>
          <a:ext cx="3872302" cy="3535560"/>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u="sng" kern="1200" dirty="0">
              <a:solidFill>
                <a:srgbClr val="FF0000"/>
              </a:solidFill>
            </a:rPr>
            <a:t>EDA</a:t>
          </a:r>
          <a:r>
            <a:rPr lang="zh-CN" sz="2300" u="sng" kern="1200" dirty="0">
              <a:solidFill>
                <a:srgbClr val="FF0000"/>
              </a:solidFill>
            </a:rPr>
            <a:t>不需要事先假设</a:t>
          </a:r>
          <a:r>
            <a:rPr lang="zh-CN" sz="2300" kern="1200" dirty="0"/>
            <a:t>，而验证性分析需要事先提出假设；</a:t>
          </a:r>
        </a:p>
        <a:p>
          <a:pPr marL="228600" lvl="1" indent="-228600" algn="l" defTabSz="1022350" rtl="0">
            <a:lnSpc>
              <a:spcPct val="90000"/>
            </a:lnSpc>
            <a:spcBef>
              <a:spcPct val="0"/>
            </a:spcBef>
            <a:spcAft>
              <a:spcPct val="15000"/>
            </a:spcAft>
            <a:buChar char="••"/>
          </a:pPr>
          <a:r>
            <a:rPr lang="en-US" sz="2300" kern="1200" dirty="0"/>
            <a:t>EDA</a:t>
          </a:r>
          <a:r>
            <a:rPr lang="zh-CN" sz="2300" kern="1200" dirty="0"/>
            <a:t>中采用的方法往往比验证性分析简单；</a:t>
          </a:r>
          <a:endParaRPr lang="en-US" sz="2300" kern="1200" dirty="0"/>
        </a:p>
        <a:p>
          <a:pPr marL="228600" lvl="1" indent="-228600" algn="l" defTabSz="1022350" rtl="0">
            <a:lnSpc>
              <a:spcPct val="90000"/>
            </a:lnSpc>
            <a:spcBef>
              <a:spcPct val="0"/>
            </a:spcBef>
            <a:spcAft>
              <a:spcPct val="15000"/>
            </a:spcAft>
            <a:buChar char="••"/>
          </a:pPr>
          <a:r>
            <a:rPr lang="zh-CN" sz="2300" kern="1200" dirty="0"/>
            <a:t>在一般数据科学项目中，</a:t>
          </a:r>
          <a:r>
            <a:rPr lang="zh-CN" sz="2300" u="sng" kern="1200" dirty="0">
              <a:solidFill>
                <a:srgbClr val="FF0000"/>
              </a:solidFill>
            </a:rPr>
            <a:t>探索分析在先，而验证性分析在后</a:t>
          </a:r>
          <a:r>
            <a:rPr lang="zh-CN" sz="2300" kern="1200" dirty="0"/>
            <a:t>。</a:t>
          </a:r>
        </a:p>
      </dsp:txBody>
      <dsp:txXfrm>
        <a:off x="4414465" y="1221912"/>
        <a:ext cx="3872302" cy="35355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336B2-C6E2-4B69-9E10-F359FEF5E1D4}">
      <dsp:nvSpPr>
        <dsp:cNvPr id="0" name=""/>
        <dsp:cNvSpPr/>
      </dsp:nvSpPr>
      <dsp:spPr>
        <a:xfrm>
          <a:off x="3068132" y="2933020"/>
          <a:ext cx="2269577" cy="2269577"/>
        </a:xfrm>
        <a:prstGeom prst="ellips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rtl="0">
            <a:lnSpc>
              <a:spcPct val="90000"/>
            </a:lnSpc>
            <a:spcBef>
              <a:spcPct val="0"/>
            </a:spcBef>
            <a:spcAft>
              <a:spcPct val="35000"/>
            </a:spcAft>
          </a:pPr>
          <a:r>
            <a:rPr lang="zh-CN" sz="3000" b="1" kern="1200" dirty="0">
              <a:solidFill>
                <a:srgbClr val="FFFF00"/>
              </a:solidFill>
            </a:rPr>
            <a:t>探索性数据分析关注</a:t>
          </a:r>
          <a:r>
            <a:rPr lang="zh-CN" altLang="en-US" sz="3000" b="1" kern="1200" dirty="0">
              <a:solidFill>
                <a:srgbClr val="FFFF00"/>
              </a:solidFill>
            </a:rPr>
            <a:t>的</a:t>
          </a:r>
          <a:r>
            <a:rPr lang="zh-CN" sz="3000" b="1" kern="1200" dirty="0">
              <a:solidFill>
                <a:srgbClr val="FFFF00"/>
              </a:solidFill>
            </a:rPr>
            <a:t>主题</a:t>
          </a:r>
          <a:endParaRPr lang="en-US" sz="3000" b="1" kern="1200" dirty="0">
            <a:solidFill>
              <a:srgbClr val="FFFF00"/>
            </a:solidFill>
          </a:endParaRPr>
        </a:p>
      </dsp:txBody>
      <dsp:txXfrm>
        <a:off x="3400504" y="3265392"/>
        <a:ext cx="1604833" cy="1604833"/>
      </dsp:txXfrm>
    </dsp:sp>
    <dsp:sp modelId="{57E87DDE-3E6D-4D3D-AFDD-E271D133AC33}">
      <dsp:nvSpPr>
        <dsp:cNvPr id="0" name=""/>
        <dsp:cNvSpPr/>
      </dsp:nvSpPr>
      <dsp:spPr>
        <a:xfrm rot="11700000">
          <a:off x="1045669" y="3164138"/>
          <a:ext cx="1983417" cy="646829"/>
        </a:xfrm>
        <a:prstGeom prst="lef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7795A4E7-D973-4B7A-B91E-77FCEFD10306}">
      <dsp:nvSpPr>
        <dsp:cNvPr id="0" name=""/>
        <dsp:cNvSpPr/>
      </dsp:nvSpPr>
      <dsp:spPr>
        <a:xfrm>
          <a:off x="1411" y="2368441"/>
          <a:ext cx="2156098" cy="1724878"/>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rtl="0">
            <a:lnSpc>
              <a:spcPct val="90000"/>
            </a:lnSpc>
            <a:spcBef>
              <a:spcPct val="0"/>
            </a:spcBef>
            <a:spcAft>
              <a:spcPct val="35000"/>
            </a:spcAft>
          </a:pPr>
          <a:r>
            <a:rPr lang="zh-CN" sz="2100" b="1" kern="1200" dirty="0"/>
            <a:t>（</a:t>
          </a:r>
          <a:r>
            <a:rPr lang="en-US" sz="2100" b="1" kern="1200" dirty="0"/>
            <a:t>1</a:t>
          </a:r>
          <a:r>
            <a:rPr lang="zh-CN" sz="2100" b="1" kern="1200" dirty="0"/>
            <a:t>）耐抗性（</a:t>
          </a:r>
          <a:r>
            <a:rPr lang="en-US" sz="2100" b="1" kern="1200" dirty="0"/>
            <a:t>Resistance</a:t>
          </a:r>
          <a:r>
            <a:rPr lang="zh-CN" sz="2100" b="1" kern="1200" dirty="0"/>
            <a:t>）</a:t>
          </a:r>
          <a:endParaRPr lang="en-US" sz="2100" b="1" kern="1200" dirty="0"/>
        </a:p>
      </dsp:txBody>
      <dsp:txXfrm>
        <a:off x="51931" y="2418961"/>
        <a:ext cx="2055058" cy="1623838"/>
      </dsp:txXfrm>
    </dsp:sp>
    <dsp:sp modelId="{AF9BAAF8-8B86-4C8E-A899-D0AEC1251250}">
      <dsp:nvSpPr>
        <dsp:cNvPr id="0" name=""/>
        <dsp:cNvSpPr/>
      </dsp:nvSpPr>
      <dsp:spPr>
        <a:xfrm rot="14700000">
          <a:off x="2263729" y="1712511"/>
          <a:ext cx="1983417" cy="646829"/>
        </a:xfrm>
        <a:prstGeom prst="lef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9A7E0E7-987F-431E-8768-C0D4FA1DECBC}">
      <dsp:nvSpPr>
        <dsp:cNvPr id="0" name=""/>
        <dsp:cNvSpPr/>
      </dsp:nvSpPr>
      <dsp:spPr>
        <a:xfrm>
          <a:off x="1758274" y="274693"/>
          <a:ext cx="2156098" cy="1724878"/>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rtl="0">
            <a:lnSpc>
              <a:spcPct val="90000"/>
            </a:lnSpc>
            <a:spcBef>
              <a:spcPct val="0"/>
            </a:spcBef>
            <a:spcAft>
              <a:spcPct val="35000"/>
            </a:spcAft>
          </a:pPr>
          <a:r>
            <a:rPr lang="zh-CN" sz="2100" b="1" kern="1200" dirty="0"/>
            <a:t>（</a:t>
          </a:r>
          <a:r>
            <a:rPr lang="en-US" sz="2100" b="1" kern="1200" dirty="0"/>
            <a:t>2</a:t>
          </a:r>
          <a:r>
            <a:rPr lang="zh-CN" sz="2100" b="1" kern="1200" dirty="0"/>
            <a:t>）残差（</a:t>
          </a:r>
          <a:r>
            <a:rPr lang="en-US" sz="2100" b="1" kern="1200" dirty="0"/>
            <a:t>Residuals</a:t>
          </a:r>
          <a:r>
            <a:rPr lang="zh-CN" sz="2100" b="1" kern="1200" dirty="0"/>
            <a:t>）</a:t>
          </a:r>
          <a:endParaRPr lang="en-US" sz="2100" b="1" kern="1200" dirty="0"/>
        </a:p>
      </dsp:txBody>
      <dsp:txXfrm>
        <a:off x="1808794" y="325213"/>
        <a:ext cx="2055058" cy="1623838"/>
      </dsp:txXfrm>
    </dsp:sp>
    <dsp:sp modelId="{66ECB276-F569-4C50-AAB2-DB1A6255A9F9}">
      <dsp:nvSpPr>
        <dsp:cNvPr id="0" name=""/>
        <dsp:cNvSpPr/>
      </dsp:nvSpPr>
      <dsp:spPr>
        <a:xfrm rot="17700000">
          <a:off x="4158694" y="1712511"/>
          <a:ext cx="1983417" cy="646829"/>
        </a:xfrm>
        <a:prstGeom prst="lef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624633B3-5E9A-4750-A8AE-8EFE3E6F8A6F}">
      <dsp:nvSpPr>
        <dsp:cNvPr id="0" name=""/>
        <dsp:cNvSpPr/>
      </dsp:nvSpPr>
      <dsp:spPr>
        <a:xfrm>
          <a:off x="4491468" y="274693"/>
          <a:ext cx="2156098" cy="1724878"/>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rtl="0">
            <a:lnSpc>
              <a:spcPct val="90000"/>
            </a:lnSpc>
            <a:spcBef>
              <a:spcPct val="0"/>
            </a:spcBef>
            <a:spcAft>
              <a:spcPct val="35000"/>
            </a:spcAft>
          </a:pPr>
          <a:r>
            <a:rPr lang="zh-CN" sz="2100" b="1" kern="1200" dirty="0"/>
            <a:t>（</a:t>
          </a:r>
          <a:r>
            <a:rPr lang="en-US" sz="2100" b="1" kern="1200" dirty="0"/>
            <a:t>3</a:t>
          </a:r>
          <a:r>
            <a:rPr lang="zh-CN" sz="2100" b="1" kern="1200" dirty="0"/>
            <a:t>）重新表达（</a:t>
          </a:r>
          <a:r>
            <a:rPr lang="en-US" sz="2100" b="1" kern="1200" dirty="0"/>
            <a:t>Re-expression</a:t>
          </a:r>
          <a:r>
            <a:rPr lang="zh-CN" sz="2100" b="1" kern="1200" dirty="0"/>
            <a:t>）</a:t>
          </a:r>
          <a:endParaRPr lang="en-US" sz="2100" b="1" kern="1200" dirty="0"/>
        </a:p>
      </dsp:txBody>
      <dsp:txXfrm>
        <a:off x="4541988" y="325213"/>
        <a:ext cx="2055058" cy="1623838"/>
      </dsp:txXfrm>
    </dsp:sp>
    <dsp:sp modelId="{C0CDC931-817B-42E7-B6EA-3825207065D2}">
      <dsp:nvSpPr>
        <dsp:cNvPr id="0" name=""/>
        <dsp:cNvSpPr/>
      </dsp:nvSpPr>
      <dsp:spPr>
        <a:xfrm rot="20700000">
          <a:off x="5376754" y="3164138"/>
          <a:ext cx="1983417" cy="646829"/>
        </a:xfrm>
        <a:prstGeom prst="lef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665F24D0-3684-49E5-80D1-6C1DAB62AD92}">
      <dsp:nvSpPr>
        <dsp:cNvPr id="0" name=""/>
        <dsp:cNvSpPr/>
      </dsp:nvSpPr>
      <dsp:spPr>
        <a:xfrm>
          <a:off x="6248331" y="2368441"/>
          <a:ext cx="2156098" cy="1724878"/>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rtl="0">
            <a:lnSpc>
              <a:spcPct val="90000"/>
            </a:lnSpc>
            <a:spcBef>
              <a:spcPct val="0"/>
            </a:spcBef>
            <a:spcAft>
              <a:spcPct val="35000"/>
            </a:spcAft>
          </a:pPr>
          <a:r>
            <a:rPr lang="zh-CN" sz="2100" b="1" kern="1200" dirty="0"/>
            <a:t>（</a:t>
          </a:r>
          <a:r>
            <a:rPr lang="en-US" sz="2100" b="1" kern="1200" dirty="0"/>
            <a:t>4</a:t>
          </a:r>
          <a:r>
            <a:rPr lang="zh-CN" sz="2100" b="1" kern="1200" dirty="0"/>
            <a:t>）启示（</a:t>
          </a:r>
          <a:r>
            <a:rPr lang="en-US" sz="2100" b="1" kern="1200" dirty="0"/>
            <a:t>Revelation</a:t>
          </a:r>
          <a:r>
            <a:rPr lang="zh-CN" sz="2100" b="1" kern="1200" dirty="0"/>
            <a:t>）</a:t>
          </a:r>
          <a:endParaRPr lang="en-US" sz="2100" b="1" kern="1200" dirty="0"/>
        </a:p>
      </dsp:txBody>
      <dsp:txXfrm>
        <a:off x="6298851" y="2418961"/>
        <a:ext cx="2055058" cy="16238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2EE23-D297-4E2C-B66A-AF52F6154E28}">
      <dsp:nvSpPr>
        <dsp:cNvPr id="0" name=""/>
        <dsp:cNvSpPr/>
      </dsp:nvSpPr>
      <dsp:spPr>
        <a:xfrm>
          <a:off x="2306214" y="1640781"/>
          <a:ext cx="1307808" cy="1307808"/>
        </a:xfrm>
        <a:prstGeom prst="ellips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rtl="0">
            <a:lnSpc>
              <a:spcPct val="90000"/>
            </a:lnSpc>
            <a:spcBef>
              <a:spcPct val="0"/>
            </a:spcBef>
            <a:spcAft>
              <a:spcPct val="35000"/>
            </a:spcAft>
          </a:pPr>
          <a:r>
            <a:rPr lang="zh-CN" sz="2200" kern="1200" dirty="0"/>
            <a:t>预定义审计</a:t>
          </a:r>
          <a:endParaRPr lang="en-US" sz="2200" kern="1200" dirty="0"/>
        </a:p>
      </dsp:txBody>
      <dsp:txXfrm>
        <a:off x="2497738" y="1832305"/>
        <a:ext cx="924760" cy="924760"/>
      </dsp:txXfrm>
    </dsp:sp>
    <dsp:sp modelId="{5056A266-ED27-4D52-8B54-8CBFABE4759F}">
      <dsp:nvSpPr>
        <dsp:cNvPr id="0" name=""/>
        <dsp:cNvSpPr/>
      </dsp:nvSpPr>
      <dsp:spPr>
        <a:xfrm>
          <a:off x="5976161" y="2001985"/>
          <a:ext cx="758528" cy="758528"/>
        </a:xfrm>
        <a:prstGeom prst="mathPlus">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6076704" y="2292046"/>
        <a:ext cx="557442" cy="178406"/>
      </dsp:txXfrm>
    </dsp:sp>
    <dsp:sp modelId="{AB53CA82-91F0-48C1-A418-E33D2B561A4C}">
      <dsp:nvSpPr>
        <dsp:cNvPr id="0" name=""/>
        <dsp:cNvSpPr/>
      </dsp:nvSpPr>
      <dsp:spPr>
        <a:xfrm>
          <a:off x="4538464" y="1640781"/>
          <a:ext cx="1307808" cy="1307808"/>
        </a:xfrm>
        <a:prstGeom prst="ellips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rtl="0">
            <a:lnSpc>
              <a:spcPct val="90000"/>
            </a:lnSpc>
            <a:spcBef>
              <a:spcPct val="0"/>
            </a:spcBef>
            <a:spcAft>
              <a:spcPct val="35000"/>
            </a:spcAft>
          </a:pPr>
          <a:r>
            <a:rPr lang="zh-CN" sz="2200" kern="1200" dirty="0"/>
            <a:t>自定义审计</a:t>
          </a:r>
          <a:endParaRPr lang="en-US" sz="2200" kern="1200" dirty="0"/>
        </a:p>
      </dsp:txBody>
      <dsp:txXfrm>
        <a:off x="4729988" y="1832305"/>
        <a:ext cx="924760" cy="924760"/>
      </dsp:txXfrm>
    </dsp:sp>
    <dsp:sp modelId="{6B0484C9-D74B-4399-A6AB-F6CDD732941B}">
      <dsp:nvSpPr>
        <dsp:cNvPr id="0" name=""/>
        <dsp:cNvSpPr/>
      </dsp:nvSpPr>
      <dsp:spPr>
        <a:xfrm>
          <a:off x="3697435" y="2001985"/>
          <a:ext cx="758528" cy="758528"/>
        </a:xfrm>
        <a:prstGeom prst="mathPlus">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797978" y="2292046"/>
        <a:ext cx="557442" cy="178406"/>
      </dsp:txXfrm>
    </dsp:sp>
    <dsp:sp modelId="{701D7CD1-3F17-4480-96A5-A463E38D52B6}">
      <dsp:nvSpPr>
        <dsp:cNvPr id="0" name=""/>
        <dsp:cNvSpPr/>
      </dsp:nvSpPr>
      <dsp:spPr>
        <a:xfrm>
          <a:off x="6770707" y="1712789"/>
          <a:ext cx="1307808" cy="1307808"/>
        </a:xfrm>
        <a:prstGeom prst="ellips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rtl="0">
            <a:lnSpc>
              <a:spcPct val="90000"/>
            </a:lnSpc>
            <a:spcBef>
              <a:spcPct val="0"/>
            </a:spcBef>
            <a:spcAft>
              <a:spcPct val="35000"/>
            </a:spcAft>
          </a:pPr>
          <a:r>
            <a:rPr lang="zh-CN" sz="2200" kern="1200" dirty="0"/>
            <a:t>可视化审计</a:t>
          </a:r>
        </a:p>
      </dsp:txBody>
      <dsp:txXfrm>
        <a:off x="6962231" y="1904313"/>
        <a:ext cx="924760" cy="924760"/>
      </dsp:txXfrm>
    </dsp:sp>
    <dsp:sp modelId="{48392C96-FB10-45E1-B089-D46DA5BB72DF}">
      <dsp:nvSpPr>
        <dsp:cNvPr id="0" name=""/>
        <dsp:cNvSpPr/>
      </dsp:nvSpPr>
      <dsp:spPr>
        <a:xfrm>
          <a:off x="1418709" y="2001985"/>
          <a:ext cx="758528" cy="758528"/>
        </a:xfrm>
        <a:prstGeom prst="mathEqual">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1519252" y="2158242"/>
        <a:ext cx="557442" cy="446014"/>
      </dsp:txXfrm>
    </dsp:sp>
    <dsp:sp modelId="{45E05195-F227-42D6-9FE3-E2D3F508267C}">
      <dsp:nvSpPr>
        <dsp:cNvPr id="0" name=""/>
        <dsp:cNvSpPr/>
      </dsp:nvSpPr>
      <dsp:spPr>
        <a:xfrm>
          <a:off x="4707" y="1727345"/>
          <a:ext cx="1307808" cy="1307808"/>
        </a:xfrm>
        <a:prstGeom prst="ellips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rtl="0">
            <a:lnSpc>
              <a:spcPct val="90000"/>
            </a:lnSpc>
            <a:spcBef>
              <a:spcPct val="0"/>
            </a:spcBef>
            <a:spcAft>
              <a:spcPct val="35000"/>
            </a:spcAft>
          </a:pPr>
          <a:r>
            <a:rPr lang="zh-CN" sz="2200" kern="1200"/>
            <a:t>数据审计</a:t>
          </a:r>
          <a:endParaRPr lang="zh-CN" sz="2200" kern="1200" dirty="0"/>
        </a:p>
      </dsp:txBody>
      <dsp:txXfrm>
        <a:off x="196231" y="1918869"/>
        <a:ext cx="924760" cy="924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76989DA8-2B04-409F-92AE-62C91798E854}" type="datetimeFigureOut">
              <a:rPr lang="zh-CN" altLang="en-US"/>
              <a:pPr>
                <a:defRPr/>
              </a:pPr>
              <a:t>2023/3/16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731027F-0DC9-4162-9E03-A51D27AF1F64}" type="slidenum">
              <a:rPr lang="zh-CN" altLang="en-US"/>
              <a:pPr>
                <a:defRPr/>
              </a:pPr>
              <a:t>‹#›</a:t>
            </a:fld>
            <a:endParaRPr lang="zh-CN" altLang="en-US"/>
          </a:p>
        </p:txBody>
      </p:sp>
    </p:spTree>
    <p:extLst>
      <p:ext uri="{BB962C8B-B14F-4D97-AF65-F5344CB8AC3E}">
        <p14:creationId xmlns:p14="http://schemas.microsoft.com/office/powerpoint/2010/main" val="3344000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CAB7BB3C-2328-48F4-881B-FBAC9CD20C93}" type="datetimeFigureOut">
              <a:rPr lang="zh-CN" altLang="en-US"/>
              <a:pPr>
                <a:defRPr/>
              </a:pPr>
              <a:t>2023/3/16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0DE6CC9B-0353-410D-84B4-B25F3C58CD8A}" type="slidenum">
              <a:rPr lang="zh-CN" altLang="en-US"/>
              <a:pPr>
                <a:defRPr/>
              </a:pPr>
              <a:t>‹#›</a:t>
            </a:fld>
            <a:endParaRPr lang="zh-CN" altLang="en-US"/>
          </a:p>
        </p:txBody>
      </p:sp>
    </p:spTree>
    <p:extLst>
      <p:ext uri="{BB962C8B-B14F-4D97-AF65-F5344CB8AC3E}">
        <p14:creationId xmlns:p14="http://schemas.microsoft.com/office/powerpoint/2010/main" val="25781546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DE6CC9B-0353-410D-84B4-B25F3C58CD8A}" type="slidenum">
              <a:rPr lang="zh-CN" altLang="en-US" smtClean="0"/>
              <a:pPr>
                <a:defRPr/>
              </a:pPr>
              <a:t>6</a:t>
            </a:fld>
            <a:endParaRPr lang="zh-CN" altLang="en-US"/>
          </a:p>
        </p:txBody>
      </p:sp>
    </p:spTree>
    <p:extLst>
      <p:ext uri="{BB962C8B-B14F-4D97-AF65-F5344CB8AC3E}">
        <p14:creationId xmlns:p14="http://schemas.microsoft.com/office/powerpoint/2010/main" val="179652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026881-9E10-C54D-9A16-FB599F06C654}" type="slidenum">
              <a:rPr lang="en-US"/>
              <a:pPr/>
              <a:t>107</a:t>
            </a:fld>
            <a:endParaRPr lang="en-US"/>
          </a:p>
        </p:txBody>
      </p:sp>
      <p:sp>
        <p:nvSpPr>
          <p:cNvPr id="6604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660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098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826AE280-FBF5-4F91-BEA8-279B005837A7}" type="slidenum">
              <a:rPr lang="en-US" altLang="zh-CN" smtClean="0"/>
              <a:pPr>
                <a:defRPr/>
              </a:pPr>
              <a:t>‹#›</a:t>
            </a:fld>
            <a:endParaRPr lang="en-US" altLang="zh-CN"/>
          </a:p>
        </p:txBody>
      </p:sp>
      <p:pic>
        <p:nvPicPr>
          <p:cNvPr id="8"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10"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Tree>
    <p:extLst>
      <p:ext uri="{BB962C8B-B14F-4D97-AF65-F5344CB8AC3E}">
        <p14:creationId xmlns:p14="http://schemas.microsoft.com/office/powerpoint/2010/main" val="3955767878"/>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38236313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5"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685800" y="2438400"/>
            <a:ext cx="5943600"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3571868" y="3886200"/>
            <a:ext cx="4200532"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301625" y="6248400"/>
            <a:ext cx="2289175"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6553200" y="6248400"/>
            <a:ext cx="2289175" cy="476250"/>
          </a:xfrm>
        </p:spPr>
        <p:txBody>
          <a:bodyPr/>
          <a:lstStyle>
            <a:lvl1pPr>
              <a:defRPr/>
            </a:lvl1pPr>
          </a:lstStyle>
          <a:p>
            <a:pPr>
              <a:defRPr/>
            </a:pPr>
            <a:fld id="{826AE280-FBF5-4F91-BEA8-279B005837A7}" type="slidenum">
              <a:rPr lang="en-US" altLang="zh-CN"/>
              <a:pPr>
                <a:defRPr/>
              </a:pPr>
              <a:t>‹#›</a:t>
            </a:fld>
            <a:endParaRPr lang="en-US" altLang="zh-CN"/>
          </a:p>
        </p:txBody>
      </p:sp>
    </p:spTree>
  </p:cSld>
  <p:clrMapOvr>
    <a:masterClrMapping/>
  </p:clrMapOvr>
  <p:transition>
    <p:blinds dir="ver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文本占位符 156"/>
          <p:cNvSpPr>
            <a:spLocks noGrp="1"/>
          </p:cNvSpPr>
          <p:nvPr>
            <p:ph type="body" sz="quarter" idx="14"/>
          </p:nvPr>
        </p:nvSpPr>
        <p:spPr>
          <a:xfrm>
            <a:off x="4074246" y="0"/>
            <a:ext cx="42839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5"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
        <p:nvSpPr>
          <p:cNvPr id="12"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10"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1"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3" name="Rectangle 252"/>
          <p:cNvSpPr>
            <a:spLocks noGrp="1" noChangeArrowheads="1"/>
          </p:cNvSpPr>
          <p:nvPr>
            <p:ph type="sldNum" sz="quarter" idx="21"/>
          </p:nvPr>
        </p:nvSpPr>
        <p:spPr>
          <a:ln/>
        </p:spPr>
        <p:txBody>
          <a:bodyPr/>
          <a:lstStyle>
            <a:lvl1pPr>
              <a:defRPr/>
            </a:lvl1pPr>
          </a:lstStyle>
          <a:p>
            <a:pPr>
              <a:defRPr/>
            </a:pPr>
            <a:fld id="{1E6C1B62-5368-4709-95A7-15001E7BD954}" type="slidenum">
              <a:rPr lang="en-US" altLang="zh-CN"/>
              <a:pPr>
                <a:defRPr/>
              </a:pPr>
              <a:t>‹#›</a:t>
            </a:fld>
            <a:endParaRPr lang="en-US" altLang="zh-CN"/>
          </a:p>
        </p:txBody>
      </p:sp>
    </p:spTree>
  </p:cSld>
  <p:clrMapOvr>
    <a:masterClrMapping/>
  </p:clrMapOvr>
  <p:transition>
    <p:blinds dir="vert"/>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8"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0FC95F34-760F-4C18-BAA3-618B555C0D1E}" type="slidenum">
              <a:rPr lang="en-US" altLang="zh-CN"/>
              <a:pPr>
                <a:defRPr/>
              </a:pPr>
              <a:t>‹#›</a:t>
            </a:fld>
            <a:endParaRPr lang="en-US" altLang="zh-CN"/>
          </a:p>
        </p:txBody>
      </p:sp>
    </p:spTree>
  </p:cSld>
  <p:clrMapOvr>
    <a:masterClrMapping/>
  </p:clrMapOvr>
  <p:transition>
    <p:blinds dir="vert"/>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50559659-1272-487A-BCA8-676A85FFCCD6}" type="slidenum">
              <a:rPr lang="en-US" altLang="zh-CN"/>
              <a:pPr>
                <a:defRPr/>
              </a:pPr>
              <a:t>‹#›</a:t>
            </a:fld>
            <a:endParaRPr lang="en-US" altLang="zh-CN"/>
          </a:p>
        </p:txBody>
      </p:sp>
    </p:spTree>
  </p:cSld>
  <p:clrMapOvr>
    <a:masterClrMapping/>
  </p:clrMapOvr>
  <p:transition>
    <p:blinds dir="ver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8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5" name="Rectangle 250"/>
          <p:cNvSpPr>
            <a:spLocks noGrp="1" noChangeArrowheads="1"/>
          </p:cNvSpPr>
          <p:nvPr>
            <p:ph type="dt" sz="half" idx="16"/>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7"/>
          </p:nvPr>
        </p:nvSpPr>
        <p:spPr>
          <a:ln/>
        </p:spPr>
        <p:txBody>
          <a:bodyPr/>
          <a:lstStyle>
            <a:lvl1pPr>
              <a:defRPr/>
            </a:lvl1pPr>
          </a:lstStyle>
          <a:p>
            <a:pPr>
              <a:defRPr/>
            </a:pPr>
            <a:endParaRPr lang="en-US" altLang="zh-CN"/>
          </a:p>
        </p:txBody>
      </p:sp>
      <p:sp>
        <p:nvSpPr>
          <p:cNvPr id="8" name="Rectangle 252"/>
          <p:cNvSpPr>
            <a:spLocks noGrp="1" noChangeArrowheads="1"/>
          </p:cNvSpPr>
          <p:nvPr>
            <p:ph type="sldNum" sz="quarter" idx="18"/>
          </p:nvPr>
        </p:nvSpPr>
        <p:spPr>
          <a:ln/>
        </p:spPr>
        <p:txBody>
          <a:bodyPr/>
          <a:lstStyle>
            <a:lvl1pPr>
              <a:defRPr/>
            </a:lvl1pPr>
          </a:lstStyle>
          <a:p>
            <a:pPr>
              <a:defRPr/>
            </a:pPr>
            <a:fld id="{36C658F7-CF1F-4384-B723-9FAFB01496A7}" type="slidenum">
              <a:rPr lang="en-US" altLang="zh-CN"/>
              <a:pPr>
                <a:defRPr/>
              </a:pPr>
              <a:t>‹#›</a:t>
            </a:fld>
            <a:endParaRPr lang="en-US" altLang="zh-CN"/>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39C6E8F6-FC17-47C7-941A-52E957BB65B2}" type="slidenum">
              <a:rPr lang="en-US" altLang="zh-CN" smtClean="0"/>
              <a:pPr>
                <a:defRPr/>
              </a:pPr>
              <a:t>‹#›</a:t>
            </a:fld>
            <a:endParaRPr lang="en-US" altLang="zh-C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553517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sp>
        <p:nvSpPr>
          <p:cNvPr id="5"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3" name="Rectangle 250"/>
          <p:cNvSpPr>
            <a:spLocks noGrp="1" noChangeArrowheads="1"/>
          </p:cNvSpPr>
          <p:nvPr>
            <p:ph type="dt" sz="half" idx="16"/>
          </p:nvPr>
        </p:nvSpPr>
        <p:spPr>
          <a:ln/>
        </p:spPr>
        <p:txBody>
          <a:bodyPr/>
          <a:lstStyle>
            <a:lvl1pPr>
              <a:defRPr/>
            </a:lvl1pPr>
          </a:lstStyle>
          <a:p>
            <a:pPr>
              <a:defRPr/>
            </a:pPr>
            <a:endParaRPr lang="en-US" altLang="zh-CN"/>
          </a:p>
        </p:txBody>
      </p:sp>
      <p:sp>
        <p:nvSpPr>
          <p:cNvPr id="4" name="Rectangle 251"/>
          <p:cNvSpPr>
            <a:spLocks noGrp="1" noChangeArrowheads="1"/>
          </p:cNvSpPr>
          <p:nvPr>
            <p:ph type="ftr" sz="quarter" idx="17"/>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8"/>
          </p:nvPr>
        </p:nvSpPr>
        <p:spPr>
          <a:ln/>
        </p:spPr>
        <p:txBody>
          <a:bodyPr/>
          <a:lstStyle>
            <a:lvl1pPr>
              <a:defRPr/>
            </a:lvl1pPr>
          </a:lstStyle>
          <a:p>
            <a:pPr>
              <a:defRPr/>
            </a:pPr>
            <a:fld id="{3DB00C6E-4525-41A6-81BB-86FAB9030C1A}" type="slidenum">
              <a:rPr lang="en-US" altLang="zh-CN"/>
              <a:pPr>
                <a:defRPr/>
              </a:pPr>
              <a:t>‹#›</a:t>
            </a:fld>
            <a:endParaRPr lang="en-US" altLang="zh-CN"/>
          </a:p>
        </p:txBody>
      </p:sp>
      <p:sp>
        <p:nvSpPr>
          <p:cNvPr id="7"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2210075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39C6E8F6-FC17-47C7-941A-52E957BB65B2}" type="slidenum">
              <a:rPr lang="en-US" altLang="zh-CN" smtClean="0"/>
              <a:pPr>
                <a:defRPr/>
              </a:pPr>
              <a:t>‹#›</a:t>
            </a:fld>
            <a:endParaRPr lang="en-US" altLang="zh-C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27112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2797205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651184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2596435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236908363"/>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67087969"/>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60469165"/>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3783368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77329475"/>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556879760"/>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65661665"/>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005212721"/>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48254488"/>
      </p:ext>
    </p:extLst>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82215285"/>
      </p:ext>
    </p:extLst>
  </p:cSld>
  <p:clrMapOvr>
    <a:masterClrMapping/>
  </p:clrMapOvr>
  <p:transition>
    <p:blinds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31280885"/>
      </p:ext>
    </p:extLst>
  </p:cSld>
  <p:clrMapOvr>
    <a:masterClrMapping/>
  </p:clrMapOvr>
  <p:transition>
    <p:blinds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94433342"/>
      </p:ext>
    </p:extLst>
  </p:cSld>
  <p:clrMapOvr>
    <a:masterClrMapping/>
  </p:clrMapOvr>
  <p:transition>
    <p:blinds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08376909"/>
      </p:ext>
    </p:extLst>
  </p:cSld>
  <p:clrMapOvr>
    <a:masterClrMapping/>
  </p:clrMapOvr>
  <p:transition>
    <p:blinds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7691573"/>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3172555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075609068"/>
      </p:ext>
    </p:extLst>
  </p:cSld>
  <p:clrMapOvr>
    <a:masterClrMapping/>
  </p:clrMapOvr>
  <p:transition>
    <p:blinds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37284461"/>
      </p:ext>
    </p:extLst>
  </p:cSld>
  <p:clrMapOvr>
    <a:masterClrMapping/>
  </p:clrMapOvr>
  <p:transition>
    <p:blinds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97199533"/>
      </p:ext>
    </p:extLst>
  </p:cSld>
  <p:clrMapOvr>
    <a:masterClrMapping/>
  </p:clrMapOvr>
  <p:transition>
    <p:blinds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83838310"/>
      </p:ext>
    </p:extLst>
  </p:cSld>
  <p:clrMapOvr>
    <a:masterClrMapping/>
  </p:clrMapOvr>
  <p:transition>
    <p:blinds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620910595"/>
      </p:ext>
    </p:extLst>
  </p:cSld>
  <p:clrMapOvr>
    <a:masterClrMapping/>
  </p:clrMapOvr>
  <p:transition>
    <p:blinds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550455551"/>
      </p:ext>
    </p:extLst>
  </p:cSld>
  <p:clrMapOvr>
    <a:masterClrMapping/>
  </p:clrMapOvr>
  <p:transition>
    <p:blinds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17310192"/>
      </p:ext>
    </p:extLst>
  </p:cSld>
  <p:clrMapOvr>
    <a:masterClrMapping/>
  </p:clrMapOvr>
  <p:transition>
    <p:blinds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69139449"/>
      </p:ext>
    </p:extLst>
  </p:cSld>
  <p:clrMapOvr>
    <a:masterClrMapping/>
  </p:clrMapOvr>
  <p:transition>
    <p:blinds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57938709"/>
      </p:ext>
    </p:extLst>
  </p:cSld>
  <p:clrMapOvr>
    <a:masterClrMapping/>
  </p:clrMapOvr>
  <p:transition>
    <p:blinds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80063913"/>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1097959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77450839"/>
      </p:ext>
    </p:extLst>
  </p:cSld>
  <p:clrMapOvr>
    <a:masterClrMapping/>
  </p:clrMapOvr>
  <p:transition>
    <p:blinds dir="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088646386"/>
      </p:ext>
    </p:extLst>
  </p:cSld>
  <p:clrMapOvr>
    <a:masterClrMapping/>
  </p:clrMapOvr>
  <p:transition>
    <p:blinds dir="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675438180"/>
      </p:ext>
    </p:extLst>
  </p:cSld>
  <p:clrMapOvr>
    <a:masterClrMapping/>
  </p:clrMapOvr>
  <p:transition>
    <p:blinds dir="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2721480"/>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567425596"/>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62598477"/>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50066745"/>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03639888"/>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011287510"/>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59765660"/>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504604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80201809"/>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62969055"/>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360322"/>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555162644"/>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256150083"/>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09522479"/>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00262455"/>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08521126"/>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435688344"/>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41624232"/>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1530761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82657543"/>
      </p:ext>
    </p:extLst>
  </p:cSld>
  <p:clrMapOvr>
    <a:masterClrMapping/>
  </p:clrMapOvr>
  <p:transition>
    <p:blinds dir="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52462317"/>
      </p:ext>
    </p:extLst>
  </p:cSld>
  <p:clrMapOvr>
    <a:masterClrMapping/>
  </p:clrMapOvr>
  <p:transition>
    <p:blinds dir="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53477064"/>
      </p:ext>
    </p:extLst>
  </p:cSld>
  <p:clrMapOvr>
    <a:masterClrMapping/>
  </p:clrMapOvr>
  <p:transition>
    <p:blinds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075696633"/>
      </p:ext>
    </p:extLst>
  </p:cSld>
  <p:clrMapOvr>
    <a:masterClrMapping/>
  </p:clrMapOvr>
  <p:transition>
    <p:blinds dir="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56459559"/>
      </p:ext>
    </p:extLst>
  </p:cSld>
  <p:clrMapOvr>
    <a:masterClrMapping/>
  </p:clrMapOvr>
  <p:transition>
    <p:blinds dir="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015155249"/>
      </p:ext>
    </p:extLst>
  </p:cSld>
  <p:clrMapOvr>
    <a:masterClrMapping/>
  </p:clrMapOvr>
  <p:transition>
    <p:blinds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214936425"/>
      </p:ext>
    </p:extLst>
  </p:cSld>
  <p:clrMapOvr>
    <a:masterClrMapping/>
  </p:clrMapOvr>
  <p:transition>
    <p:blinds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26715105"/>
      </p:ext>
    </p:extLst>
  </p:cSld>
  <p:clrMapOvr>
    <a:masterClrMapping/>
  </p:clrMapOvr>
  <p:transition>
    <p:blinds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46323468"/>
      </p:ext>
    </p:extLst>
  </p:cSld>
  <p:clrMapOvr>
    <a:masterClrMapping/>
  </p:clrMapOvr>
  <p:transition>
    <p:blinds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327591107"/>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42165054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59660936"/>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915752030"/>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924393201"/>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373865531"/>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90408852"/>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74022009"/>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603656947"/>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296519856"/>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99370086"/>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794941510"/>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23616959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02390626"/>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15864134"/>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991219784"/>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019966681"/>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52099839"/>
      </p:ext>
    </p:extLst>
  </p:cSld>
  <p:clrMapOvr>
    <a:masterClrMapping/>
  </p:clrMapOvr>
  <p:transition>
    <p:blinds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076005885"/>
      </p:ext>
    </p:extLst>
  </p:cSld>
  <p:clrMapOvr>
    <a:masterClrMapping/>
  </p:clrMapOvr>
  <p:transition>
    <p:blinds dir="ver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32869033"/>
      </p:ext>
    </p:extLst>
  </p:cSld>
  <p:clrMapOvr>
    <a:masterClrMapping/>
  </p:clrMapOvr>
  <p:transition>
    <p:blinds dir="ver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43735273"/>
      </p:ext>
    </p:extLst>
  </p:cSld>
  <p:clrMapOvr>
    <a:masterClrMapping/>
  </p:clrMapOvr>
  <p:transition>
    <p:blinds dir="vert"/>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03254783"/>
      </p:ext>
    </p:extLst>
  </p:cSld>
  <p:clrMapOvr>
    <a:masterClrMapping/>
  </p:clrMapOvr>
  <p:transition>
    <p:blinds dir="vert"/>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538277465"/>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39C6E8F6-FC17-47C7-941A-52E957BB65B2}" type="slidenum">
              <a:rPr lang="en-US" altLang="zh-CN" smtClean="0"/>
              <a:pPr>
                <a:defRPr/>
              </a:pPr>
              <a:t>‹#›</a:t>
            </a:fld>
            <a:endParaRPr lang="en-US" altLang="zh-CN"/>
          </a:p>
        </p:txBody>
      </p:sp>
    </p:spTree>
    <p:extLst>
      <p:ext uri="{BB962C8B-B14F-4D97-AF65-F5344CB8AC3E}">
        <p14:creationId xmlns:p14="http://schemas.microsoft.com/office/powerpoint/2010/main" val="6270592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473701600"/>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0800151"/>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4714657"/>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7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18298602"/>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7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596631977"/>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8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08432025"/>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8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53077032"/>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8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002538982"/>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8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49575503"/>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sp>
        <p:nvSpPr>
          <p:cNvPr id="6"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7"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8"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0" name="Rectangle 252"/>
          <p:cNvSpPr>
            <a:spLocks noGrp="1" noChangeArrowheads="1"/>
          </p:cNvSpPr>
          <p:nvPr>
            <p:ph type="sldNum" sz="quarter" idx="21"/>
          </p:nvPr>
        </p:nvSpPr>
        <p:spPr>
          <a:ln/>
        </p:spPr>
        <p:txBody>
          <a:bodyPr/>
          <a:lstStyle>
            <a:lvl1pPr>
              <a:defRPr/>
            </a:lvl1pPr>
          </a:lstStyle>
          <a:p>
            <a:pPr>
              <a:defRPr/>
            </a:pPr>
            <a:fld id="{7B24CD9F-D1EE-447E-840C-95A220BA0C97}" type="slidenum">
              <a:rPr lang="en-US" altLang="zh-CN"/>
              <a:pPr>
                <a:defRPr/>
              </a:pPr>
              <a:t>‹#›</a:t>
            </a:fld>
            <a:endParaRPr lang="en-US" altLang="zh-CN"/>
          </a:p>
        </p:txBody>
      </p:sp>
    </p:spTree>
    <p:extLst>
      <p:ext uri="{BB962C8B-B14F-4D97-AF65-F5344CB8AC3E}">
        <p14:creationId xmlns:p14="http://schemas.microsoft.com/office/powerpoint/2010/main" val="3698619892"/>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image" Target="../media/image1.jpeg"/><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39C6E8F6-FC17-47C7-941A-52E957BB65B2}" type="slidenum">
              <a:rPr lang="en-US" altLang="zh-CN" smtClean="0"/>
              <a:pPr>
                <a:defRPr/>
              </a:pPr>
              <a:t>‹#›</a:t>
            </a:fld>
            <a:endParaRPr lang="en-US" altLang="zh-CN"/>
          </a:p>
        </p:txBody>
      </p:sp>
      <p:pic>
        <p:nvPicPr>
          <p:cNvPr id="34" name="Picture 254" descr="D:\PPT模板\rendanew.jpg"/>
          <p:cNvPicPr>
            <a:picLocks noChangeAspect="1" noChangeArrowheads="1"/>
          </p:cNvPicPr>
          <p:nvPr userDrawn="1"/>
        </p:nvPicPr>
        <p:blipFill>
          <a:blip r:embed="rId112"/>
          <a:srcRect/>
          <a:stretch>
            <a:fillRect/>
          </a:stretch>
        </p:blipFill>
        <p:spPr bwMode="auto">
          <a:xfrm>
            <a:off x="7543800" y="403225"/>
            <a:ext cx="1524000" cy="1512888"/>
          </a:xfrm>
          <a:prstGeom prst="rect">
            <a:avLst/>
          </a:prstGeom>
          <a:noFill/>
          <a:ln w="9525">
            <a:noFill/>
            <a:miter lim="800000"/>
            <a:headEnd/>
            <a:tailEnd/>
          </a:ln>
        </p:spPr>
      </p:pic>
      <p:sp>
        <p:nvSpPr>
          <p:cNvPr id="35" name="TextBox 154"/>
          <p:cNvSpPr txBox="1"/>
          <p:nvPr userDrawn="1"/>
        </p:nvSpPr>
        <p:spPr>
          <a:xfrm>
            <a:off x="0" y="0"/>
            <a:ext cx="4067175" cy="27622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p:spPr>
        <p:txBody>
          <a:bodyPr>
            <a:spAutoFit/>
          </a:bodyPr>
          <a:lstStyle/>
          <a:p>
            <a:pPr>
              <a:defRPr/>
            </a:pPr>
            <a:endParaRPr lang="zh-CN" altLang="en-US" sz="1200" dirty="0">
              <a:solidFill>
                <a:schemeClr val="bg1"/>
              </a:solidFill>
            </a:endParaRPr>
          </a:p>
        </p:txBody>
      </p:sp>
      <p:sp>
        <p:nvSpPr>
          <p:cNvPr id="63" name="TextBox 155"/>
          <p:cNvSpPr txBox="1"/>
          <p:nvPr userDrawn="1"/>
        </p:nvSpPr>
        <p:spPr>
          <a:xfrm>
            <a:off x="0" y="6581775"/>
            <a:ext cx="9144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A6C8F42B-C36F-4C46-AB50-EEE17728B7D1}"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64" name="TextBox 156"/>
          <p:cNvSpPr txBox="1"/>
          <p:nvPr userDrawn="1"/>
        </p:nvSpPr>
        <p:spPr>
          <a:xfrm>
            <a:off x="4067175" y="0"/>
            <a:ext cx="5076825"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65" name="文本占位符 156"/>
          <p:cNvSpPr txBox="1">
            <a:spLocks/>
          </p:cNvSpPr>
          <p:nvPr userDrawn="1"/>
        </p:nvSpPr>
        <p:spPr>
          <a:xfrm>
            <a:off x="571500" y="6643688"/>
            <a:ext cx="7429500" cy="188912"/>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zh-CN" altLang="en-US" kern="0" dirty="0">
                <a:latin typeface="+mn-lt"/>
                <a:ea typeface="+mn-ea"/>
              </a:rPr>
              <a:t>参考书：朝乐门</a:t>
            </a:r>
            <a:r>
              <a:rPr lang="en-US" altLang="zh-CN" kern="0" dirty="0">
                <a:latin typeface="+mn-lt"/>
                <a:ea typeface="+mn-ea"/>
              </a:rPr>
              <a:t>.</a:t>
            </a:r>
            <a:r>
              <a:rPr lang="zh-CN" altLang="en-US" kern="0" dirty="0">
                <a:latin typeface="+mn-lt"/>
                <a:ea typeface="+mn-ea"/>
              </a:rPr>
              <a:t>数据科学</a:t>
            </a:r>
            <a:r>
              <a:rPr lang="en-US" altLang="zh-CN" kern="0" dirty="0">
                <a:latin typeface="+mn-lt"/>
                <a:ea typeface="+mn-ea"/>
              </a:rPr>
              <a:t>[M].</a:t>
            </a:r>
            <a:r>
              <a:rPr lang="zh-CN" altLang="en-US" kern="0" dirty="0">
                <a:latin typeface="+mn-lt"/>
                <a:ea typeface="+mn-ea"/>
              </a:rPr>
              <a:t>北京</a:t>
            </a:r>
            <a:r>
              <a:rPr lang="en-US" altLang="zh-CN" kern="0" dirty="0">
                <a:latin typeface="+mn-lt"/>
                <a:ea typeface="+mn-ea"/>
              </a:rPr>
              <a:t>:</a:t>
            </a:r>
            <a:r>
              <a:rPr lang="zh-CN" altLang="en-US" kern="0" dirty="0">
                <a:latin typeface="+mn-lt"/>
                <a:ea typeface="+mn-ea"/>
              </a:rPr>
              <a:t>清华大学出版社</a:t>
            </a:r>
            <a:r>
              <a:rPr lang="en-US" altLang="zh-CN" kern="0" dirty="0">
                <a:latin typeface="+mn-lt"/>
                <a:ea typeface="+mn-ea"/>
              </a:rPr>
              <a:t>, 2016.</a:t>
            </a:r>
            <a:endParaRPr lang="zh-CN" altLang="en-US" kern="0" dirty="0">
              <a:latin typeface="+mn-lt"/>
              <a:ea typeface="+mn-ea"/>
            </a:endParaRPr>
          </a:p>
        </p:txBody>
      </p:sp>
      <p:sp>
        <p:nvSpPr>
          <p:cNvPr id="66" name="文本占位符 156"/>
          <p:cNvSpPr txBox="1">
            <a:spLocks/>
          </p:cNvSpPr>
          <p:nvPr userDrawn="1"/>
        </p:nvSpPr>
        <p:spPr>
          <a:xfrm>
            <a:off x="0" y="0"/>
            <a:ext cx="3311525"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en-US" altLang="zh-CN" kern="0" dirty="0">
                <a:latin typeface="+mn-lt"/>
                <a:ea typeface="+mn-ea"/>
              </a:rPr>
              <a:t>2.</a:t>
            </a:r>
            <a:r>
              <a:rPr lang="zh-CN" altLang="en-US" kern="0" dirty="0">
                <a:latin typeface="+mn-lt"/>
                <a:ea typeface="+mn-ea"/>
              </a:rPr>
              <a:t> 数据预处理</a:t>
            </a:r>
          </a:p>
        </p:txBody>
      </p:sp>
    </p:spTree>
    <p:extLst>
      <p:ext uri="{BB962C8B-B14F-4D97-AF65-F5344CB8AC3E}">
        <p14:creationId xmlns:p14="http://schemas.microsoft.com/office/powerpoint/2010/main" val="2517399936"/>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 id="2147484337" r:id="rId14"/>
    <p:sldLayoutId id="2147484338" r:id="rId15"/>
    <p:sldLayoutId id="2147484339" r:id="rId16"/>
    <p:sldLayoutId id="2147484340" r:id="rId17"/>
    <p:sldLayoutId id="2147484341" r:id="rId18"/>
    <p:sldLayoutId id="2147484342" r:id="rId19"/>
    <p:sldLayoutId id="2147484343" r:id="rId20"/>
    <p:sldLayoutId id="2147484344" r:id="rId21"/>
    <p:sldLayoutId id="2147484345" r:id="rId22"/>
    <p:sldLayoutId id="2147484346" r:id="rId23"/>
    <p:sldLayoutId id="2147484347" r:id="rId24"/>
    <p:sldLayoutId id="2147484348" r:id="rId25"/>
    <p:sldLayoutId id="2147484349" r:id="rId26"/>
    <p:sldLayoutId id="2147484350" r:id="rId27"/>
    <p:sldLayoutId id="2147484351" r:id="rId28"/>
    <p:sldLayoutId id="2147484352" r:id="rId29"/>
    <p:sldLayoutId id="2147484353" r:id="rId30"/>
    <p:sldLayoutId id="2147484354" r:id="rId31"/>
    <p:sldLayoutId id="2147484355" r:id="rId32"/>
    <p:sldLayoutId id="2147484356" r:id="rId33"/>
    <p:sldLayoutId id="2147484357" r:id="rId34"/>
    <p:sldLayoutId id="2147484358" r:id="rId35"/>
    <p:sldLayoutId id="2147484359" r:id="rId36"/>
    <p:sldLayoutId id="2147484360" r:id="rId37"/>
    <p:sldLayoutId id="2147484361" r:id="rId38"/>
    <p:sldLayoutId id="2147484362" r:id="rId39"/>
    <p:sldLayoutId id="2147484363" r:id="rId40"/>
    <p:sldLayoutId id="2147484364" r:id="rId41"/>
    <p:sldLayoutId id="2147484365" r:id="rId42"/>
    <p:sldLayoutId id="2147484366" r:id="rId43"/>
    <p:sldLayoutId id="2147484367" r:id="rId44"/>
    <p:sldLayoutId id="2147484368" r:id="rId45"/>
    <p:sldLayoutId id="2147484369" r:id="rId46"/>
    <p:sldLayoutId id="2147484370" r:id="rId47"/>
    <p:sldLayoutId id="2147484371" r:id="rId48"/>
    <p:sldLayoutId id="2147484372" r:id="rId49"/>
    <p:sldLayoutId id="2147484373" r:id="rId50"/>
    <p:sldLayoutId id="2147484374" r:id="rId51"/>
    <p:sldLayoutId id="2147484375" r:id="rId52"/>
    <p:sldLayoutId id="2147484376" r:id="rId53"/>
    <p:sldLayoutId id="2147484377" r:id="rId54"/>
    <p:sldLayoutId id="2147484378" r:id="rId55"/>
    <p:sldLayoutId id="2147484379" r:id="rId56"/>
    <p:sldLayoutId id="2147484380" r:id="rId57"/>
    <p:sldLayoutId id="2147484381" r:id="rId58"/>
    <p:sldLayoutId id="2147484382" r:id="rId59"/>
    <p:sldLayoutId id="2147484383" r:id="rId60"/>
    <p:sldLayoutId id="2147484384" r:id="rId61"/>
    <p:sldLayoutId id="2147484385" r:id="rId62"/>
    <p:sldLayoutId id="2147484386" r:id="rId63"/>
    <p:sldLayoutId id="2147484387" r:id="rId64"/>
    <p:sldLayoutId id="2147484388" r:id="rId65"/>
    <p:sldLayoutId id="2147484389" r:id="rId66"/>
    <p:sldLayoutId id="2147484390" r:id="rId67"/>
    <p:sldLayoutId id="2147484391" r:id="rId68"/>
    <p:sldLayoutId id="2147484392" r:id="rId69"/>
    <p:sldLayoutId id="2147484393" r:id="rId70"/>
    <p:sldLayoutId id="2147484394" r:id="rId71"/>
    <p:sldLayoutId id="2147484395" r:id="rId72"/>
    <p:sldLayoutId id="2147484396" r:id="rId73"/>
    <p:sldLayoutId id="2147484397" r:id="rId74"/>
    <p:sldLayoutId id="2147484398" r:id="rId75"/>
    <p:sldLayoutId id="2147484400" r:id="rId76"/>
    <p:sldLayoutId id="2147484401" r:id="rId77"/>
    <p:sldLayoutId id="2147484402" r:id="rId78"/>
    <p:sldLayoutId id="2147484403" r:id="rId79"/>
    <p:sldLayoutId id="2147484404" r:id="rId80"/>
    <p:sldLayoutId id="2147484405" r:id="rId81"/>
    <p:sldLayoutId id="2147484406" r:id="rId82"/>
    <p:sldLayoutId id="2147484407" r:id="rId83"/>
    <p:sldLayoutId id="2147484408" r:id="rId84"/>
    <p:sldLayoutId id="2147484409" r:id="rId85"/>
    <p:sldLayoutId id="2147484410" r:id="rId86"/>
    <p:sldLayoutId id="2147484411" r:id="rId87"/>
    <p:sldLayoutId id="2147484412" r:id="rId88"/>
    <p:sldLayoutId id="2147484413" r:id="rId89"/>
    <p:sldLayoutId id="2147484414" r:id="rId90"/>
    <p:sldLayoutId id="2147484415" r:id="rId91"/>
    <p:sldLayoutId id="2147484416" r:id="rId92"/>
    <p:sldLayoutId id="2147484417" r:id="rId93"/>
    <p:sldLayoutId id="2147484418" r:id="rId94"/>
    <p:sldLayoutId id="2147484419" r:id="rId95"/>
    <p:sldLayoutId id="2147484421" r:id="rId96"/>
    <p:sldLayoutId id="2147484422" r:id="rId97"/>
    <p:sldLayoutId id="2147484423" r:id="rId98"/>
    <p:sldLayoutId id="2147484425" r:id="rId99"/>
    <p:sldLayoutId id="2147484316" r:id="rId100"/>
    <p:sldLayoutId id="2147484318" r:id="rId101"/>
    <p:sldLayoutId id="2147484319" r:id="rId102"/>
    <p:sldLayoutId id="2147484320" r:id="rId103"/>
    <p:sldLayoutId id="2147484321" r:id="rId104"/>
    <p:sldLayoutId id="2147484322" r:id="rId105"/>
    <p:sldLayoutId id="2147484311" r:id="rId106"/>
    <p:sldLayoutId id="2147484312" r:id="rId107"/>
    <p:sldLayoutId id="2147484313" r:id="rId108"/>
    <p:sldLayoutId id="2147484314" r:id="rId109"/>
    <p:sldLayoutId id="2147484315" r:id="rId110"/>
  </p:sldLayoutIdLst>
  <p:transition>
    <p:blinds dir="vert"/>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9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9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9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9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0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9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98.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__1.docx"/><Relationship Id="rId7" Type="http://schemas.openxmlformats.org/officeDocument/2006/relationships/image" Target="../media/image9.jpg"/><Relationship Id="rId2" Type="http://schemas.openxmlformats.org/officeDocument/2006/relationships/slideLayout" Target="../slideLayouts/slideLayout25.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package" Target="../embeddings/Microsoft_Word___2.docx"/><Relationship Id="rId4" Type="http://schemas.openxmlformats.org/officeDocument/2006/relationships/image" Target="../media/image7.emf"/></Relationships>
</file>

<file path=ppt/slides/_rels/slide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__3.docx"/><Relationship Id="rId2" Type="http://schemas.openxmlformats.org/officeDocument/2006/relationships/slideLayout" Target="../slideLayouts/slideLayout30.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__4.docx"/><Relationship Id="rId2" Type="http://schemas.openxmlformats.org/officeDocument/2006/relationships/slideLayout" Target="../slideLayouts/slideLayout45.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__5.docx"/><Relationship Id="rId2" Type="http://schemas.openxmlformats.org/officeDocument/2006/relationships/slideLayout" Target="../slideLayouts/slideLayout46.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__6.docx"/><Relationship Id="rId2" Type="http://schemas.openxmlformats.org/officeDocument/2006/relationships/slideLayout" Target="../slideLayouts/slideLayout47.xml"/><Relationship Id="rId1" Type="http://schemas.openxmlformats.org/officeDocument/2006/relationships/vmlDrawing" Target="../drawings/vmlDrawing7.v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hyperlink" Target="http://baike.baidu.com/item/%E5%81%8F%E6%80%81" TargetMode="External"/><Relationship Id="rId2" Type="http://schemas.openxmlformats.org/officeDocument/2006/relationships/hyperlink" Target="http://baike.baidu.com/item/%E6%AD%A3%E6%80%81%E5%88%86%E5%B8%83" TargetMode="External"/><Relationship Id="rId1" Type="http://schemas.openxmlformats.org/officeDocument/2006/relationships/slideLayout" Target="../slideLayouts/slideLayout47.xml"/><Relationship Id="rId4" Type="http://schemas.openxmlformats.org/officeDocument/2006/relationships/image" Target="../media/image18.jpg"/></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0.xml"/><Relationship Id="rId1" Type="http://schemas.openxmlformats.org/officeDocument/2006/relationships/vmlDrawing" Target="../drawings/vmlDrawing8.vml"/><Relationship Id="rId4" Type="http://schemas.openxmlformats.org/officeDocument/2006/relationships/image" Target="../media/image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7.xml"/><Relationship Id="rId1" Type="http://schemas.openxmlformats.org/officeDocument/2006/relationships/vmlDrawing" Target="../drawings/vmlDrawing9.vml"/><Relationship Id="rId4" Type="http://schemas.openxmlformats.org/officeDocument/2006/relationships/image" Target="../media/image22.emf"/></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8.xml"/><Relationship Id="rId1" Type="http://schemas.openxmlformats.org/officeDocument/2006/relationships/vmlDrawing" Target="../drawings/vmlDrawing10.vml"/><Relationship Id="rId4" Type="http://schemas.openxmlformats.org/officeDocument/2006/relationships/image" Target="../media/image4.emf"/></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8.xml"/><Relationship Id="rId1" Type="http://schemas.openxmlformats.org/officeDocument/2006/relationships/vmlDrawing" Target="../drawings/vmlDrawing11.vml"/><Relationship Id="rId4" Type="http://schemas.openxmlformats.org/officeDocument/2006/relationships/image" Target="../media/image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0.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Word___7.docx"/><Relationship Id="rId2" Type="http://schemas.openxmlformats.org/officeDocument/2006/relationships/slideLayout" Target="../slideLayouts/slideLayout71.xml"/><Relationship Id="rId1" Type="http://schemas.openxmlformats.org/officeDocument/2006/relationships/vmlDrawing" Target="../drawings/vmlDrawing12.vml"/><Relationship Id="rId4" Type="http://schemas.openxmlformats.org/officeDocument/2006/relationships/image" Target="../media/image35.emf"/></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1.xml"/></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Word___8.docx"/><Relationship Id="rId2" Type="http://schemas.openxmlformats.org/officeDocument/2006/relationships/slideLayout" Target="../slideLayouts/slideLayout72.xml"/><Relationship Id="rId1" Type="http://schemas.openxmlformats.org/officeDocument/2006/relationships/vmlDrawing" Target="../drawings/vmlDrawing13.vml"/><Relationship Id="rId6" Type="http://schemas.openxmlformats.org/officeDocument/2006/relationships/hyperlink" Target="http://baike.baidu.com/view/78339.htm" TargetMode="External"/><Relationship Id="rId5" Type="http://schemas.openxmlformats.org/officeDocument/2006/relationships/hyperlink" Target="http://baike.baidu.com/view/687354.htm" TargetMode="External"/><Relationship Id="rId4" Type="http://schemas.openxmlformats.org/officeDocument/2006/relationships/image" Target="../media/image37.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5.xml"/><Relationship Id="rId1" Type="http://schemas.openxmlformats.org/officeDocument/2006/relationships/vmlDrawing" Target="../drawings/vmlDrawing14.vml"/><Relationship Id="rId4" Type="http://schemas.openxmlformats.org/officeDocument/2006/relationships/image" Target="../media/image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7.xml"/><Relationship Id="rId1" Type="http://schemas.openxmlformats.org/officeDocument/2006/relationships/vmlDrawing" Target="../drawings/vmlDrawing15.vml"/><Relationship Id="rId4" Type="http://schemas.openxmlformats.org/officeDocument/2006/relationships/image" Target="../media/image3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8.xml"/><Relationship Id="rId1" Type="http://schemas.openxmlformats.org/officeDocument/2006/relationships/vmlDrawing" Target="../drawings/vmlDrawing16.vml"/><Relationship Id="rId4" Type="http://schemas.openxmlformats.org/officeDocument/2006/relationships/image" Target="../media/image39.emf"/></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package" Target="../embeddings/Microsoft_Word___14.docx"/><Relationship Id="rId3" Type="http://schemas.openxmlformats.org/officeDocument/2006/relationships/package" Target="../embeddings/Microsoft_Word___9.docx"/><Relationship Id="rId7" Type="http://schemas.openxmlformats.org/officeDocument/2006/relationships/package" Target="../embeddings/Microsoft_Word___11.docx"/><Relationship Id="rId12" Type="http://schemas.openxmlformats.org/officeDocument/2006/relationships/image" Target="../media/image44.emf"/><Relationship Id="rId2" Type="http://schemas.openxmlformats.org/officeDocument/2006/relationships/slideLayout" Target="../slideLayouts/slideLayout80.xml"/><Relationship Id="rId16" Type="http://schemas.openxmlformats.org/officeDocument/2006/relationships/image" Target="../media/image46.emf"/><Relationship Id="rId1" Type="http://schemas.openxmlformats.org/officeDocument/2006/relationships/vmlDrawing" Target="../drawings/vmlDrawing17.vml"/><Relationship Id="rId6" Type="http://schemas.openxmlformats.org/officeDocument/2006/relationships/image" Target="../media/image41.emf"/><Relationship Id="rId11" Type="http://schemas.openxmlformats.org/officeDocument/2006/relationships/package" Target="../embeddings/Microsoft_Word___13.docx"/><Relationship Id="rId5" Type="http://schemas.openxmlformats.org/officeDocument/2006/relationships/package" Target="../embeddings/Microsoft_Word___10.docx"/><Relationship Id="rId15" Type="http://schemas.openxmlformats.org/officeDocument/2006/relationships/package" Target="../embeddings/Microsoft_Word___15.docx"/><Relationship Id="rId10" Type="http://schemas.openxmlformats.org/officeDocument/2006/relationships/image" Target="../media/image43.emf"/><Relationship Id="rId4" Type="http://schemas.openxmlformats.org/officeDocument/2006/relationships/image" Target="../media/image40.emf"/><Relationship Id="rId9" Type="http://schemas.openxmlformats.org/officeDocument/2006/relationships/package" Target="../embeddings/Microsoft_Word___12.docx"/><Relationship Id="rId14" Type="http://schemas.openxmlformats.org/officeDocument/2006/relationships/image" Target="../media/image45.emf"/></Relationships>
</file>

<file path=ppt/slides/_rels/slide8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package" Target="../embeddings/Microsoft_Word___16.docx"/><Relationship Id="rId7" Type="http://schemas.openxmlformats.org/officeDocument/2006/relationships/package" Target="../embeddings/Microsoft_Word___18.docx"/><Relationship Id="rId12" Type="http://schemas.openxmlformats.org/officeDocument/2006/relationships/image" Target="../media/image50.emf"/><Relationship Id="rId2" Type="http://schemas.openxmlformats.org/officeDocument/2006/relationships/slideLayout" Target="../slideLayouts/slideLayout81.xml"/><Relationship Id="rId1" Type="http://schemas.openxmlformats.org/officeDocument/2006/relationships/vmlDrawing" Target="../drawings/vmlDrawing18.vml"/><Relationship Id="rId6" Type="http://schemas.openxmlformats.org/officeDocument/2006/relationships/image" Target="../media/image48.emf"/><Relationship Id="rId11" Type="http://schemas.openxmlformats.org/officeDocument/2006/relationships/package" Target="../embeddings/Microsoft_Word___21.docx"/><Relationship Id="rId5" Type="http://schemas.openxmlformats.org/officeDocument/2006/relationships/package" Target="../embeddings/Microsoft_Word___17.docx"/><Relationship Id="rId10" Type="http://schemas.openxmlformats.org/officeDocument/2006/relationships/package" Target="../embeddings/Microsoft_Word___20.docx"/><Relationship Id="rId4" Type="http://schemas.openxmlformats.org/officeDocument/2006/relationships/image" Target="../media/image47.emf"/><Relationship Id="rId9" Type="http://schemas.openxmlformats.org/officeDocument/2006/relationships/package" Target="../embeddings/Microsoft_Word___19.docx"/></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82.xml"/><Relationship Id="rId1" Type="http://schemas.openxmlformats.org/officeDocument/2006/relationships/vmlDrawing" Target="../drawings/vmlDrawing19.vml"/><Relationship Id="rId4" Type="http://schemas.openxmlformats.org/officeDocument/2006/relationships/image" Target="../media/image4.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83.xml"/><Relationship Id="rId1" Type="http://schemas.openxmlformats.org/officeDocument/2006/relationships/vmlDrawing" Target="../drawings/vmlDrawing20.vml"/><Relationship Id="rId4" Type="http://schemas.openxmlformats.org/officeDocument/2006/relationships/image" Target="../media/image51.em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1.xml.rels><?xml version="1.0" encoding="UTF-8" standalone="yes"?>
<Relationships xmlns="http://schemas.openxmlformats.org/package/2006/relationships"><Relationship Id="rId8" Type="http://schemas.openxmlformats.org/officeDocument/2006/relationships/hyperlink" Target="http://wiki.mbalib.com/wiki/%E7%BB%BC%E5%90%88%E6%8C%87%E6%A0%87" TargetMode="External"/><Relationship Id="rId3" Type="http://schemas.openxmlformats.org/officeDocument/2006/relationships/diagramLayout" Target="../diagrams/layout16.xml"/><Relationship Id="rId7" Type="http://schemas.openxmlformats.org/officeDocument/2006/relationships/hyperlink" Target="http://wiki.mbalib.com/wiki/%E6%8C%87%E6%A0%87" TargetMode="External"/><Relationship Id="rId2" Type="http://schemas.openxmlformats.org/officeDocument/2006/relationships/diagramData" Target="../diagrams/data16.xml"/><Relationship Id="rId1" Type="http://schemas.openxmlformats.org/officeDocument/2006/relationships/slideLayout" Target="../slideLayouts/slideLayout85.xml"/><Relationship Id="rId6" Type="http://schemas.microsoft.com/office/2007/relationships/diagramDrawing" Target="../diagrams/drawing16.xml"/><Relationship Id="rId5" Type="http://schemas.openxmlformats.org/officeDocument/2006/relationships/diagramColors" Target="../diagrams/colors16.xml"/><Relationship Id="rId10" Type="http://schemas.openxmlformats.org/officeDocument/2006/relationships/hyperlink" Target="http://wiki.mbalib.com/wiki/%E6%96%B9%E5%B7%AE" TargetMode="External"/><Relationship Id="rId4" Type="http://schemas.openxmlformats.org/officeDocument/2006/relationships/diagramQuickStyle" Target="../diagrams/quickStyle16.xml"/><Relationship Id="rId9" Type="http://schemas.openxmlformats.org/officeDocument/2006/relationships/hyperlink" Target="http://wiki.mbalib.com/wiki/%E6%95%B0%E6%8D%AE%E5%8F%98%E6%8D%A2" TargetMode="Externa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hyperlink" Target="http://www.baike.com/sowiki/%E5%9C%A8%E7%BA%BF%E5%88%86%E6%9E%90%E5%A4%84%E7%90%86?prd=content_doc_search" TargetMode="External"/><Relationship Id="rId2" Type="http://schemas.openxmlformats.org/officeDocument/2006/relationships/diagramData" Target="../diagrams/data17.xml"/><Relationship Id="rId1" Type="http://schemas.openxmlformats.org/officeDocument/2006/relationships/slideLayout" Target="../slideLayouts/slideLayout8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www.image-net.org/" TargetMode="External"/><Relationship Id="rId1" Type="http://schemas.openxmlformats.org/officeDocument/2006/relationships/slideLayout" Target="../slideLayouts/slideLayout86.xml"/><Relationship Id="rId5" Type="http://schemas.openxmlformats.org/officeDocument/2006/relationships/hyperlink" Target="https://www.kaggle.com/c/imagenet-object-localization-challenge" TargetMode="External"/><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87.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88.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89.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90.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1691680" y="1052736"/>
            <a:ext cx="6600451" cy="2262781"/>
          </a:xfrm>
        </p:spPr>
        <p:txBody>
          <a:bodyPr>
            <a:normAutofit/>
          </a:bodyPr>
          <a:lstStyle/>
          <a:p>
            <a:r>
              <a:rPr lang="zh-CN" altLang="en-US" dirty="0"/>
              <a:t>第</a:t>
            </a:r>
            <a:r>
              <a:rPr lang="en-US" altLang="zh-CN"/>
              <a:t>3</a:t>
            </a:r>
            <a:r>
              <a:rPr lang="zh-CN" altLang="en-US"/>
              <a:t>章  </a:t>
            </a:r>
            <a:r>
              <a:rPr lang="zh-CN" altLang="en-US" dirty="0"/>
              <a:t>数据预处理</a:t>
            </a:r>
          </a:p>
        </p:txBody>
      </p:sp>
      <p:sp>
        <p:nvSpPr>
          <p:cNvPr id="14339" name="副标题 2"/>
          <p:cNvSpPr>
            <a:spLocks noGrp="1"/>
          </p:cNvSpPr>
          <p:nvPr>
            <p:ph type="subTitle" idx="1"/>
          </p:nvPr>
        </p:nvSpPr>
        <p:spPr>
          <a:xfrm>
            <a:off x="3786188" y="3886200"/>
            <a:ext cx="3986212" cy="1752600"/>
          </a:xfrm>
        </p:spPr>
        <p:txBody>
          <a:bodyPr/>
          <a:lstStyle/>
          <a:p>
            <a:r>
              <a:rPr lang="zh-CN" altLang="en-US" sz="2400" dirty="0"/>
              <a:t>万夕里</a:t>
            </a:r>
            <a:endParaRPr lang="en-US" altLang="zh-CN" sz="2400" dirty="0"/>
          </a:p>
          <a:p>
            <a:r>
              <a:rPr lang="zh-CN" altLang="en-US" sz="2400" dirty="0"/>
              <a:t>南京工业大学</a:t>
            </a:r>
            <a:endParaRPr lang="en-US" altLang="zh-CN" sz="2400" dirty="0"/>
          </a:p>
          <a:p>
            <a:r>
              <a:rPr lang="en-US" altLang="zh-CN" sz="2400" dirty="0"/>
              <a:t>xiliwan@njtech.edu.cn</a:t>
            </a:r>
            <a:endParaRPr lang="zh-CN" altLang="en-US" sz="2400" dirty="0"/>
          </a:p>
        </p:txBody>
      </p:sp>
    </p:spTree>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数据质量</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048192746"/>
              </p:ext>
            </p:extLst>
          </p:nvPr>
        </p:nvGraphicFramePr>
        <p:xfrm>
          <a:off x="609600" y="1500175"/>
          <a:ext cx="724854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5" name="文本框 4"/>
          <p:cNvSpPr txBox="1"/>
          <p:nvPr/>
        </p:nvSpPr>
        <p:spPr>
          <a:xfrm>
            <a:off x="3131839" y="192188"/>
            <a:ext cx="5874809" cy="1200329"/>
          </a:xfrm>
          <a:prstGeom prst="rect">
            <a:avLst/>
          </a:prstGeom>
          <a:noFill/>
          <a:ln>
            <a:solidFill>
              <a:srgbClr val="FF0000"/>
            </a:solidFill>
          </a:ln>
        </p:spPr>
        <p:txBody>
          <a:bodyPr wrap="square" rtlCol="0">
            <a:spAutoFit/>
          </a:bodyPr>
          <a:lstStyle/>
          <a:p>
            <a:r>
              <a:rPr lang="en-US" altLang="zh-CN" sz="2400" dirty="0"/>
              <a:t>1</a:t>
            </a:r>
            <a:r>
              <a:rPr lang="zh-CN" altLang="en-US" sz="2400" dirty="0"/>
              <a:t>）数据是否为授权者篡改或者损坏，或授权用户的合法修改缺少必要的日志信息。</a:t>
            </a:r>
            <a:endParaRPr lang="en-US" altLang="zh-CN" sz="2400" dirty="0"/>
          </a:p>
          <a:p>
            <a:r>
              <a:rPr lang="en-US" altLang="zh-CN" sz="2400" dirty="0"/>
              <a:t>2</a:t>
            </a:r>
            <a:r>
              <a:rPr lang="zh-CN" altLang="en-US" sz="2400" dirty="0"/>
              <a:t>）所有数据都被记录下来。</a:t>
            </a:r>
            <a:endParaRPr lang="en-US" sz="2400" dirty="0"/>
          </a:p>
        </p:txBody>
      </p:sp>
      <p:cxnSp>
        <p:nvCxnSpPr>
          <p:cNvPr id="7" name="曲线连接符 6"/>
          <p:cNvCxnSpPr>
            <a:cxnSpLocks/>
            <a:endCxn id="5" idx="2"/>
          </p:cNvCxnSpPr>
          <p:nvPr/>
        </p:nvCxnSpPr>
        <p:spPr>
          <a:xfrm flipV="1">
            <a:off x="2771799" y="1392517"/>
            <a:ext cx="3297445" cy="2180502"/>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846" y="5142052"/>
            <a:ext cx="4522507" cy="1323439"/>
          </a:xfrm>
          <a:prstGeom prst="rect">
            <a:avLst/>
          </a:prstGeom>
          <a:noFill/>
          <a:ln>
            <a:solidFill>
              <a:srgbClr val="FF0000"/>
            </a:solidFill>
          </a:ln>
        </p:spPr>
        <p:txBody>
          <a:bodyPr wrap="square" rtlCol="0">
            <a:spAutoFit/>
          </a:bodyPr>
          <a:lstStyle/>
          <a:p>
            <a:r>
              <a:rPr lang="zh-CN" altLang="en-US" sz="2000" b="1" dirty="0"/>
              <a:t>一致性</a:t>
            </a:r>
            <a:r>
              <a:rPr lang="zh-CN" altLang="en-US" sz="2000" dirty="0"/>
              <a:t>：数据内容之间是否存在自相矛盾现象。</a:t>
            </a:r>
            <a:endParaRPr lang="en-US" altLang="zh-CN" sz="2000" dirty="0"/>
          </a:p>
          <a:p>
            <a:r>
              <a:rPr lang="zh-CN" altLang="en-US" sz="2000" b="1" dirty="0"/>
              <a:t>原因</a:t>
            </a:r>
            <a:r>
              <a:rPr lang="zh-CN" altLang="en-US" sz="2000" dirty="0"/>
              <a:t>：同一事物</a:t>
            </a:r>
            <a:r>
              <a:rPr lang="en-US" altLang="zh-CN" sz="2000" dirty="0"/>
              <a:t>or</a:t>
            </a:r>
            <a:r>
              <a:rPr lang="zh-CN" altLang="en-US" sz="2000" dirty="0"/>
              <a:t>现象被多次（多角度）记录时可能导致数据不一致的问题。</a:t>
            </a:r>
            <a:endParaRPr lang="en-US" sz="2000" dirty="0"/>
          </a:p>
        </p:txBody>
      </p:sp>
      <p:sp>
        <p:nvSpPr>
          <p:cNvPr id="9" name="文本框 8"/>
          <p:cNvSpPr txBox="1"/>
          <p:nvPr/>
        </p:nvSpPr>
        <p:spPr>
          <a:xfrm>
            <a:off x="6752136" y="2482768"/>
            <a:ext cx="1782264" cy="461665"/>
          </a:xfrm>
          <a:prstGeom prst="rect">
            <a:avLst/>
          </a:prstGeom>
          <a:noFill/>
          <a:ln>
            <a:solidFill>
              <a:srgbClr val="FF0000"/>
            </a:solidFill>
          </a:ln>
        </p:spPr>
        <p:txBody>
          <a:bodyPr wrap="square" rtlCol="0">
            <a:spAutoFit/>
          </a:bodyPr>
          <a:lstStyle/>
          <a:p>
            <a:r>
              <a:rPr lang="zh-CN" altLang="en-US" sz="2400" dirty="0"/>
              <a:t>规范性如何</a:t>
            </a:r>
            <a:endParaRPr lang="en-US" sz="2400" dirty="0"/>
          </a:p>
        </p:txBody>
      </p:sp>
      <p:sp>
        <p:nvSpPr>
          <p:cNvPr id="10" name="文本框 9"/>
          <p:cNvSpPr txBox="1"/>
          <p:nvPr/>
        </p:nvSpPr>
        <p:spPr>
          <a:xfrm>
            <a:off x="4932040" y="5967864"/>
            <a:ext cx="2952328" cy="646331"/>
          </a:xfrm>
          <a:prstGeom prst="rect">
            <a:avLst/>
          </a:prstGeom>
          <a:noFill/>
          <a:ln>
            <a:solidFill>
              <a:srgbClr val="FF0000"/>
            </a:solidFill>
          </a:ln>
        </p:spPr>
        <p:txBody>
          <a:bodyPr wrap="square" rtlCol="0">
            <a:spAutoFit/>
          </a:bodyPr>
          <a:lstStyle/>
          <a:p>
            <a:r>
              <a:rPr lang="zh-CN" altLang="en-US" dirty="0"/>
              <a:t>自描述性：数据是否带有一定的自描述信息。</a:t>
            </a:r>
            <a:endParaRPr lang="en-US" dirty="0"/>
          </a:p>
        </p:txBody>
      </p:sp>
      <p:sp>
        <p:nvSpPr>
          <p:cNvPr id="11" name="文本框 10"/>
          <p:cNvSpPr txBox="1"/>
          <p:nvPr/>
        </p:nvSpPr>
        <p:spPr>
          <a:xfrm>
            <a:off x="111846" y="2141640"/>
            <a:ext cx="2198149" cy="400110"/>
          </a:xfrm>
          <a:prstGeom prst="rect">
            <a:avLst/>
          </a:prstGeom>
          <a:noFill/>
          <a:ln>
            <a:solidFill>
              <a:schemeClr val="accent1"/>
            </a:solidFill>
          </a:ln>
        </p:spPr>
        <p:txBody>
          <a:bodyPr wrap="square" rtlCol="0">
            <a:spAutoFit/>
          </a:bodyPr>
          <a:lstStyle/>
          <a:p>
            <a:r>
              <a:rPr lang="zh-CN" altLang="en-US" sz="2000" dirty="0"/>
              <a:t>数据被正确记录。</a:t>
            </a:r>
            <a:endParaRPr lang="en-US" sz="2000" dirty="0"/>
          </a:p>
        </p:txBody>
      </p:sp>
      <p:sp>
        <p:nvSpPr>
          <p:cNvPr id="12" name="文本框 11"/>
          <p:cNvSpPr txBox="1"/>
          <p:nvPr/>
        </p:nvSpPr>
        <p:spPr>
          <a:xfrm>
            <a:off x="6184014" y="3495524"/>
            <a:ext cx="2171888" cy="461665"/>
          </a:xfrm>
          <a:prstGeom prst="rect">
            <a:avLst/>
          </a:prstGeom>
          <a:noFill/>
          <a:ln>
            <a:solidFill>
              <a:srgbClr val="FF0000"/>
            </a:solidFill>
          </a:ln>
        </p:spPr>
        <p:txBody>
          <a:bodyPr wrap="square" rtlCol="0">
            <a:spAutoFit/>
          </a:bodyPr>
          <a:lstStyle/>
          <a:p>
            <a:r>
              <a:rPr lang="zh-CN" altLang="en-US" sz="2400" dirty="0"/>
              <a:t>数据是新鲜的</a:t>
            </a:r>
            <a:endParaRPr lang="en-US" sz="2400" dirty="0"/>
          </a:p>
        </p:txBody>
      </p:sp>
    </p:spTree>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269444358"/>
              </p:ext>
            </p:extLst>
          </p:nvPr>
        </p:nvGraphicFramePr>
        <p:xfrm>
          <a:off x="500034" y="1094982"/>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752351153"/>
              </p:ext>
            </p:extLst>
          </p:nvPr>
        </p:nvGraphicFramePr>
        <p:xfrm>
          <a:off x="500034" y="1071546"/>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642910" y="1214422"/>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857232"/>
            <a:ext cx="8215370" cy="4762910"/>
          </a:xfrm>
        </p:spPr>
        <p:txBody>
          <a:bodyPr/>
          <a:lstStyle/>
          <a:p>
            <a:pPr>
              <a:buNone/>
            </a:pPr>
            <a:r>
              <a:rPr lang="en-US" altLang="zh-CN" b="1" dirty="0"/>
              <a:t>【</a:t>
            </a:r>
            <a:r>
              <a:rPr lang="zh-CN" altLang="en-US" b="1" dirty="0"/>
              <a:t>例</a:t>
            </a:r>
            <a:r>
              <a:rPr lang="en-US" altLang="zh-CN" b="1" dirty="0"/>
              <a:t>3</a:t>
            </a:r>
            <a:r>
              <a:rPr lang="en-US" b="1" dirty="0"/>
              <a:t>.2</a:t>
            </a:r>
            <a:r>
              <a:rPr lang="en-US" altLang="zh-CN" b="1" dirty="0"/>
              <a:t>】</a:t>
            </a:r>
            <a:r>
              <a:rPr lang="zh-CN" altLang="en-US" b="1" dirty="0"/>
              <a:t>基于</a:t>
            </a:r>
            <a:r>
              <a:rPr lang="en-US" b="1" dirty="0"/>
              <a:t>R</a:t>
            </a:r>
            <a:r>
              <a:rPr lang="zh-CN" altLang="en-US" b="1" dirty="0"/>
              <a:t>的数据预处理</a:t>
            </a:r>
            <a:endParaRPr lang="en-US" altLang="zh-CN" b="1" dirty="0"/>
          </a:p>
          <a:p>
            <a:pPr>
              <a:buNone/>
            </a:pPr>
            <a:endParaRPr lang="zh-CN" altLang="en-US" dirty="0"/>
          </a:p>
          <a:p>
            <a:r>
              <a:rPr lang="zh-CN" altLang="en-US" b="1" dirty="0"/>
              <a:t>本例主要分析</a:t>
            </a:r>
            <a:r>
              <a:rPr lang="en-US" b="1" dirty="0"/>
              <a:t>VIM</a:t>
            </a:r>
            <a:r>
              <a:rPr lang="zh-CN" altLang="en-US" b="1" dirty="0"/>
              <a:t>包数据集</a:t>
            </a:r>
            <a:r>
              <a:rPr lang="en-US" b="1" dirty="0"/>
              <a:t>sleep</a:t>
            </a:r>
            <a:r>
              <a:rPr lang="zh-CN" altLang="en-US" b="1" dirty="0"/>
              <a:t>中的缺失数据处理问题</a:t>
            </a:r>
            <a:endParaRPr lang="en-US" altLang="zh-CN" b="1" dirty="0"/>
          </a:p>
          <a:p>
            <a:pPr lvl="1"/>
            <a:r>
              <a:rPr lang="zh-CN" altLang="en-US" dirty="0"/>
              <a:t>睡眠变量，包括睡眠中做梦时长（</a:t>
            </a:r>
            <a:r>
              <a:rPr lang="en-US" dirty="0"/>
              <a:t>Dream</a:t>
            </a:r>
            <a:r>
              <a:rPr lang="zh-CN" altLang="en-US" dirty="0"/>
              <a:t>）、不做梦的时长（</a:t>
            </a:r>
            <a:r>
              <a:rPr lang="en-US" dirty="0" err="1"/>
              <a:t>NonD</a:t>
            </a:r>
            <a:r>
              <a:rPr lang="zh-CN" altLang="en-US" dirty="0"/>
              <a:t>）以及二者的和（</a:t>
            </a:r>
            <a:r>
              <a:rPr lang="en-US" dirty="0"/>
              <a:t>sleep</a:t>
            </a:r>
            <a:r>
              <a:rPr lang="zh-CN" altLang="en-US" dirty="0"/>
              <a:t>）；</a:t>
            </a:r>
          </a:p>
          <a:p>
            <a:pPr lvl="1"/>
            <a:r>
              <a:rPr lang="zh-CN" altLang="en-US" dirty="0"/>
              <a:t>体质变量，包括体重（</a:t>
            </a:r>
            <a:r>
              <a:rPr lang="en-US" dirty="0" err="1"/>
              <a:t>BodyWgt</a:t>
            </a:r>
            <a:r>
              <a:rPr lang="zh-CN" altLang="en-US" dirty="0"/>
              <a:t>，单位为千克）、脑重（</a:t>
            </a:r>
            <a:r>
              <a:rPr lang="en-US" dirty="0" err="1"/>
              <a:t>BrainWgt</a:t>
            </a:r>
            <a:r>
              <a:rPr lang="zh-CN" altLang="en-US" dirty="0"/>
              <a:t>，单位为克）、寿命（</a:t>
            </a:r>
            <a:r>
              <a:rPr lang="en-US" dirty="0"/>
              <a:t>Span</a:t>
            </a:r>
            <a:r>
              <a:rPr lang="zh-CN" altLang="en-US" dirty="0"/>
              <a:t>，单位为年）和妊娠期（</a:t>
            </a:r>
            <a:r>
              <a:rPr lang="en-US" dirty="0" err="1"/>
              <a:t>Gest</a:t>
            </a:r>
            <a:r>
              <a:rPr lang="zh-CN" altLang="en-US" dirty="0"/>
              <a:t>，单位为天）；</a:t>
            </a:r>
          </a:p>
          <a:p>
            <a:pPr lvl="1"/>
            <a:r>
              <a:rPr lang="zh-CN" altLang="en-US" dirty="0"/>
              <a:t>生态学变量，包括物种被捕食的程度（</a:t>
            </a:r>
            <a:r>
              <a:rPr lang="en-US" dirty="0" err="1"/>
              <a:t>Pred</a:t>
            </a:r>
            <a:r>
              <a:rPr lang="zh-CN" altLang="en-US" dirty="0"/>
              <a:t>）、睡眠时暴露的程度（</a:t>
            </a:r>
            <a:r>
              <a:rPr lang="en-US" dirty="0"/>
              <a:t>Exp</a:t>
            </a:r>
            <a:r>
              <a:rPr lang="zh-CN" altLang="en-US" dirty="0"/>
              <a:t>）和面临的总危险程度（</a:t>
            </a:r>
            <a:r>
              <a:rPr lang="en-US" dirty="0"/>
              <a:t>Danger</a:t>
            </a:r>
            <a:r>
              <a:rPr lang="zh-CN" altLang="en-US" dirty="0"/>
              <a:t>）。</a:t>
            </a:r>
          </a:p>
        </p:txBody>
      </p:sp>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
        <p:nvSpPr>
          <p:cNvPr id="8" name="TextBox 7"/>
          <p:cNvSpPr txBox="1"/>
          <p:nvPr/>
        </p:nvSpPr>
        <p:spPr>
          <a:xfrm>
            <a:off x="2987824" y="5101353"/>
            <a:ext cx="252028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基于</a:t>
            </a:r>
            <a:r>
              <a:rPr lang="en-US" dirty="0"/>
              <a:t>R</a:t>
            </a:r>
            <a:r>
              <a:rPr lang="zh-CN" altLang="en-US" dirty="0"/>
              <a:t>的缺失数据处理</a:t>
            </a:r>
          </a:p>
        </p:txBody>
      </p:sp>
      <p:sp>
        <p:nvSpPr>
          <p:cNvPr id="9" name="TextBox 8"/>
          <p:cNvSpPr txBox="1"/>
          <p:nvPr/>
        </p:nvSpPr>
        <p:spPr>
          <a:xfrm>
            <a:off x="1428728" y="857232"/>
            <a:ext cx="4714908" cy="4801314"/>
          </a:xfrm>
          <a:prstGeom prst="rect">
            <a:avLst/>
          </a:prstGeom>
          <a:noFill/>
        </p:spPr>
        <p:txBody>
          <a:bodyPr wrap="square" rtlCol="0">
            <a:spAutoFit/>
          </a:bodyPr>
          <a:lstStyle/>
          <a:p>
            <a:r>
              <a:rPr lang="zh-CN" altLang="en-US" dirty="0"/>
              <a:t/>
            </a:r>
            <a:br>
              <a:rPr lang="zh-CN" altLang="en-US" dirty="0"/>
            </a:br>
            <a:r>
              <a:rPr lang="en-US" altLang="zh-CN" sz="2400" dirty="0" err="1">
                <a:latin typeface="Times New Roman" pitchFamily="18" charset="0"/>
                <a:cs typeface="Times New Roman" pitchFamily="18" charset="0"/>
              </a:rPr>
              <a:t>install.packages</a:t>
            </a:r>
            <a:r>
              <a:rPr lang="en-US" altLang="zh-CN" sz="2400" dirty="0">
                <a:latin typeface="Times New Roman" pitchFamily="18" charset="0"/>
                <a:cs typeface="Times New Roman" pitchFamily="18" charset="0"/>
              </a:rPr>
              <a:t>("VIM")</a:t>
            </a:r>
            <a:endParaRPr lang="zh-CN" alt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data(</a:t>
            </a:r>
            <a:r>
              <a:rPr lang="en-US" altLang="zh-CN" sz="2400" dirty="0" err="1">
                <a:latin typeface="Times New Roman" pitchFamily="18" charset="0"/>
                <a:cs typeface="Times New Roman" pitchFamily="18" charset="0"/>
              </a:rPr>
              <a:t>sleep,package</a:t>
            </a:r>
            <a:r>
              <a:rPr lang="en-US" altLang="zh-CN" sz="2400" dirty="0">
                <a:latin typeface="Times New Roman" pitchFamily="18" charset="0"/>
                <a:cs typeface="Times New Roman" pitchFamily="18" charset="0"/>
              </a:rPr>
              <a:t>="VIM")</a:t>
            </a:r>
            <a:endParaRPr lang="zh-CN" alt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sleep</a:t>
            </a:r>
            <a:endParaRPr lang="zh-CN" alt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summary(sleep)</a:t>
            </a:r>
            <a:endParaRPr lang="zh-CN" alt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sleep[!</a:t>
            </a:r>
            <a:r>
              <a:rPr lang="en-US" altLang="zh-CN" sz="2400" dirty="0" err="1">
                <a:latin typeface="Times New Roman" pitchFamily="18" charset="0"/>
                <a:cs typeface="Times New Roman" pitchFamily="18" charset="0"/>
              </a:rPr>
              <a:t>complete.cases</a:t>
            </a:r>
            <a:r>
              <a:rPr lang="en-US" altLang="zh-CN" sz="2400" dirty="0">
                <a:latin typeface="Times New Roman" pitchFamily="18" charset="0"/>
                <a:cs typeface="Times New Roman" pitchFamily="18" charset="0"/>
              </a:rPr>
              <a:t>(sleep),]</a:t>
            </a:r>
            <a:endParaRPr lang="zh-CN" alt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mean(!</a:t>
            </a:r>
            <a:r>
              <a:rPr lang="en-US" altLang="zh-CN" sz="2400" dirty="0" err="1">
                <a:latin typeface="Times New Roman" pitchFamily="18" charset="0"/>
                <a:cs typeface="Times New Roman" pitchFamily="18" charset="0"/>
              </a:rPr>
              <a:t>complete.cases</a:t>
            </a:r>
            <a:r>
              <a:rPr lang="en-US" altLang="zh-CN" sz="2400" dirty="0">
                <a:latin typeface="Times New Roman" pitchFamily="18" charset="0"/>
                <a:cs typeface="Times New Roman" pitchFamily="18" charset="0"/>
              </a:rPr>
              <a:t>(sleep))</a:t>
            </a:r>
            <a:endParaRPr lang="zh-CN" alt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sum(is.na(</a:t>
            </a:r>
            <a:r>
              <a:rPr lang="en-US" altLang="zh-CN" sz="2400" dirty="0" err="1">
                <a:latin typeface="Times New Roman" pitchFamily="18" charset="0"/>
                <a:cs typeface="Times New Roman" pitchFamily="18" charset="0"/>
              </a:rPr>
              <a:t>sleep$Span</a:t>
            </a:r>
            <a:r>
              <a:rPr lang="en-US" altLang="zh-CN" sz="2400" dirty="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a:p>
            <a:r>
              <a:rPr lang="en-US" altLang="zh-CN" sz="2400" dirty="0" err="1">
                <a:latin typeface="Times New Roman" pitchFamily="18" charset="0"/>
                <a:cs typeface="Times New Roman" pitchFamily="18" charset="0"/>
              </a:rPr>
              <a:t>cleanedsleep</a:t>
            </a:r>
            <a:r>
              <a:rPr lang="en-US" altLang="zh-CN" sz="2400" dirty="0">
                <a:latin typeface="Times New Roman" pitchFamily="18" charset="0"/>
                <a:cs typeface="Times New Roman" pitchFamily="18" charset="0"/>
              </a:rPr>
              <a:t> &lt;- </a:t>
            </a:r>
            <a:r>
              <a:rPr lang="en-US" altLang="zh-CN" sz="2400" dirty="0" err="1">
                <a:latin typeface="Times New Roman" pitchFamily="18" charset="0"/>
                <a:cs typeface="Times New Roman" pitchFamily="18" charset="0"/>
              </a:rPr>
              <a:t>na.omit</a:t>
            </a:r>
            <a:r>
              <a:rPr lang="en-US" altLang="zh-CN" sz="2400" dirty="0">
                <a:latin typeface="Times New Roman" pitchFamily="18" charset="0"/>
                <a:cs typeface="Times New Roman" pitchFamily="18" charset="0"/>
              </a:rPr>
              <a:t>(sleep)</a:t>
            </a:r>
            <a:endParaRPr lang="zh-CN" altLang="en-US" sz="2400" dirty="0">
              <a:latin typeface="Times New Roman" pitchFamily="18" charset="0"/>
              <a:cs typeface="Times New Roman" pitchFamily="18" charset="0"/>
            </a:endParaRPr>
          </a:p>
          <a:p>
            <a:r>
              <a:rPr lang="en-US" altLang="zh-CN" sz="2400" dirty="0" err="1">
                <a:latin typeface="Times New Roman" pitchFamily="18" charset="0"/>
                <a:cs typeface="Times New Roman" pitchFamily="18" charset="0"/>
              </a:rPr>
              <a:t>cleanedsleep</a:t>
            </a:r>
            <a:endParaRPr lang="en-US" altLang="zh-CN" sz="2400" dirty="0">
              <a:latin typeface="Times New Roman" pitchFamily="18" charset="0"/>
              <a:cs typeface="Times New Roman" pitchFamily="18" charset="0"/>
            </a:endParaRPr>
          </a:p>
          <a:p>
            <a:endParaRPr lang="en-US" altLang="zh-CN" dirty="0"/>
          </a:p>
          <a:p>
            <a:endParaRPr lang="en-US" altLang="zh-CN" dirty="0"/>
          </a:p>
          <a:p>
            <a:endParaRPr lang="en-US" altLang="zh-CN" dirty="0"/>
          </a:p>
          <a:p>
            <a:endParaRPr lang="zh-CN" altLang="en-US" dirty="0"/>
          </a:p>
        </p:txBody>
      </p:sp>
      <p:sp>
        <p:nvSpPr>
          <p:cNvPr id="2" name="文本框 1"/>
          <p:cNvSpPr txBox="1"/>
          <p:nvPr/>
        </p:nvSpPr>
        <p:spPr>
          <a:xfrm>
            <a:off x="5000628" y="1196752"/>
            <a:ext cx="2016224" cy="369332"/>
          </a:xfrm>
          <a:prstGeom prst="rect">
            <a:avLst/>
          </a:prstGeom>
          <a:noFill/>
        </p:spPr>
        <p:txBody>
          <a:bodyPr wrap="square" rtlCol="0">
            <a:spAutoFit/>
          </a:bodyPr>
          <a:lstStyle/>
          <a:p>
            <a:r>
              <a:rPr lang="en-US" altLang="zh-CN" dirty="0"/>
              <a:t>//</a:t>
            </a:r>
            <a:r>
              <a:rPr lang="zh-CN" altLang="en-US" dirty="0"/>
              <a:t>安装</a:t>
            </a:r>
            <a:r>
              <a:rPr lang="en-US" altLang="zh-CN" dirty="0"/>
              <a:t>R</a:t>
            </a:r>
            <a:r>
              <a:rPr lang="zh-CN" altLang="en-US" dirty="0"/>
              <a:t>包</a:t>
            </a:r>
            <a:r>
              <a:rPr lang="en-US" altLang="zh-CN" dirty="0"/>
              <a:t>VIM</a:t>
            </a:r>
            <a:endParaRPr lang="en-US" dirty="0"/>
          </a:p>
        </p:txBody>
      </p:sp>
      <p:sp>
        <p:nvSpPr>
          <p:cNvPr id="6" name="文本框 5"/>
          <p:cNvSpPr txBox="1"/>
          <p:nvPr/>
        </p:nvSpPr>
        <p:spPr>
          <a:xfrm>
            <a:off x="5000628" y="1580209"/>
            <a:ext cx="3355274" cy="369332"/>
          </a:xfrm>
          <a:prstGeom prst="rect">
            <a:avLst/>
          </a:prstGeom>
          <a:noFill/>
        </p:spPr>
        <p:txBody>
          <a:bodyPr wrap="square" rtlCol="0">
            <a:spAutoFit/>
          </a:bodyPr>
          <a:lstStyle/>
          <a:p>
            <a:r>
              <a:rPr lang="en-US" altLang="zh-CN" dirty="0"/>
              <a:t>//</a:t>
            </a:r>
            <a:r>
              <a:rPr lang="zh-CN" altLang="en-US" dirty="0"/>
              <a:t>加载</a:t>
            </a:r>
            <a:r>
              <a:rPr lang="en-US" altLang="zh-CN" dirty="0"/>
              <a:t>VIM</a:t>
            </a:r>
            <a:r>
              <a:rPr lang="zh-CN" altLang="en-US" dirty="0"/>
              <a:t>中的</a:t>
            </a:r>
            <a:r>
              <a:rPr lang="en-US" altLang="zh-CN" dirty="0"/>
              <a:t>sleep</a:t>
            </a:r>
            <a:r>
              <a:rPr lang="zh-CN" altLang="en-US" dirty="0"/>
              <a:t>数据集</a:t>
            </a:r>
            <a:endParaRPr lang="en-US" dirty="0"/>
          </a:p>
        </p:txBody>
      </p:sp>
      <p:sp>
        <p:nvSpPr>
          <p:cNvPr id="7" name="文本框 6"/>
          <p:cNvSpPr txBox="1"/>
          <p:nvPr/>
        </p:nvSpPr>
        <p:spPr>
          <a:xfrm>
            <a:off x="2394297" y="1963666"/>
            <a:ext cx="3355274" cy="369332"/>
          </a:xfrm>
          <a:prstGeom prst="rect">
            <a:avLst/>
          </a:prstGeom>
          <a:noFill/>
        </p:spPr>
        <p:txBody>
          <a:bodyPr wrap="square" rtlCol="0">
            <a:spAutoFit/>
          </a:bodyPr>
          <a:lstStyle/>
          <a:p>
            <a:r>
              <a:rPr lang="en-US" altLang="zh-CN" dirty="0"/>
              <a:t>//</a:t>
            </a:r>
            <a:r>
              <a:rPr lang="zh-CN" altLang="en-US" dirty="0"/>
              <a:t>显示</a:t>
            </a:r>
            <a:r>
              <a:rPr lang="en-US" altLang="zh-CN" dirty="0"/>
              <a:t>sleep</a:t>
            </a:r>
            <a:r>
              <a:rPr lang="zh-CN" altLang="en-US" dirty="0"/>
              <a:t>数据集内容</a:t>
            </a:r>
            <a:endParaRPr lang="en-US" dirty="0"/>
          </a:p>
        </p:txBody>
      </p:sp>
      <p:sp>
        <p:nvSpPr>
          <p:cNvPr id="10" name="文本框 9"/>
          <p:cNvSpPr txBox="1"/>
          <p:nvPr/>
        </p:nvSpPr>
        <p:spPr>
          <a:xfrm>
            <a:off x="3491880" y="2300653"/>
            <a:ext cx="3816424" cy="369332"/>
          </a:xfrm>
          <a:prstGeom prst="rect">
            <a:avLst/>
          </a:prstGeom>
          <a:noFill/>
        </p:spPr>
        <p:txBody>
          <a:bodyPr wrap="square" rtlCol="0">
            <a:spAutoFit/>
          </a:bodyPr>
          <a:lstStyle/>
          <a:p>
            <a:r>
              <a:rPr lang="en-US" altLang="zh-CN" dirty="0"/>
              <a:t>//</a:t>
            </a:r>
            <a:r>
              <a:rPr lang="zh-CN" altLang="en-US" dirty="0"/>
              <a:t>对</a:t>
            </a:r>
            <a:r>
              <a:rPr lang="en-US" altLang="zh-CN" dirty="0"/>
              <a:t>sleep</a:t>
            </a:r>
            <a:r>
              <a:rPr lang="zh-CN" altLang="en-US" dirty="0"/>
              <a:t>数据集进行</a:t>
            </a:r>
            <a:r>
              <a:rPr lang="zh-CN" altLang="en-US" b="1" u="sng" dirty="0">
                <a:solidFill>
                  <a:srgbClr val="FF0000"/>
                </a:solidFill>
              </a:rPr>
              <a:t>探索性分析</a:t>
            </a:r>
            <a:endParaRPr lang="en-US" b="1" u="sng" dirty="0">
              <a:solidFill>
                <a:srgbClr val="FF0000"/>
              </a:solidFill>
            </a:endParaRPr>
          </a:p>
        </p:txBody>
      </p:sp>
      <p:sp>
        <p:nvSpPr>
          <p:cNvPr id="11" name="文本框 10"/>
          <p:cNvSpPr txBox="1"/>
          <p:nvPr/>
        </p:nvSpPr>
        <p:spPr>
          <a:xfrm>
            <a:off x="5327576" y="2669985"/>
            <a:ext cx="3816424" cy="369332"/>
          </a:xfrm>
          <a:prstGeom prst="rect">
            <a:avLst/>
          </a:prstGeom>
          <a:noFill/>
        </p:spPr>
        <p:txBody>
          <a:bodyPr wrap="square" rtlCol="0">
            <a:spAutoFit/>
          </a:bodyPr>
          <a:lstStyle/>
          <a:p>
            <a:r>
              <a:rPr lang="en-US" altLang="zh-CN" dirty="0"/>
              <a:t>//</a:t>
            </a:r>
            <a:r>
              <a:rPr lang="zh-CN" altLang="en-US" dirty="0"/>
              <a:t>列出有一个或多个缺失值的行</a:t>
            </a:r>
            <a:endParaRPr lang="en-US" dirty="0"/>
          </a:p>
        </p:txBody>
      </p:sp>
      <p:sp>
        <p:nvSpPr>
          <p:cNvPr id="12" name="文本框 11"/>
          <p:cNvSpPr txBox="1"/>
          <p:nvPr/>
        </p:nvSpPr>
        <p:spPr>
          <a:xfrm>
            <a:off x="5220072" y="3053442"/>
            <a:ext cx="4176464" cy="369332"/>
          </a:xfrm>
          <a:prstGeom prst="rect">
            <a:avLst/>
          </a:prstGeom>
          <a:noFill/>
        </p:spPr>
        <p:txBody>
          <a:bodyPr wrap="square" rtlCol="0">
            <a:spAutoFit/>
          </a:bodyPr>
          <a:lstStyle/>
          <a:p>
            <a:r>
              <a:rPr lang="en-US" altLang="zh-CN" dirty="0"/>
              <a:t>//</a:t>
            </a:r>
            <a:r>
              <a:rPr lang="zh-CN" altLang="en-US" dirty="0"/>
              <a:t>用</a:t>
            </a:r>
            <a:r>
              <a:rPr lang="en-US" altLang="zh-CN" dirty="0"/>
              <a:t>mean</a:t>
            </a:r>
            <a:r>
              <a:rPr lang="zh-CN" altLang="en-US" dirty="0"/>
              <a:t>函数计算含缺失值数据的行</a:t>
            </a:r>
            <a:endParaRPr lang="en-US" dirty="0"/>
          </a:p>
        </p:txBody>
      </p:sp>
      <p:sp>
        <p:nvSpPr>
          <p:cNvPr id="13" name="文本框 12"/>
          <p:cNvSpPr txBox="1"/>
          <p:nvPr/>
        </p:nvSpPr>
        <p:spPr>
          <a:xfrm>
            <a:off x="4474720" y="3408649"/>
            <a:ext cx="4176464" cy="369332"/>
          </a:xfrm>
          <a:prstGeom prst="rect">
            <a:avLst/>
          </a:prstGeom>
          <a:noFill/>
        </p:spPr>
        <p:txBody>
          <a:bodyPr wrap="square" rtlCol="0">
            <a:spAutoFit/>
          </a:bodyPr>
          <a:lstStyle/>
          <a:p>
            <a:r>
              <a:rPr lang="en-US" altLang="zh-CN" dirty="0"/>
              <a:t>//</a:t>
            </a:r>
            <a:r>
              <a:rPr lang="zh-CN" altLang="en-US" dirty="0"/>
              <a:t>用</a:t>
            </a:r>
            <a:r>
              <a:rPr lang="en-US" altLang="zh-CN" dirty="0"/>
              <a:t>sum</a:t>
            </a:r>
            <a:r>
              <a:rPr lang="zh-CN" altLang="en-US" dirty="0"/>
              <a:t>函数计算变量</a:t>
            </a:r>
            <a:r>
              <a:rPr lang="en-US" altLang="zh-CN" dirty="0"/>
              <a:t>Span</a:t>
            </a:r>
            <a:r>
              <a:rPr lang="zh-CN" altLang="en-US" dirty="0"/>
              <a:t>上的缺失值</a:t>
            </a:r>
            <a:endParaRPr lang="en-US" dirty="0"/>
          </a:p>
        </p:txBody>
      </p:sp>
      <p:sp>
        <p:nvSpPr>
          <p:cNvPr id="14" name="文本框 13"/>
          <p:cNvSpPr txBox="1"/>
          <p:nvPr/>
        </p:nvSpPr>
        <p:spPr>
          <a:xfrm>
            <a:off x="5259394" y="3834692"/>
            <a:ext cx="3096508" cy="646331"/>
          </a:xfrm>
          <a:prstGeom prst="rect">
            <a:avLst/>
          </a:prstGeom>
          <a:noFill/>
        </p:spPr>
        <p:txBody>
          <a:bodyPr wrap="square" rtlCol="0">
            <a:spAutoFit/>
          </a:bodyPr>
          <a:lstStyle/>
          <a:p>
            <a:r>
              <a:rPr lang="en-US" altLang="zh-CN" dirty="0"/>
              <a:t>//</a:t>
            </a:r>
            <a:r>
              <a:rPr lang="zh-CN" altLang="en-US" dirty="0"/>
              <a:t>用</a:t>
            </a:r>
            <a:r>
              <a:rPr lang="en-US" altLang="zh-CN" dirty="0" err="1"/>
              <a:t>na.omit</a:t>
            </a:r>
            <a:r>
              <a:rPr lang="zh-CN" altLang="en-US" dirty="0"/>
              <a:t>函数删除缺失行，并显示剩余数据</a:t>
            </a:r>
            <a:endParaRPr lang="en-US" dirty="0"/>
          </a:p>
        </p:txBody>
      </p:sp>
    </p:spTree>
  </p:cSld>
  <p:clrMapOvr>
    <a:masterClrMapping/>
  </p:clrMapOvr>
  <p:transition>
    <p:blinds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en-US" dirty="0"/>
          </a:p>
        </p:txBody>
      </p:sp>
      <p:sp>
        <p:nvSpPr>
          <p:cNvPr id="3" name="内容占位符 2"/>
          <p:cNvSpPr>
            <a:spLocks noGrp="1"/>
          </p:cNvSpPr>
          <p:nvPr>
            <p:ph idx="1"/>
          </p:nvPr>
        </p:nvSpPr>
        <p:spPr/>
        <p:txBody>
          <a:bodyPr/>
          <a:lstStyle/>
          <a:p>
            <a:endParaRPr lang="en-US"/>
          </a:p>
        </p:txBody>
      </p:sp>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grpSp>
        <p:nvGrpSpPr>
          <p:cNvPr id="6" name="组合 5"/>
          <p:cNvGrpSpPr/>
          <p:nvPr/>
        </p:nvGrpSpPr>
        <p:grpSpPr>
          <a:xfrm>
            <a:off x="2105755" y="2743806"/>
            <a:ext cx="4932489" cy="1370387"/>
            <a:chOff x="407670" y="1126526"/>
            <a:chExt cx="4932489" cy="1370387"/>
          </a:xfrm>
        </p:grpSpPr>
        <p:sp>
          <p:nvSpPr>
            <p:cNvPr id="7" name="圆角矩形 6"/>
            <p:cNvSpPr/>
            <p:nvPr/>
          </p:nvSpPr>
          <p:spPr>
            <a:xfrm>
              <a:off x="407670" y="1126526"/>
              <a:ext cx="4932489" cy="1370387"/>
            </a:xfrm>
            <a:prstGeom prst="roundRect">
              <a:avLst/>
            </a:pr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8" name="圆角矩形 4"/>
            <p:cNvSpPr/>
            <p:nvPr/>
          </p:nvSpPr>
          <p:spPr>
            <a:xfrm>
              <a:off x="474567" y="1193423"/>
              <a:ext cx="4798695" cy="12365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725" tIns="0" rIns="215725" bIns="0" numCol="1" spcCol="1270" anchor="ctr" anchorCtr="0">
              <a:noAutofit/>
            </a:bodyPr>
            <a:lstStyle/>
            <a:p>
              <a:pPr lvl="0" algn="l" defTabSz="1244600" rtl="0">
                <a:lnSpc>
                  <a:spcPct val="90000"/>
                </a:lnSpc>
                <a:spcBef>
                  <a:spcPct val="0"/>
                </a:spcBef>
                <a:spcAft>
                  <a:spcPct val="35000"/>
                </a:spcAft>
              </a:pPr>
              <a:r>
                <a:rPr lang="zh-CN" altLang="en-US" sz="2800" kern="1200" dirty="0"/>
                <a:t>正确认识</a:t>
              </a:r>
              <a:r>
                <a:rPr lang="zh-CN" sz="2800" kern="1200" dirty="0"/>
                <a:t>数据预处理</a:t>
              </a:r>
              <a:r>
                <a:rPr lang="zh-CN" altLang="en-US" sz="2800" kern="1200" dirty="0"/>
                <a:t>（</a:t>
              </a:r>
              <a:r>
                <a:rPr lang="en-US" altLang="zh-CN" sz="2800" kern="1200" dirty="0"/>
                <a:t>1</a:t>
              </a:r>
              <a:r>
                <a:rPr lang="zh-CN" altLang="en-US" sz="2800" kern="1200" dirty="0"/>
                <a:t>）</a:t>
              </a:r>
              <a:endParaRPr lang="en-US" sz="2800" kern="1200" dirty="0"/>
            </a:p>
          </p:txBody>
        </p:sp>
      </p:grpSp>
    </p:spTree>
    <p:extLst>
      <p:ext uri="{BB962C8B-B14F-4D97-AF65-F5344CB8AC3E}">
        <p14:creationId xmlns:p14="http://schemas.microsoft.com/office/powerpoint/2010/main" val="2816621505"/>
      </p:ext>
    </p:extLst>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764301919"/>
              </p:ext>
            </p:extLst>
          </p:nvPr>
        </p:nvGraphicFramePr>
        <p:xfrm>
          <a:off x="428596" y="500042"/>
          <a:ext cx="8153400" cy="5786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zh-CN" altLang="en-US" dirty="0"/>
              <a:t>本章小结</a:t>
            </a:r>
          </a:p>
        </p:txBody>
      </p:sp>
      <p:sp>
        <p:nvSpPr>
          <p:cNvPr id="2" name="文本框 1"/>
          <p:cNvSpPr txBox="1"/>
          <p:nvPr/>
        </p:nvSpPr>
        <p:spPr>
          <a:xfrm>
            <a:off x="1115062" y="4869160"/>
            <a:ext cx="7272808" cy="1261884"/>
          </a:xfrm>
          <a:prstGeom prst="rect">
            <a:avLst/>
          </a:prstGeom>
          <a:noFill/>
          <a:ln>
            <a:solidFill>
              <a:srgbClr val="FF0000"/>
            </a:solidFill>
          </a:ln>
        </p:spPr>
        <p:txBody>
          <a:bodyPr wrap="square" rtlCol="0">
            <a:spAutoFit/>
          </a:bodyPr>
          <a:lstStyle/>
          <a:p>
            <a:r>
              <a:rPr lang="zh-CN" altLang="en-US" sz="2400" b="1" dirty="0">
                <a:solidFill>
                  <a:srgbClr val="FF0000"/>
                </a:solidFill>
              </a:rPr>
              <a:t>因此，</a:t>
            </a:r>
            <a:r>
              <a:rPr lang="zh-CN" altLang="en-US" sz="2400" b="1" u="sng" dirty="0">
                <a:solidFill>
                  <a:srgbClr val="FF0000"/>
                </a:solidFill>
              </a:rPr>
              <a:t>应尽可能减少预处理对数据原始内容的改变</a:t>
            </a:r>
            <a:r>
              <a:rPr lang="zh-CN" altLang="en-US" sz="2400" b="1" dirty="0">
                <a:solidFill>
                  <a:srgbClr val="FF0000"/>
                </a:solidFill>
              </a:rPr>
              <a:t>。</a:t>
            </a:r>
            <a:endParaRPr lang="en-US" altLang="zh-CN" sz="2400" b="1" dirty="0">
              <a:solidFill>
                <a:srgbClr val="FF0000"/>
              </a:solidFill>
            </a:endParaRPr>
          </a:p>
          <a:p>
            <a:r>
              <a:rPr lang="zh-CN" altLang="en-US" sz="2400" dirty="0"/>
              <a:t>要减少数据预处理工作，必须提升</a:t>
            </a:r>
            <a:r>
              <a:rPr lang="zh-CN" altLang="en-US" sz="2400" dirty="0">
                <a:solidFill>
                  <a:srgbClr val="FF0000"/>
                </a:solidFill>
              </a:rPr>
              <a:t>计算方法（平台）的</a:t>
            </a:r>
            <a:r>
              <a:rPr lang="zh-CN" altLang="en-US" sz="2800" dirty="0">
                <a:solidFill>
                  <a:srgbClr val="FF0000"/>
                </a:solidFill>
              </a:rPr>
              <a:t>鲁棒性！</a:t>
            </a:r>
            <a:endParaRPr lang="en-US" sz="2800" dirty="0">
              <a:solidFill>
                <a:srgbClr val="FF0000"/>
              </a:solidFill>
            </a:endParaRPr>
          </a:p>
        </p:txBody>
      </p:sp>
    </p:spTree>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a:xfrm>
            <a:off x="280800" y="70552"/>
            <a:ext cx="8686800" cy="911225"/>
          </a:xfrm>
        </p:spPr>
        <p:txBody>
          <a:bodyPr>
            <a:normAutofit fontScale="90000"/>
          </a:bodyPr>
          <a:lstStyle/>
          <a:p>
            <a:r>
              <a:rPr lang="en-US" dirty="0"/>
              <a:t>Data Cleaning Makes Everything Okay?</a:t>
            </a:r>
          </a:p>
        </p:txBody>
      </p:sp>
      <p:sp>
        <p:nvSpPr>
          <p:cNvPr id="623619" name="Rectangle 3"/>
          <p:cNvSpPr>
            <a:spLocks noGrp="1" noChangeArrowheads="1"/>
          </p:cNvSpPr>
          <p:nvPr>
            <p:ph type="body" idx="1"/>
          </p:nvPr>
        </p:nvSpPr>
        <p:spPr>
          <a:xfrm>
            <a:off x="9624" y="1225617"/>
            <a:ext cx="5930528" cy="3787559"/>
          </a:xfrm>
          <a:ln>
            <a:solidFill>
              <a:srgbClr val="FF0000"/>
            </a:solidFill>
          </a:ln>
        </p:spPr>
        <p:txBody>
          <a:bodyPr>
            <a:normAutofit fontScale="92500" lnSpcReduction="10000"/>
          </a:bodyPr>
          <a:lstStyle/>
          <a:p>
            <a:pPr>
              <a:buFontTx/>
              <a:buNone/>
            </a:pPr>
            <a:r>
              <a:rPr lang="en-US" sz="2800" dirty="0"/>
              <a:t>    The appearance of a hole in the earth‘s ozone layer over Antarctica,</a:t>
            </a:r>
            <a:r>
              <a:rPr lang="en-US" sz="2800" u="sng" dirty="0">
                <a:solidFill>
                  <a:srgbClr val="FF0000"/>
                </a:solidFill>
              </a:rPr>
              <a:t> </a:t>
            </a:r>
            <a:r>
              <a:rPr lang="en-US" sz="2800" b="1" u="sng" dirty="0">
                <a:solidFill>
                  <a:srgbClr val="FF0000"/>
                </a:solidFill>
              </a:rPr>
              <a:t>first detected in 1976,</a:t>
            </a:r>
            <a:r>
              <a:rPr lang="en-US" sz="2800" u="sng" dirty="0">
                <a:solidFill>
                  <a:srgbClr val="FF0000"/>
                </a:solidFill>
              </a:rPr>
              <a:t> </a:t>
            </a:r>
            <a:r>
              <a:rPr lang="en-US" sz="2800" dirty="0"/>
              <a:t>was so unexpected that </a:t>
            </a:r>
            <a:r>
              <a:rPr lang="en-US" sz="2800" dirty="0">
                <a:solidFill>
                  <a:srgbClr val="FF0000"/>
                </a:solidFill>
              </a:rPr>
              <a:t>scientists didn’t pay attention </a:t>
            </a:r>
            <a:r>
              <a:rPr lang="en-US" sz="2800" dirty="0"/>
              <a:t>to what their instruments were telling them; </a:t>
            </a:r>
            <a:r>
              <a:rPr lang="en-US" sz="2800" u="sng" dirty="0">
                <a:solidFill>
                  <a:srgbClr val="FF0000"/>
                </a:solidFill>
              </a:rPr>
              <a:t>they thought their instruments were malfunctioning</a:t>
            </a:r>
            <a:r>
              <a:rPr lang="en-US" sz="2800" dirty="0"/>
              <a:t>.</a:t>
            </a:r>
          </a:p>
          <a:p>
            <a:pPr>
              <a:buFontTx/>
              <a:buNone/>
            </a:pPr>
            <a:r>
              <a:rPr lang="zh-CN" altLang="en-US" sz="2800" dirty="0"/>
              <a:t>  （以为是设备坏了）</a:t>
            </a:r>
            <a:endParaRPr lang="en-US" sz="2800" dirty="0"/>
          </a:p>
          <a:p>
            <a:pPr lvl="4">
              <a:lnSpc>
                <a:spcPct val="90000"/>
              </a:lnSpc>
              <a:buFontTx/>
              <a:buNone/>
            </a:pPr>
            <a:r>
              <a:rPr lang="en-US" dirty="0"/>
              <a:t>National Center for Atmospheric Research</a:t>
            </a:r>
          </a:p>
          <a:p>
            <a:pPr>
              <a:lnSpc>
                <a:spcPct val="90000"/>
              </a:lnSpc>
              <a:buFontTx/>
              <a:buNone/>
            </a:pPr>
            <a:endParaRPr lang="en-US" dirty="0"/>
          </a:p>
        </p:txBody>
      </p:sp>
      <p:pic>
        <p:nvPicPr>
          <p:cNvPr id="623620" name="Picture 4" descr="antarctic_ozone_h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11" y="1220939"/>
            <a:ext cx="3209925" cy="3209925"/>
          </a:xfrm>
          <a:prstGeom prst="rect">
            <a:avLst/>
          </a:prstGeom>
          <a:noFill/>
          <a:extLst>
            <a:ext uri="{909E8E84-426E-40DD-AFC4-6F175D3DCCD1}">
              <a14:hiddenFill xmlns:a14="http://schemas.microsoft.com/office/drawing/2010/main">
                <a:solidFill>
                  <a:srgbClr val="FFFFFF"/>
                </a:solidFill>
              </a14:hiddenFill>
            </a:ext>
          </a:extLst>
        </p:spPr>
      </p:pic>
      <p:sp>
        <p:nvSpPr>
          <p:cNvPr id="623621" name="Rectangle 5"/>
          <p:cNvSpPr>
            <a:spLocks noChangeArrowheads="1"/>
          </p:cNvSpPr>
          <p:nvPr/>
        </p:nvSpPr>
        <p:spPr bwMode="auto">
          <a:xfrm>
            <a:off x="5410200" y="4572000"/>
            <a:ext cx="3505200" cy="219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90000"/>
              </a:lnSpc>
            </a:pPr>
            <a:r>
              <a:rPr lang="en-US" sz="2000" b="1" dirty="0"/>
              <a:t>In fact, the data were rejected as unreasonable by data quality control algorithms.</a:t>
            </a:r>
          </a:p>
          <a:p>
            <a:pPr>
              <a:lnSpc>
                <a:spcPct val="90000"/>
              </a:lnSpc>
            </a:pPr>
            <a:r>
              <a:rPr lang="zh-CN" altLang="en-US" sz="2400" dirty="0">
                <a:solidFill>
                  <a:srgbClr val="FF0000"/>
                </a:solidFill>
              </a:rPr>
              <a:t>事实上，臭氧层洞的数据被数据质量控制算法直接过滤掉了</a:t>
            </a:r>
            <a:r>
              <a:rPr lang="zh-CN" altLang="en-US" sz="2400" dirty="0"/>
              <a:t>。</a:t>
            </a:r>
            <a:endParaRPr lang="en-US" sz="2400" dirty="0"/>
          </a:p>
        </p:txBody>
      </p:sp>
    </p:spTree>
    <p:extLst>
      <p:ext uri="{BB962C8B-B14F-4D97-AF65-F5344CB8AC3E}">
        <p14:creationId xmlns:p14="http://schemas.microsoft.com/office/powerpoint/2010/main" val="12227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36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23619">
                                            <p:bg/>
                                          </p:spTgt>
                                        </p:tgtEl>
                                        <p:attrNameLst>
                                          <p:attrName>style.visibility</p:attrName>
                                        </p:attrNameLst>
                                      </p:cBhvr>
                                      <p:to>
                                        <p:strVal val="visible"/>
                                      </p:to>
                                    </p:set>
                                    <p:animEffect transition="in" filter="fade">
                                      <p:cBhvr>
                                        <p:cTn id="11" dur="500"/>
                                        <p:tgtEl>
                                          <p:spTgt spid="623619">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23619">
                                            <p:txEl>
                                              <p:pRg st="0" end="0"/>
                                            </p:txEl>
                                          </p:spTgt>
                                        </p:tgtEl>
                                        <p:attrNameLst>
                                          <p:attrName>style.visibility</p:attrName>
                                        </p:attrNameLst>
                                      </p:cBhvr>
                                      <p:to>
                                        <p:strVal val="visible"/>
                                      </p:to>
                                    </p:set>
                                    <p:animEffect transition="in" filter="fade">
                                      <p:cBhvr>
                                        <p:cTn id="16" dur="500"/>
                                        <p:tgtEl>
                                          <p:spTgt spid="6236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3619">
                                            <p:txEl>
                                              <p:pRg st="1" end="1"/>
                                            </p:txEl>
                                          </p:spTgt>
                                        </p:tgtEl>
                                        <p:attrNameLst>
                                          <p:attrName>style.visibility</p:attrName>
                                        </p:attrNameLst>
                                      </p:cBhvr>
                                      <p:to>
                                        <p:strVal val="visible"/>
                                      </p:to>
                                    </p:set>
                                    <p:animEffect transition="in" filter="fade">
                                      <p:cBhvr>
                                        <p:cTn id="21" dur="500"/>
                                        <p:tgtEl>
                                          <p:spTgt spid="62361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3619">
                                            <p:txEl>
                                              <p:pRg st="2" end="2"/>
                                            </p:txEl>
                                          </p:spTgt>
                                        </p:tgtEl>
                                        <p:attrNameLst>
                                          <p:attrName>style.visibility</p:attrName>
                                        </p:attrNameLst>
                                      </p:cBhvr>
                                      <p:to>
                                        <p:strVal val="visible"/>
                                      </p:to>
                                    </p:set>
                                    <p:animEffect transition="in" filter="fade">
                                      <p:cBhvr>
                                        <p:cTn id="24" dur="500"/>
                                        <p:tgtEl>
                                          <p:spTgt spid="62361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23621"/>
                                        </p:tgtEl>
                                        <p:attrNameLst>
                                          <p:attrName>style.visibility</p:attrName>
                                        </p:attrNameLst>
                                      </p:cBhvr>
                                      <p:to>
                                        <p:strVal val="visible"/>
                                      </p:to>
                                    </p:set>
                                    <p:animEffect transition="in" filter="fade">
                                      <p:cBhvr>
                                        <p:cTn id="29" dur="500"/>
                                        <p:tgtEl>
                                          <p:spTgt spid="623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9" grpId="0" build="p" animBg="1"/>
      <p:bldP spid="6236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2852329360"/>
              </p:ext>
            </p:extLst>
          </p:nvPr>
        </p:nvGraphicFramePr>
        <p:xfrm>
          <a:off x="428596" y="500042"/>
          <a:ext cx="8391876" cy="5786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zh-CN" altLang="en-US" dirty="0"/>
              <a:t>本章小结</a:t>
            </a:r>
          </a:p>
        </p:txBody>
      </p:sp>
    </p:spTree>
  </p:cSld>
  <p:clrMapOvr>
    <a:masterClrMapping/>
  </p:clrMapOvr>
  <p:transition>
    <p:blinds dir="vert"/>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972265015"/>
              </p:ext>
            </p:extLst>
          </p:nvPr>
        </p:nvGraphicFramePr>
        <p:xfrm>
          <a:off x="609600" y="1124744"/>
          <a:ext cx="792284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zh-CN" altLang="en-US" dirty="0"/>
              <a:t>本章小结</a:t>
            </a:r>
          </a:p>
        </p:txBody>
      </p:sp>
    </p:spTree>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a:t>
            </a:r>
            <a:r>
              <a:rPr lang="zh-CN" altLang="en-US" dirty="0"/>
              <a:t>统计学规律</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a:p>
            <a:endParaRPr lang="zh-CN" altLang="en-US" dirty="0"/>
          </a:p>
        </p:txBody>
      </p:sp>
      <p:sp>
        <p:nvSpPr>
          <p:cNvPr id="43027" name="Rectangle 19"/>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sp>
        <p:nvSpPr>
          <p:cNvPr id="43029"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43030" name="Object 22"/>
          <p:cNvGraphicFramePr>
            <a:graphicFrameLocks noChangeAspect="1"/>
          </p:cNvGraphicFramePr>
          <p:nvPr/>
        </p:nvGraphicFramePr>
        <p:xfrm>
          <a:off x="500063" y="3211512"/>
          <a:ext cx="8345487" cy="2146314"/>
        </p:xfrm>
        <a:graphic>
          <a:graphicData uri="http://schemas.openxmlformats.org/presentationml/2006/ole">
            <mc:AlternateContent xmlns:mc="http://schemas.openxmlformats.org/markup-compatibility/2006">
              <mc:Choice xmlns:v="urn:schemas-microsoft-com:vml" Requires="v">
                <p:oleObj spid="_x0000_s3076" name="文档" r:id="rId3" imgW="5281526" imgH="1475761" progId="Word.Document.12">
                  <p:embed/>
                </p:oleObj>
              </mc:Choice>
              <mc:Fallback>
                <p:oleObj name="文档" r:id="rId3" imgW="5281526" imgH="1475761" progId="Word.Document.12">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3211512"/>
                        <a:ext cx="8345487" cy="21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TextBox 29"/>
          <p:cNvSpPr txBox="1"/>
          <p:nvPr/>
        </p:nvSpPr>
        <p:spPr>
          <a:xfrm>
            <a:off x="714348" y="1428736"/>
            <a:ext cx="7643866" cy="1631216"/>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
            </a:pPr>
            <a:r>
              <a:rPr lang="zh-CN" altLang="en-US" sz="2800" b="1" dirty="0">
                <a:latin typeface="+mn-lt"/>
                <a:ea typeface="+mn-ea"/>
              </a:rPr>
              <a:t>第一数字定律 （</a:t>
            </a:r>
            <a:r>
              <a:rPr lang="en-US" sz="2800" b="1" dirty="0"/>
              <a:t> </a:t>
            </a:r>
            <a:r>
              <a:rPr lang="en-US" sz="2800" b="1" dirty="0" err="1"/>
              <a:t>Benford's</a:t>
            </a:r>
            <a:r>
              <a:rPr lang="en-US" sz="2800" b="1" dirty="0"/>
              <a:t> law</a:t>
            </a:r>
            <a:r>
              <a:rPr lang="zh-CN" altLang="en-US" sz="2800" b="1" dirty="0">
                <a:latin typeface="+mn-lt"/>
                <a:ea typeface="+mn-ea"/>
              </a:rPr>
              <a:t>）</a:t>
            </a:r>
            <a:endParaRPr lang="en-US" altLang="zh-CN" sz="2400" b="1" dirty="0"/>
          </a:p>
          <a:p>
            <a:endParaRPr lang="en-US" altLang="zh-CN" sz="2400" dirty="0"/>
          </a:p>
          <a:p>
            <a:pPr lvl="1">
              <a:buFont typeface="Wingdings" pitchFamily="2" charset="2"/>
              <a:buChar char="Ø"/>
            </a:pPr>
            <a:r>
              <a:rPr lang="zh-CN" altLang="en-US" sz="2400" dirty="0"/>
              <a:t>第一数字定律（</a:t>
            </a:r>
            <a:r>
              <a:rPr lang="en-US" sz="2400" dirty="0"/>
              <a:t>First-Digit Law</a:t>
            </a:r>
            <a:r>
              <a:rPr lang="zh-CN" altLang="en-US" sz="2400" dirty="0"/>
              <a:t>）描述的是自然数</a:t>
            </a:r>
            <a:r>
              <a:rPr lang="en-US" sz="2400" dirty="0"/>
              <a:t>“1”</a:t>
            </a:r>
            <a:r>
              <a:rPr lang="zh-CN" altLang="en-US" sz="2400" dirty="0"/>
              <a:t>到</a:t>
            </a:r>
            <a:r>
              <a:rPr lang="en-US" sz="2400" dirty="0"/>
              <a:t>“9”</a:t>
            </a:r>
            <a:r>
              <a:rPr lang="zh-CN" altLang="en-US" sz="2400" dirty="0"/>
              <a:t>的使用频率，公式为</a:t>
            </a:r>
          </a:p>
        </p:txBody>
      </p:sp>
      <p:graphicFrame>
        <p:nvGraphicFramePr>
          <p:cNvPr id="43031" name="Object 23"/>
          <p:cNvGraphicFramePr>
            <a:graphicFrameLocks noChangeAspect="1"/>
          </p:cNvGraphicFramePr>
          <p:nvPr/>
        </p:nvGraphicFramePr>
        <p:xfrm>
          <a:off x="3929058" y="2503486"/>
          <a:ext cx="11466512" cy="639762"/>
        </p:xfrm>
        <a:graphic>
          <a:graphicData uri="http://schemas.openxmlformats.org/presentationml/2006/ole">
            <mc:AlternateContent xmlns:mc="http://schemas.openxmlformats.org/markup-compatibility/2006">
              <mc:Choice xmlns:v="urn:schemas-microsoft-com:vml" Requires="v">
                <p:oleObj spid="_x0000_s3077" name="文档" r:id="rId5" imgW="5266338" imgH="295190" progId="Word.Document.12">
                  <p:embed/>
                </p:oleObj>
              </mc:Choice>
              <mc:Fallback>
                <p:oleObj name="文档" r:id="rId5" imgW="5266338" imgH="295190" progId="Word.Document.12">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9058" y="2503486"/>
                        <a:ext cx="1146651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TextBox 32"/>
          <p:cNvSpPr txBox="1"/>
          <p:nvPr/>
        </p:nvSpPr>
        <p:spPr>
          <a:xfrm>
            <a:off x="1000100" y="5429264"/>
            <a:ext cx="7500990" cy="830997"/>
          </a:xfrm>
          <a:prstGeom prst="rect">
            <a:avLst/>
          </a:prstGeom>
          <a:noFill/>
        </p:spPr>
        <p:txBody>
          <a:bodyPr wrap="square" rtlCol="0">
            <a:spAutoFit/>
          </a:bodyPr>
          <a:lstStyle/>
          <a:p>
            <a:r>
              <a:rPr lang="zh-CN" altLang="en-US" sz="2400" dirty="0"/>
              <a:t>其中</a:t>
            </a:r>
            <a:r>
              <a:rPr lang="en-US" altLang="en-US" sz="2400" dirty="0"/>
              <a:t>,</a:t>
            </a:r>
            <a:r>
              <a:rPr lang="zh-CN" altLang="en-US" sz="2400" b="1" u="sng" dirty="0">
                <a:solidFill>
                  <a:srgbClr val="FF0000"/>
                </a:solidFill>
              </a:rPr>
              <a:t>数字</a:t>
            </a:r>
            <a:r>
              <a:rPr lang="en-US" altLang="en-US" sz="2400" b="1" u="sng" dirty="0">
                <a:solidFill>
                  <a:srgbClr val="FF0000"/>
                </a:solidFill>
              </a:rPr>
              <a:t>“1”</a:t>
            </a:r>
            <a:r>
              <a:rPr lang="zh-CN" altLang="en-US" sz="2400" b="1" u="sng" dirty="0">
                <a:solidFill>
                  <a:srgbClr val="FF0000"/>
                </a:solidFill>
              </a:rPr>
              <a:t>的使用最多接近三分之一</a:t>
            </a:r>
            <a:r>
              <a:rPr lang="zh-CN" altLang="en-US" sz="2400" dirty="0"/>
              <a:t>，</a:t>
            </a:r>
            <a:r>
              <a:rPr lang="en-US" altLang="en-US" sz="2400" b="1" dirty="0"/>
              <a:t>“2”</a:t>
            </a:r>
            <a:r>
              <a:rPr lang="zh-CN" altLang="en-US" sz="2400" b="1" dirty="0"/>
              <a:t>为</a:t>
            </a:r>
            <a:r>
              <a:rPr lang="en-US" altLang="en-US" sz="2400" b="1" dirty="0"/>
              <a:t>17.6%</a:t>
            </a:r>
            <a:r>
              <a:rPr lang="zh-CN" altLang="en-US" sz="2400" dirty="0"/>
              <a:t>，</a:t>
            </a:r>
            <a:r>
              <a:rPr lang="en-US" altLang="en-US" sz="2400" b="1" dirty="0"/>
              <a:t>“3”</a:t>
            </a:r>
            <a:r>
              <a:rPr lang="zh-CN" altLang="en-US" sz="2400" b="1" dirty="0"/>
              <a:t>为</a:t>
            </a:r>
            <a:r>
              <a:rPr lang="en-US" altLang="en-US" sz="2400" b="1" dirty="0"/>
              <a:t>12.5%</a:t>
            </a:r>
            <a:r>
              <a:rPr lang="zh-CN" altLang="en-US" sz="2400" dirty="0"/>
              <a:t>，依次递减，</a:t>
            </a:r>
            <a:r>
              <a:rPr lang="en-US" altLang="en-US" sz="2400" dirty="0"/>
              <a:t>“</a:t>
            </a:r>
            <a:r>
              <a:rPr lang="en-US" altLang="en-US" sz="2400" b="1" dirty="0"/>
              <a:t>9”</a:t>
            </a:r>
            <a:r>
              <a:rPr lang="zh-CN" altLang="en-US" sz="2400" b="1" dirty="0"/>
              <a:t>的频率是</a:t>
            </a:r>
            <a:r>
              <a:rPr lang="en-US" altLang="en-US" sz="2400" b="1" dirty="0"/>
              <a:t>4.6%</a:t>
            </a:r>
            <a:endParaRPr lang="zh-CN" altLang="en-US" sz="2400" b="1" dirty="0"/>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8490" y="0"/>
            <a:ext cx="1514824" cy="2033321"/>
          </a:xfrm>
          <a:prstGeom prst="rect">
            <a:avLst/>
          </a:prstGeom>
        </p:spPr>
      </p:pic>
    </p:spTree>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文本占位符 8"/>
          <p:cNvSpPr>
            <a:spLocks noGrp="1"/>
          </p:cNvSpPr>
          <p:nvPr>
            <p:ph type="body" sz="quarter" idx="14"/>
          </p:nvPr>
        </p:nvSpPr>
        <p:spPr>
          <a:xfrm>
            <a:off x="4859338" y="0"/>
            <a:ext cx="4284662" cy="260350"/>
          </a:xfrm>
          <a:ln w="9525"/>
        </p:spPr>
        <p:txBody>
          <a:bodyPr>
            <a:normAutofit lnSpcReduction="10000"/>
          </a:bodyPr>
          <a:lstStyle/>
          <a:p>
            <a:r>
              <a:rPr lang="zh-CN" altLang="en-US"/>
              <a:t>结束</a:t>
            </a:r>
          </a:p>
        </p:txBody>
      </p:sp>
      <p:pic>
        <p:nvPicPr>
          <p:cNvPr id="3" name="Picture 20" descr="thankyou"/>
          <p:cNvPicPr>
            <a:picLocks noChangeAspect="1" noChangeArrowheads="1"/>
          </p:cNvPicPr>
          <p:nvPr/>
        </p:nvPicPr>
        <p:blipFill>
          <a:blip r:embed="rId2"/>
          <a:srcRect/>
          <a:stretch>
            <a:fillRect/>
          </a:stretch>
        </p:blipFill>
        <p:spPr bwMode="auto">
          <a:xfrm>
            <a:off x="1285852" y="1500174"/>
            <a:ext cx="6327775" cy="4248150"/>
          </a:xfrm>
          <a:prstGeom prst="rect">
            <a:avLst/>
          </a:prstGeom>
          <a:noFill/>
          <a:ln w="9525">
            <a:noFill/>
            <a:miter lim="800000"/>
            <a:headEnd/>
            <a:tailEnd/>
          </a:ln>
        </p:spPr>
      </p:pic>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a:p>
            <a:endParaRPr lang="zh-CN" altLang="en-US" dirty="0"/>
          </a:p>
        </p:txBody>
      </p:sp>
      <p:graphicFrame>
        <p:nvGraphicFramePr>
          <p:cNvPr id="7" name="图表 6"/>
          <p:cNvGraphicFramePr/>
          <p:nvPr/>
        </p:nvGraphicFramePr>
        <p:xfrm>
          <a:off x="857224" y="1142984"/>
          <a:ext cx="7500990" cy="485778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714612" y="6143644"/>
            <a:ext cx="35719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      十进制首位数字的出现机率</a:t>
            </a:r>
          </a:p>
        </p:txBody>
      </p:sp>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err="1"/>
              <a:t>Benford's</a:t>
            </a:r>
            <a:r>
              <a:rPr lang="en-US" b="1" dirty="0"/>
              <a:t> law——</a:t>
            </a:r>
            <a:r>
              <a:rPr lang="zh-CN" altLang="en-US" b="1" dirty="0"/>
              <a:t>数字舞弊识别方法</a:t>
            </a:r>
            <a:endParaRPr lang="en-US" dirty="0"/>
          </a:p>
        </p:txBody>
      </p:sp>
      <p:sp>
        <p:nvSpPr>
          <p:cNvPr id="3" name="内容占位符 2"/>
          <p:cNvSpPr>
            <a:spLocks noGrp="1"/>
          </p:cNvSpPr>
          <p:nvPr>
            <p:ph idx="1"/>
          </p:nvPr>
        </p:nvSpPr>
        <p:spPr>
          <a:xfrm>
            <a:off x="571472" y="1171760"/>
            <a:ext cx="8153400" cy="4762910"/>
          </a:xfrm>
        </p:spPr>
        <p:txBody>
          <a:bodyPr>
            <a:normAutofit/>
          </a:bodyPr>
          <a:lstStyle/>
          <a:p>
            <a:r>
              <a:rPr lang="zh-CN" altLang="en-US" dirty="0"/>
              <a:t>福德在通用电器公司（</a:t>
            </a:r>
            <a:r>
              <a:rPr lang="en-US" altLang="zh-CN" dirty="0"/>
              <a:t>GE</a:t>
            </a:r>
            <a:r>
              <a:rPr lang="zh-CN" altLang="en-US" dirty="0"/>
              <a:t>）实验室工作，二十世纪二十年代发现的数学规律</a:t>
            </a:r>
            <a:endParaRPr lang="en-US" altLang="zh-CN" dirty="0"/>
          </a:p>
          <a:p>
            <a:pPr marL="0" indent="0">
              <a:buNone/>
            </a:pPr>
            <a:r>
              <a:rPr lang="zh-CN" altLang="en-US" b="1" dirty="0"/>
              <a:t>本福德定律的应用条件：</a:t>
            </a:r>
            <a:endParaRPr lang="en-US" altLang="zh-CN" b="1" dirty="0"/>
          </a:p>
          <a:p>
            <a:r>
              <a:rPr lang="zh-CN" altLang="en-US" dirty="0"/>
              <a:t>数据描述的必须是相似事物的号码（例如交易号码或者付款号码），</a:t>
            </a:r>
            <a:r>
              <a:rPr lang="zh-CN" altLang="en-US" b="1" u="sng" dirty="0">
                <a:solidFill>
                  <a:srgbClr val="FF0000"/>
                </a:solidFill>
              </a:rPr>
              <a:t>不能是规律排序的</a:t>
            </a:r>
            <a:r>
              <a:rPr lang="zh-CN" altLang="en-US" dirty="0"/>
              <a:t>（比如发票编号、身份证号码），</a:t>
            </a:r>
            <a:r>
              <a:rPr lang="zh-CN" altLang="en-US" b="1" u="sng" dirty="0">
                <a:solidFill>
                  <a:srgbClr val="FF0000"/>
                </a:solidFill>
              </a:rPr>
              <a:t>不能有固有的最大最小值</a:t>
            </a:r>
            <a:r>
              <a:rPr lang="zh-CN" altLang="en-US" dirty="0"/>
              <a:t>（如百分比、年龄、人的身高、田径比赛成绩、邮件的邮资）</a:t>
            </a:r>
            <a:endParaRPr lang="en-US" altLang="zh-CN" dirty="0"/>
          </a:p>
          <a:p>
            <a:r>
              <a:rPr lang="zh-CN" altLang="en-US" dirty="0"/>
              <a:t>数据不能经过人为修饰</a:t>
            </a:r>
            <a:endParaRPr lang="en-US" dirty="0"/>
          </a:p>
        </p:txBody>
      </p:sp>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6" name="矩形 5"/>
          <p:cNvSpPr/>
          <p:nvPr/>
        </p:nvSpPr>
        <p:spPr>
          <a:xfrm>
            <a:off x="1093311" y="5103673"/>
            <a:ext cx="7266046" cy="830997"/>
          </a:xfrm>
          <a:prstGeom prst="rect">
            <a:avLst/>
          </a:prstGeom>
          <a:ln>
            <a:solidFill>
              <a:srgbClr val="FF0000"/>
            </a:solidFill>
          </a:ln>
        </p:spPr>
        <p:txBody>
          <a:bodyPr wrap="square">
            <a:spAutoFit/>
          </a:bodyPr>
          <a:lstStyle/>
          <a:p>
            <a:r>
              <a:rPr lang="zh-CN" altLang="en-US" sz="2400" b="1" dirty="0"/>
              <a:t>各种“自然”过程都应产生符合本福德法则的数据</a:t>
            </a:r>
            <a:r>
              <a:rPr lang="zh-CN" altLang="en-US" sz="2400" dirty="0"/>
              <a:t>。</a:t>
            </a:r>
            <a:endParaRPr lang="en-US" altLang="zh-CN" sz="2400" dirty="0"/>
          </a:p>
          <a:p>
            <a:r>
              <a:rPr lang="zh-CN" altLang="en-US" sz="2400" b="1" dirty="0">
                <a:solidFill>
                  <a:srgbClr val="FF0000"/>
                </a:solidFill>
              </a:rPr>
              <a:t>这一规律是对数据可信性的有用测试。</a:t>
            </a:r>
            <a:endParaRPr lang="en-US" sz="2400" b="1" dirty="0">
              <a:solidFill>
                <a:srgbClr val="FF0000"/>
              </a:solidFill>
            </a:endParaRPr>
          </a:p>
        </p:txBody>
      </p:sp>
    </p:spTree>
    <p:extLst>
      <p:ext uri="{BB962C8B-B14F-4D97-AF65-F5344CB8AC3E}">
        <p14:creationId xmlns:p14="http://schemas.microsoft.com/office/powerpoint/2010/main" val="3849073230"/>
      </p:ext>
    </p:extLst>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a:t>
            </a:r>
            <a:r>
              <a:rPr lang="zh-CN" altLang="en-US" dirty="0"/>
              <a:t>统计学规律</a:t>
            </a:r>
          </a:p>
        </p:txBody>
      </p:sp>
      <p:sp>
        <p:nvSpPr>
          <p:cNvPr id="3" name="内容占位符 2"/>
          <p:cNvSpPr>
            <a:spLocks noGrp="1"/>
          </p:cNvSpPr>
          <p:nvPr>
            <p:ph idx="1"/>
          </p:nvPr>
        </p:nvSpPr>
        <p:spPr/>
        <p:txBody>
          <a:bodyPr/>
          <a:lstStyle/>
          <a:p>
            <a:pPr>
              <a:buFont typeface="Wingdings" pitchFamily="2" charset="2"/>
              <a:buChar char="n"/>
            </a:pPr>
            <a:r>
              <a:rPr lang="zh-CN" altLang="en-US" sz="3200" b="1" dirty="0"/>
              <a:t>小概率原理</a:t>
            </a:r>
            <a:endParaRPr lang="zh-CN" altLang="en-US" sz="3200" dirty="0"/>
          </a:p>
          <a:p>
            <a:pPr lvl="1"/>
            <a:r>
              <a:rPr lang="zh-CN" altLang="en-US" sz="2400" dirty="0"/>
              <a:t>基本思想：一个事件</a:t>
            </a:r>
            <a:r>
              <a:rPr lang="zh-CN" altLang="en-US" sz="2400" u="sng" dirty="0"/>
              <a:t>如果发生的概率很小的话</a:t>
            </a:r>
            <a:r>
              <a:rPr lang="zh-CN" altLang="en-US" sz="2400" dirty="0"/>
              <a:t>，那么它在</a:t>
            </a:r>
            <a:r>
              <a:rPr lang="zh-CN" altLang="en-US" sz="2400" dirty="0">
                <a:solidFill>
                  <a:srgbClr val="FF0000"/>
                </a:solidFill>
              </a:rPr>
              <a:t>一次试验</a:t>
            </a:r>
            <a:r>
              <a:rPr lang="zh-CN" altLang="en-US" sz="2400" dirty="0"/>
              <a:t>中是</a:t>
            </a:r>
            <a:r>
              <a:rPr lang="zh-CN" altLang="en-US" sz="2400" dirty="0">
                <a:solidFill>
                  <a:srgbClr val="FF0000"/>
                </a:solidFill>
              </a:rPr>
              <a:t>几乎不可能发生的</a:t>
            </a:r>
            <a:r>
              <a:rPr lang="zh-CN" altLang="en-US" sz="2400" dirty="0"/>
              <a:t>，但在</a:t>
            </a:r>
            <a:r>
              <a:rPr lang="zh-CN" altLang="en-US" sz="2400" b="1" u="sng" dirty="0"/>
              <a:t>多次重复试验中几乎是必然发生的</a:t>
            </a:r>
            <a:r>
              <a:rPr lang="zh-CN" altLang="en-US" sz="2400" dirty="0"/>
              <a:t>，数学上称之</a:t>
            </a:r>
            <a:r>
              <a:rPr lang="zh-CN" altLang="en-US" sz="2400" dirty="0">
                <a:solidFill>
                  <a:srgbClr val="FF0000"/>
                </a:solidFill>
              </a:rPr>
              <a:t>小概率原理</a:t>
            </a:r>
            <a:r>
              <a:rPr lang="zh-CN" altLang="en-US" sz="2400" dirty="0"/>
              <a:t>。</a:t>
            </a:r>
            <a:endParaRPr lang="en-US" altLang="zh-CN" sz="2400" dirty="0"/>
          </a:p>
          <a:p>
            <a:pPr lvl="1"/>
            <a:r>
              <a:rPr lang="zh-CN" altLang="en-US" sz="2400" dirty="0"/>
              <a:t>在统计学中，</a:t>
            </a:r>
            <a:r>
              <a:rPr lang="zh-CN" altLang="en-US" sz="2400" u="sng" dirty="0">
                <a:solidFill>
                  <a:srgbClr val="FF0000"/>
                </a:solidFill>
              </a:rPr>
              <a:t>把小概率事件在一次实验中看成是实际不可能发生的事件</a:t>
            </a:r>
            <a:r>
              <a:rPr lang="zh-CN" altLang="en-US" sz="2400" dirty="0"/>
              <a:t>，一般认为等于或</a:t>
            </a:r>
            <a:r>
              <a:rPr lang="zh-CN" altLang="en-US" sz="2400" u="sng" dirty="0">
                <a:solidFill>
                  <a:srgbClr val="FF0000"/>
                </a:solidFill>
              </a:rPr>
              <a:t>小于</a:t>
            </a:r>
            <a:r>
              <a:rPr lang="en-US" sz="2400" u="sng" dirty="0">
                <a:solidFill>
                  <a:srgbClr val="FF0000"/>
                </a:solidFill>
              </a:rPr>
              <a:t>0.05</a:t>
            </a:r>
            <a:r>
              <a:rPr lang="zh-CN" altLang="en-US" sz="2400" u="sng" dirty="0">
                <a:solidFill>
                  <a:srgbClr val="FF0000"/>
                </a:solidFill>
              </a:rPr>
              <a:t>或</a:t>
            </a:r>
            <a:r>
              <a:rPr lang="en-US" sz="2400" u="sng" dirty="0">
                <a:solidFill>
                  <a:srgbClr val="FF0000"/>
                </a:solidFill>
              </a:rPr>
              <a:t>0.01</a:t>
            </a:r>
            <a:r>
              <a:rPr lang="zh-CN" altLang="en-US" sz="2400" u="sng" dirty="0">
                <a:solidFill>
                  <a:srgbClr val="FF0000"/>
                </a:solidFill>
              </a:rPr>
              <a:t>的概率为小概率</a:t>
            </a:r>
            <a:r>
              <a:rPr lang="zh-CN" altLang="en-US" sz="2400" dirty="0"/>
              <a:t>。</a:t>
            </a:r>
            <a:endParaRPr lang="en-US" altLang="zh-CN" sz="2400" dirty="0"/>
          </a:p>
          <a:p>
            <a:pPr lvl="1"/>
            <a:r>
              <a:rPr lang="zh-CN" altLang="en-US" sz="2400" dirty="0"/>
              <a:t>例如，曾有人采用小概率理论探讨了</a:t>
            </a:r>
            <a:r>
              <a:rPr lang="en-US" altLang="zh-CN" sz="2400" dirty="0"/>
              <a:t>《</a:t>
            </a:r>
            <a:r>
              <a:rPr lang="zh-CN" altLang="en-US" sz="2400" dirty="0"/>
              <a:t>红楼梦</a:t>
            </a:r>
            <a:r>
              <a:rPr lang="en-US" altLang="zh-CN" sz="2400" dirty="0"/>
              <a:t>》</a:t>
            </a:r>
            <a:r>
              <a:rPr lang="zh-CN" altLang="en-US" sz="2400" dirty="0"/>
              <a:t>中掷骰子游戏、主人公生日是否为真实的问题。</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a:p>
            <a:endParaRPr lang="zh-CN" altLang="en-US" dirty="0"/>
          </a:p>
        </p:txBody>
      </p:sp>
      <p:sp>
        <p:nvSpPr>
          <p:cNvPr id="5" name="文本框 4"/>
          <p:cNvSpPr txBox="1"/>
          <p:nvPr/>
        </p:nvSpPr>
        <p:spPr>
          <a:xfrm>
            <a:off x="2048544" y="5733256"/>
            <a:ext cx="6051848" cy="461665"/>
          </a:xfrm>
          <a:prstGeom prst="rect">
            <a:avLst/>
          </a:prstGeom>
          <a:noFill/>
          <a:ln>
            <a:solidFill>
              <a:srgbClr val="FF0000"/>
            </a:solidFill>
          </a:ln>
        </p:spPr>
        <p:txBody>
          <a:bodyPr wrap="square" rtlCol="0">
            <a:spAutoFit/>
          </a:bodyPr>
          <a:lstStyle/>
          <a:p>
            <a:r>
              <a:rPr lang="zh-CN" altLang="en-US" sz="2400" dirty="0"/>
              <a:t>小概率事件在</a:t>
            </a:r>
            <a:r>
              <a:rPr lang="zh-CN" altLang="en-US" sz="2400" b="1" dirty="0"/>
              <a:t>一次实验</a:t>
            </a:r>
            <a:r>
              <a:rPr lang="zh-CN" altLang="en-US" sz="2400" dirty="0"/>
              <a:t>中实际不可能出现！</a:t>
            </a:r>
            <a:endParaRPr lang="en-US" sz="2400" dirty="0"/>
          </a:p>
        </p:txBody>
      </p:sp>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a:t>
            </a:r>
            <a:r>
              <a:rPr lang="zh-CN" altLang="en-US" dirty="0"/>
              <a:t>统计学规律</a:t>
            </a:r>
          </a:p>
        </p:txBody>
      </p:sp>
      <p:sp>
        <p:nvSpPr>
          <p:cNvPr id="3" name="内容占位符 2"/>
          <p:cNvSpPr>
            <a:spLocks noGrp="1"/>
          </p:cNvSpPr>
          <p:nvPr>
            <p:ph idx="1"/>
          </p:nvPr>
        </p:nvSpPr>
        <p:spPr>
          <a:xfrm>
            <a:off x="642910" y="1714488"/>
            <a:ext cx="7572428" cy="4000528"/>
          </a:xfrm>
        </p:spPr>
        <p:txBody>
          <a:bodyPr/>
          <a:lstStyle/>
          <a:p>
            <a:pPr>
              <a:lnSpc>
                <a:spcPct val="150000"/>
              </a:lnSpc>
            </a:pPr>
            <a:r>
              <a:rPr lang="zh-CN" altLang="en-US" sz="2800" b="1" dirty="0"/>
              <a:t>第一数字定律与</a:t>
            </a:r>
            <a:r>
              <a:rPr lang="zh-CN" altLang="en-US" sz="2800" b="1" dirty="0">
                <a:solidFill>
                  <a:srgbClr val="FF0000"/>
                </a:solidFill>
              </a:rPr>
              <a:t>小概率原理的应用</a:t>
            </a:r>
            <a:endParaRPr lang="en-US" altLang="zh-CN" sz="2800" b="1" dirty="0">
              <a:solidFill>
                <a:srgbClr val="FF0000"/>
              </a:solidFill>
            </a:endParaRPr>
          </a:p>
          <a:p>
            <a:pPr lvl="1">
              <a:lnSpc>
                <a:spcPct val="150000"/>
              </a:lnSpc>
            </a:pPr>
            <a:r>
              <a:rPr lang="zh-CN" altLang="en-US" sz="2400" dirty="0"/>
              <a:t>只能</a:t>
            </a:r>
            <a:r>
              <a:rPr lang="zh-CN" altLang="en-US" sz="2400" u="sng" dirty="0"/>
              <a:t>帮助我们识别一些</a:t>
            </a:r>
            <a:r>
              <a:rPr lang="en-US" altLang="en-US" sz="2400" u="sng" dirty="0">
                <a:solidFill>
                  <a:srgbClr val="FF0000"/>
                </a:solidFill>
              </a:rPr>
              <a:t>“</a:t>
            </a:r>
            <a:r>
              <a:rPr lang="zh-CN" altLang="en-US" sz="2400" b="1" u="sng" dirty="0">
                <a:solidFill>
                  <a:srgbClr val="FF0000"/>
                </a:solidFill>
              </a:rPr>
              <a:t>可能有问题</a:t>
            </a:r>
            <a:r>
              <a:rPr lang="en-US" altLang="en-US" sz="2400" u="sng" dirty="0"/>
              <a:t>”</a:t>
            </a:r>
            <a:r>
              <a:rPr lang="zh-CN" altLang="en-US" sz="2400" dirty="0"/>
              <a:t>的数据</a:t>
            </a:r>
            <a:endParaRPr lang="en-US" altLang="zh-CN" sz="2400" dirty="0"/>
          </a:p>
          <a:p>
            <a:pPr lvl="1">
              <a:lnSpc>
                <a:spcPct val="150000"/>
              </a:lnSpc>
            </a:pPr>
            <a:r>
              <a:rPr lang="zh-CN" altLang="en-US" sz="2400" dirty="0"/>
              <a:t>但</a:t>
            </a:r>
            <a:r>
              <a:rPr lang="en-US" altLang="en-US" sz="2400" dirty="0"/>
              <a:t>“</a:t>
            </a:r>
            <a:r>
              <a:rPr lang="zh-CN" altLang="en-US" sz="2400" b="1" dirty="0">
                <a:solidFill>
                  <a:srgbClr val="FF0000"/>
                </a:solidFill>
              </a:rPr>
              <a:t>是否真的存在问题</a:t>
            </a:r>
            <a:r>
              <a:rPr lang="en-US" altLang="en-US" sz="2400" dirty="0"/>
              <a:t>”</a:t>
            </a:r>
            <a:r>
              <a:rPr lang="zh-CN" altLang="en-US" sz="2400" dirty="0"/>
              <a:t>以及</a:t>
            </a:r>
            <a:r>
              <a:rPr lang="en-US" altLang="en-US" sz="2400" dirty="0"/>
              <a:t>“</a:t>
            </a:r>
            <a:r>
              <a:rPr lang="zh-CN" altLang="en-US" sz="2400" b="1" dirty="0">
                <a:solidFill>
                  <a:srgbClr val="FF0000"/>
                </a:solidFill>
              </a:rPr>
              <a:t>存在何种问题</a:t>
            </a:r>
            <a:r>
              <a:rPr lang="en-US" altLang="en-US" sz="2400" u="sng" dirty="0"/>
              <a:t>”</a:t>
            </a:r>
            <a:r>
              <a:rPr lang="zh-CN" altLang="en-US" sz="2400" u="sng" dirty="0"/>
              <a:t> 需要用领域知识、其他数据质量评价方法、机器学习和统计分析等方法进行进一步深入研究</a:t>
            </a:r>
            <a:r>
              <a:rPr lang="zh-CN" altLang="en-US" sz="2400" dirty="0"/>
              <a:t>。</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a:p>
            <a:endParaRPr lang="zh-CN" altLang="en-US" dirty="0"/>
          </a:p>
        </p:txBody>
      </p:sp>
      <p:sp>
        <p:nvSpPr>
          <p:cNvPr id="5" name="文本框 4"/>
          <p:cNvSpPr txBox="1"/>
          <p:nvPr/>
        </p:nvSpPr>
        <p:spPr>
          <a:xfrm>
            <a:off x="2411760" y="5157192"/>
            <a:ext cx="4032448" cy="954107"/>
          </a:xfrm>
          <a:prstGeom prst="rect">
            <a:avLst/>
          </a:prstGeom>
          <a:noFill/>
          <a:ln>
            <a:solidFill>
              <a:srgbClr val="FF0000"/>
            </a:solidFill>
          </a:ln>
        </p:spPr>
        <p:txBody>
          <a:bodyPr wrap="square" rtlCol="0">
            <a:spAutoFit/>
          </a:bodyPr>
          <a:lstStyle/>
          <a:p>
            <a:r>
              <a:rPr lang="zh-CN" altLang="en-US" sz="2800" dirty="0"/>
              <a:t>多种技术方案综合，交叉</a:t>
            </a:r>
            <a:r>
              <a:rPr lang="en-US" altLang="zh-CN" sz="2800" dirty="0"/>
              <a:t>check</a:t>
            </a:r>
            <a:r>
              <a:rPr lang="zh-CN" altLang="en-US" sz="2800" dirty="0"/>
              <a:t>，才能更确定</a:t>
            </a:r>
            <a:endParaRPr lang="en-US" sz="2800" dirty="0"/>
          </a:p>
        </p:txBody>
      </p:sp>
    </p:spTree>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3.1.2 </a:t>
            </a:r>
            <a:r>
              <a:rPr lang="zh-CN" altLang="en-US"/>
              <a:t>语言学</a:t>
            </a:r>
            <a:r>
              <a:rPr lang="zh-CN" altLang="en-US" dirty="0"/>
              <a:t>规律</a:t>
            </a:r>
          </a:p>
        </p:txBody>
      </p:sp>
      <p:sp>
        <p:nvSpPr>
          <p:cNvPr id="3" name="内容占位符 2"/>
          <p:cNvSpPr>
            <a:spLocks noGrp="1"/>
          </p:cNvSpPr>
          <p:nvPr>
            <p:ph idx="1"/>
          </p:nvPr>
        </p:nvSpPr>
        <p:spPr>
          <a:xfrm>
            <a:off x="611560" y="2420888"/>
            <a:ext cx="5906616" cy="3440993"/>
          </a:xfrm>
        </p:spPr>
        <p:txBody>
          <a:bodyPr/>
          <a:lstStyle/>
          <a:p>
            <a:pPr>
              <a:buFont typeface="Wingdings" pitchFamily="2" charset="2"/>
              <a:buChar char="n"/>
            </a:pPr>
            <a:r>
              <a:rPr lang="zh-CN" altLang="en-US" sz="2800" b="1" dirty="0"/>
              <a:t>频率特征</a:t>
            </a:r>
            <a:endParaRPr lang="en-US" altLang="zh-CN" sz="2800" b="1" dirty="0"/>
          </a:p>
          <a:p>
            <a:pPr>
              <a:buFont typeface="Wingdings" pitchFamily="2" charset="2"/>
              <a:buChar char="n"/>
            </a:pPr>
            <a:endParaRPr lang="en-US" altLang="zh-CN" sz="2800" b="1" dirty="0"/>
          </a:p>
          <a:p>
            <a:pPr>
              <a:buFont typeface="Wingdings" pitchFamily="2" charset="2"/>
              <a:buChar char="n"/>
            </a:pPr>
            <a:r>
              <a:rPr lang="zh-CN" altLang="en-US" sz="2800" b="1" dirty="0"/>
              <a:t>连接特征</a:t>
            </a:r>
            <a:endParaRPr lang="en-US" altLang="zh-CN" sz="2800" b="1" dirty="0"/>
          </a:p>
          <a:p>
            <a:pPr>
              <a:buFont typeface="Wingdings" pitchFamily="2" charset="2"/>
              <a:buChar char="n"/>
            </a:pPr>
            <a:endParaRPr lang="en-US" altLang="zh-CN" sz="2800" b="1" dirty="0"/>
          </a:p>
          <a:p>
            <a:pPr>
              <a:buFont typeface="Wingdings" pitchFamily="2" charset="2"/>
              <a:buChar char="n"/>
            </a:pPr>
            <a:r>
              <a:rPr lang="zh-CN" altLang="en-US" sz="2800" b="1" dirty="0"/>
              <a:t>重复特征</a:t>
            </a:r>
            <a:endParaRPr lang="zh-CN" altLang="en-US" sz="2800" dirty="0"/>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5" name="文本框 4"/>
          <p:cNvSpPr txBox="1"/>
          <p:nvPr/>
        </p:nvSpPr>
        <p:spPr>
          <a:xfrm>
            <a:off x="642163" y="1367301"/>
            <a:ext cx="8028384" cy="830997"/>
          </a:xfrm>
          <a:prstGeom prst="rect">
            <a:avLst/>
          </a:prstGeom>
          <a:noFill/>
          <a:ln>
            <a:solidFill>
              <a:srgbClr val="FF0000"/>
            </a:solidFill>
          </a:ln>
        </p:spPr>
        <p:txBody>
          <a:bodyPr wrap="square" rtlCol="0">
            <a:spAutoFit/>
          </a:bodyPr>
          <a:lstStyle/>
          <a:p>
            <a:r>
              <a:rPr lang="zh-CN" altLang="en-US" sz="2400" dirty="0"/>
              <a:t>每个自然语言都有其自身的语言学特征，为我们提供了数据鉴别的重要依据。</a:t>
            </a:r>
            <a:endParaRPr lang="en-US" sz="2400" dirty="0"/>
          </a:p>
        </p:txBody>
      </p:sp>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357158" y="571480"/>
            <a:ext cx="1500198" cy="369332"/>
          </a:xfrm>
          <a:prstGeom prst="rect">
            <a:avLst/>
          </a:prstGeom>
          <a:noFill/>
        </p:spPr>
        <p:txBody>
          <a:bodyPr wrap="square" rtlCol="0">
            <a:spAutoFit/>
          </a:bodyPr>
          <a:lstStyle/>
          <a:p>
            <a:pPr>
              <a:buClr>
                <a:srgbClr val="00B0F0"/>
              </a:buClr>
            </a:pPr>
            <a:r>
              <a:rPr lang="zh-CN" altLang="en-US" b="1" dirty="0"/>
              <a:t>频率特征</a:t>
            </a:r>
            <a:endParaRPr lang="zh-CN" altLang="en-US" dirty="0"/>
          </a:p>
        </p:txBody>
      </p:sp>
      <p:graphicFrame>
        <p:nvGraphicFramePr>
          <p:cNvPr id="60417" name="Object 1"/>
          <p:cNvGraphicFramePr>
            <a:graphicFrameLocks noChangeAspect="1"/>
          </p:cNvGraphicFramePr>
          <p:nvPr>
            <p:extLst>
              <p:ext uri="{D42A27DB-BD31-4B8C-83A1-F6EECF244321}">
                <p14:modId xmlns:p14="http://schemas.microsoft.com/office/powerpoint/2010/main" val="2548538884"/>
              </p:ext>
            </p:extLst>
          </p:nvPr>
        </p:nvGraphicFramePr>
        <p:xfrm>
          <a:off x="1857375" y="724848"/>
          <a:ext cx="5573713" cy="6154738"/>
        </p:xfrm>
        <a:graphic>
          <a:graphicData uri="http://schemas.openxmlformats.org/presentationml/2006/ole">
            <mc:AlternateContent xmlns:mc="http://schemas.openxmlformats.org/markup-compatibility/2006">
              <mc:Choice xmlns:v="urn:schemas-microsoft-com:vml" Requires="v">
                <p:oleObj spid="_x0000_s4099" name="文档" r:id="rId3" imgW="5491601" imgH="5943390" progId="Word.Document.12">
                  <p:embed/>
                </p:oleObj>
              </mc:Choice>
              <mc:Fallback>
                <p:oleObj name="文档" r:id="rId3" imgW="5491601" imgH="5943390" progId="Word.Document.12">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724848"/>
                        <a:ext cx="5573713" cy="615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2561699" y="215702"/>
            <a:ext cx="416506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表</a:t>
            </a:r>
            <a:r>
              <a:rPr lang="en-US" dirty="0"/>
              <a:t> </a:t>
            </a:r>
            <a:r>
              <a:rPr lang="en-US" dirty="0" err="1"/>
              <a:t>Algoritmy</a:t>
            </a:r>
            <a:r>
              <a:rPr lang="zh-CN" altLang="en-US" dirty="0"/>
              <a:t>网站统计表：频率特征</a:t>
            </a:r>
          </a:p>
        </p:txBody>
      </p:sp>
      <p:cxnSp>
        <p:nvCxnSpPr>
          <p:cNvPr id="3" name="直接连接符 2"/>
          <p:cNvCxnSpPr/>
          <p:nvPr/>
        </p:nvCxnSpPr>
        <p:spPr>
          <a:xfrm>
            <a:off x="2429904" y="2244473"/>
            <a:ext cx="1642030" cy="323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39752" y="5085184"/>
            <a:ext cx="17321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84733" y="4005064"/>
            <a:ext cx="16420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84733" y="2244473"/>
            <a:ext cx="16420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429904" y="4725144"/>
            <a:ext cx="16420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84733" y="5445224"/>
            <a:ext cx="16420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84733" y="4365104"/>
            <a:ext cx="16420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5038392" y="6237312"/>
            <a:ext cx="1765856" cy="2880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18061" y="6237312"/>
            <a:ext cx="1126347" cy="369332"/>
          </a:xfrm>
          <a:prstGeom prst="rect">
            <a:avLst/>
          </a:prstGeom>
          <a:noFill/>
          <a:ln>
            <a:solidFill>
              <a:srgbClr val="FF0000"/>
            </a:solidFill>
          </a:ln>
        </p:spPr>
        <p:txBody>
          <a:bodyPr wrap="square" rtlCol="0">
            <a:spAutoFit/>
          </a:bodyPr>
          <a:lstStyle/>
          <a:p>
            <a:r>
              <a:rPr lang="zh-CN" altLang="en-US" b="1" dirty="0">
                <a:solidFill>
                  <a:srgbClr val="FF0000"/>
                </a:solidFill>
              </a:rPr>
              <a:t>频率特低</a:t>
            </a:r>
          </a:p>
        </p:txBody>
      </p:sp>
      <p:sp>
        <p:nvSpPr>
          <p:cNvPr id="17" name="圆角矩形 16"/>
          <p:cNvSpPr/>
          <p:nvPr/>
        </p:nvSpPr>
        <p:spPr>
          <a:xfrm>
            <a:off x="5038392" y="5578166"/>
            <a:ext cx="1765856" cy="2880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192553" y="5537516"/>
            <a:ext cx="1126347" cy="369332"/>
          </a:xfrm>
          <a:prstGeom prst="rect">
            <a:avLst/>
          </a:prstGeom>
          <a:noFill/>
          <a:ln>
            <a:solidFill>
              <a:srgbClr val="FF0000"/>
            </a:solidFill>
          </a:ln>
        </p:spPr>
        <p:txBody>
          <a:bodyPr wrap="square" rtlCol="0">
            <a:spAutoFit/>
          </a:bodyPr>
          <a:lstStyle/>
          <a:p>
            <a:r>
              <a:rPr lang="zh-CN" altLang="en-US" b="1" dirty="0">
                <a:solidFill>
                  <a:srgbClr val="FF0000"/>
                </a:solidFill>
              </a:rPr>
              <a:t>频率特低</a:t>
            </a:r>
          </a:p>
        </p:txBody>
      </p:sp>
    </p:spTree>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a:t>
            </a:r>
            <a:r>
              <a:rPr lang="zh-CN" altLang="en-US" dirty="0"/>
              <a:t>语言学规律</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343973995"/>
              </p:ext>
            </p:extLst>
          </p:nvPr>
        </p:nvGraphicFramePr>
        <p:xfrm>
          <a:off x="571472" y="1500174"/>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3" name="圆角矩形 2"/>
          <p:cNvSpPr/>
          <p:nvPr/>
        </p:nvSpPr>
        <p:spPr>
          <a:xfrm>
            <a:off x="1331640" y="6237312"/>
            <a:ext cx="2740294" cy="5040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李开复的语音识别</a:t>
            </a:r>
          </a:p>
        </p:txBody>
      </p:sp>
      <p:cxnSp>
        <p:nvCxnSpPr>
          <p:cNvPr id="7" name="曲线连接符 6"/>
          <p:cNvCxnSpPr>
            <a:endCxn id="3" idx="0"/>
          </p:cNvCxnSpPr>
          <p:nvPr/>
        </p:nvCxnSpPr>
        <p:spPr>
          <a:xfrm rot="16200000" flipH="1">
            <a:off x="2160730" y="5696255"/>
            <a:ext cx="720080" cy="362033"/>
          </a:xfrm>
          <a:prstGeom prst="curved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3.1.3</a:t>
            </a:r>
            <a:r>
              <a:rPr lang="zh-CN" altLang="en-US" dirty="0"/>
              <a:t>数据连续性理论</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内容占位符 2"/>
          <p:cNvSpPr>
            <a:spLocks noGrp="1"/>
          </p:cNvSpPr>
          <p:nvPr>
            <p:ph idx="1"/>
          </p:nvPr>
        </p:nvSpPr>
        <p:spPr>
          <a:xfrm>
            <a:off x="782611" y="1378294"/>
            <a:ext cx="7572428" cy="4498977"/>
          </a:xfrm>
        </p:spPr>
        <p:txBody>
          <a:bodyPr>
            <a:normAutofit fontScale="85000" lnSpcReduction="20000"/>
          </a:bodyPr>
          <a:lstStyle/>
          <a:p>
            <a:pPr>
              <a:lnSpc>
                <a:spcPct val="150000"/>
              </a:lnSpc>
            </a:pPr>
            <a:r>
              <a:rPr lang="zh-CN" altLang="en-US" sz="2800" b="1" dirty="0"/>
              <a:t>大数据时代，</a:t>
            </a:r>
            <a:r>
              <a:rPr lang="zh-CN" altLang="en-US" sz="2800" b="1" dirty="0">
                <a:solidFill>
                  <a:srgbClr val="FF0000"/>
                </a:solidFill>
              </a:rPr>
              <a:t>数据出现“碎片化趋势”</a:t>
            </a:r>
            <a:endParaRPr lang="en-US" altLang="zh-CN" sz="2800" b="1" dirty="0">
              <a:solidFill>
                <a:srgbClr val="FF0000"/>
              </a:solidFill>
            </a:endParaRPr>
          </a:p>
          <a:p>
            <a:pPr>
              <a:lnSpc>
                <a:spcPct val="150000"/>
              </a:lnSpc>
            </a:pPr>
            <a:endParaRPr lang="en-US" altLang="zh-CN" sz="2800" b="1" dirty="0"/>
          </a:p>
          <a:p>
            <a:pPr marL="0" indent="0">
              <a:lnSpc>
                <a:spcPct val="150000"/>
              </a:lnSpc>
              <a:buNone/>
            </a:pPr>
            <a:r>
              <a:rPr lang="zh-CN" altLang="en-US" sz="3100" b="1" dirty="0"/>
              <a:t>碎片数据要预处理为“完整数据”：</a:t>
            </a:r>
            <a:endParaRPr lang="en-US" altLang="zh-CN" sz="3100" b="1" dirty="0"/>
          </a:p>
          <a:p>
            <a:pPr>
              <a:lnSpc>
                <a:spcPct val="150000"/>
              </a:lnSpc>
            </a:pPr>
            <a:r>
              <a:rPr lang="zh-CN" altLang="en-US" sz="2600" dirty="0"/>
              <a:t>将每个碎片数据</a:t>
            </a:r>
            <a:r>
              <a:rPr lang="zh-CN" altLang="en-US" sz="2600" u="sng" dirty="0">
                <a:solidFill>
                  <a:srgbClr val="FF0000"/>
                </a:solidFill>
              </a:rPr>
              <a:t>关联到其他相关</a:t>
            </a:r>
            <a:r>
              <a:rPr lang="zh-CN" altLang="en-US" sz="2600" dirty="0"/>
              <a:t>数据碎片、背景信息、知识库或数据库</a:t>
            </a:r>
            <a:endParaRPr lang="en-US" altLang="zh-CN" sz="2600" dirty="0"/>
          </a:p>
          <a:p>
            <a:pPr>
              <a:lnSpc>
                <a:spcPct val="150000"/>
              </a:lnSpc>
            </a:pPr>
            <a:r>
              <a:rPr lang="zh-CN" altLang="en-US" sz="2600" dirty="0"/>
              <a:t>将碎片数据的</a:t>
            </a:r>
            <a:r>
              <a:rPr lang="zh-CN" altLang="en-US" sz="2600" u="sng" dirty="0">
                <a:solidFill>
                  <a:srgbClr val="FF0000"/>
                </a:solidFill>
              </a:rPr>
              <a:t>当前版本与其历史版本相关联</a:t>
            </a:r>
            <a:endParaRPr lang="en-US" altLang="zh-CN" sz="2600" u="sng" dirty="0">
              <a:solidFill>
                <a:srgbClr val="FF0000"/>
              </a:solidFill>
            </a:endParaRPr>
          </a:p>
          <a:p>
            <a:pPr>
              <a:lnSpc>
                <a:spcPct val="150000"/>
              </a:lnSpc>
            </a:pPr>
            <a:r>
              <a:rPr lang="zh-CN" altLang="en-US" sz="2600" dirty="0"/>
              <a:t>将每个碎片数据</a:t>
            </a:r>
            <a:r>
              <a:rPr lang="zh-CN" altLang="en-US" sz="2600" u="sng" dirty="0">
                <a:solidFill>
                  <a:srgbClr val="FF0000"/>
                </a:solidFill>
              </a:rPr>
              <a:t>与其他相关主体</a:t>
            </a:r>
            <a:r>
              <a:rPr lang="zh-CN" altLang="en-US" sz="2600" u="sng" dirty="0"/>
              <a:t>（</a:t>
            </a:r>
            <a:r>
              <a:rPr lang="zh-CN" altLang="en-US" sz="2600" dirty="0"/>
              <a:t>包括人、计算机、应用、服务等）</a:t>
            </a:r>
            <a:r>
              <a:rPr lang="zh-CN" altLang="en-US" sz="2600" u="sng" dirty="0">
                <a:solidFill>
                  <a:srgbClr val="FF0000"/>
                </a:solidFill>
              </a:rPr>
              <a:t>进行关联</a:t>
            </a:r>
          </a:p>
        </p:txBody>
      </p:sp>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2057420" y="742950"/>
            <a:ext cx="5372100" cy="5372100"/>
          </a:xfrm>
          <a:prstGeom prst="rect">
            <a:avLst/>
          </a:prstGeom>
          <a:noFill/>
          <a:ln w="9525">
            <a:noFill/>
            <a:miter lim="800000"/>
            <a:headEnd/>
            <a:tailEnd/>
          </a:ln>
          <a:effectLst/>
        </p:spPr>
      </p:pic>
      <p:sp>
        <p:nvSpPr>
          <p:cNvPr id="15362" name="标题 1"/>
          <p:cNvSpPr>
            <a:spLocks noGrp="1"/>
          </p:cNvSpPr>
          <p:nvPr>
            <p:ph type="title"/>
          </p:nvPr>
        </p:nvSpPr>
        <p:spPr/>
        <p:txBody>
          <a:bodyPr/>
          <a:lstStyle/>
          <a:p>
            <a:r>
              <a:rPr lang="zh-CN" altLang="en-US" dirty="0"/>
              <a:t>内容简介</a:t>
            </a:r>
          </a:p>
        </p:txBody>
      </p:sp>
      <p:sp>
        <p:nvSpPr>
          <p:cNvPr id="15364" name="文本占位符 4"/>
          <p:cNvSpPr>
            <a:spLocks noGrp="1"/>
          </p:cNvSpPr>
          <p:nvPr>
            <p:ph type="body" sz="quarter" idx="14"/>
          </p:nvPr>
        </p:nvSpPr>
        <p:spPr>
          <a:ln w="9525"/>
        </p:spPr>
        <p:txBody>
          <a:bodyPr>
            <a:normAutofit lnSpcReduction="10000"/>
          </a:bodyPr>
          <a:lstStyle/>
          <a:p>
            <a:r>
              <a:rPr lang="zh-CN" altLang="en-US" dirty="0"/>
              <a:t>数据科学中的基础知识</a:t>
            </a:r>
          </a:p>
        </p:txBody>
      </p:sp>
      <p:sp>
        <p:nvSpPr>
          <p:cNvPr id="8" name="矩形 7"/>
          <p:cNvSpPr/>
          <p:nvPr/>
        </p:nvSpPr>
        <p:spPr>
          <a:xfrm>
            <a:off x="4714876" y="3286124"/>
            <a:ext cx="1285884" cy="4286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875761" y="6175543"/>
            <a:ext cx="392909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dirty="0"/>
              <a:t>2-1</a:t>
            </a:r>
            <a:r>
              <a:rPr lang="zh-CN" altLang="en-US" dirty="0"/>
              <a:t>（</a:t>
            </a:r>
            <a:r>
              <a:rPr lang="en-US" altLang="zh-CN" dirty="0"/>
              <a:t>2</a:t>
            </a:r>
            <a:r>
              <a:rPr lang="zh-CN" altLang="en-US" dirty="0"/>
              <a:t>）数据科学中的数据预处理</a:t>
            </a:r>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3.1.3</a:t>
            </a:r>
            <a:r>
              <a:rPr lang="zh-CN" altLang="en-US" dirty="0"/>
              <a:t>数据连续性理论：</a:t>
            </a:r>
            <a:r>
              <a:rPr lang="zh-CN" altLang="en-US" sz="3100" dirty="0"/>
              <a:t>碎片数据处理的理论工作基础（人大朝乐门老师</a:t>
            </a:r>
            <a:r>
              <a:rPr lang="en-US" altLang="zh-CN" sz="3100" dirty="0"/>
              <a:t>2016</a:t>
            </a:r>
            <a:r>
              <a:rPr lang="zh-CN" altLang="en-US" sz="3100" dirty="0"/>
              <a:t>年首次提出）</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7" name="TextBox 6"/>
          <p:cNvSpPr txBox="1"/>
          <p:nvPr/>
        </p:nvSpPr>
        <p:spPr>
          <a:xfrm>
            <a:off x="3203848" y="6021288"/>
            <a:ext cx="301065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数据连续性的定义及重要性</a:t>
            </a:r>
          </a:p>
        </p:txBody>
      </p:sp>
      <p:pic>
        <p:nvPicPr>
          <p:cNvPr id="65539" name="Picture 3"/>
          <p:cNvPicPr>
            <a:picLocks noChangeAspect="1" noChangeArrowheads="1"/>
          </p:cNvPicPr>
          <p:nvPr/>
        </p:nvPicPr>
        <p:blipFill>
          <a:blip r:embed="rId2"/>
          <a:srcRect/>
          <a:stretch>
            <a:fillRect/>
          </a:stretch>
        </p:blipFill>
        <p:spPr bwMode="auto">
          <a:xfrm>
            <a:off x="466725" y="1709754"/>
            <a:ext cx="8210550" cy="4076700"/>
          </a:xfrm>
          <a:prstGeom prst="rect">
            <a:avLst/>
          </a:prstGeom>
          <a:noFill/>
          <a:ln w="9525">
            <a:noFill/>
            <a:miter lim="800000"/>
            <a:headEnd/>
            <a:tailEnd/>
          </a:ln>
          <a:effectLst/>
        </p:spPr>
      </p:pic>
      <p:sp>
        <p:nvSpPr>
          <p:cNvPr id="3" name="圆角矩形 2"/>
          <p:cNvSpPr/>
          <p:nvPr/>
        </p:nvSpPr>
        <p:spPr>
          <a:xfrm>
            <a:off x="1115616" y="2636912"/>
            <a:ext cx="720080" cy="31495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接连接符 5"/>
          <p:cNvCxnSpPr/>
          <p:nvPr/>
        </p:nvCxnSpPr>
        <p:spPr>
          <a:xfrm>
            <a:off x="1907704" y="3356992"/>
            <a:ext cx="25922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357842"/>
      </p:ext>
    </p:extLst>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3.1.3</a:t>
            </a:r>
            <a:r>
              <a:rPr lang="zh-CN" altLang="en-US" dirty="0"/>
              <a:t>数据连续性理论</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8" name="TextBox 7"/>
          <p:cNvSpPr txBox="1"/>
          <p:nvPr/>
        </p:nvSpPr>
        <p:spPr>
          <a:xfrm>
            <a:off x="3071802" y="6072206"/>
            <a:ext cx="32147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数据连续性的理论框架</a:t>
            </a:r>
          </a:p>
        </p:txBody>
      </p:sp>
      <p:pic>
        <p:nvPicPr>
          <p:cNvPr id="66564" name="Picture 4"/>
          <p:cNvPicPr>
            <a:picLocks noChangeAspect="1" noChangeArrowheads="1"/>
          </p:cNvPicPr>
          <p:nvPr/>
        </p:nvPicPr>
        <p:blipFill>
          <a:blip r:embed="rId2"/>
          <a:srcRect/>
          <a:stretch>
            <a:fillRect/>
          </a:stretch>
        </p:blipFill>
        <p:spPr bwMode="auto">
          <a:xfrm>
            <a:off x="790604" y="1281130"/>
            <a:ext cx="7924800" cy="4648200"/>
          </a:xfrm>
          <a:prstGeom prst="rect">
            <a:avLst/>
          </a:prstGeom>
          <a:noFill/>
          <a:ln w="9525">
            <a:noFill/>
            <a:miter lim="800000"/>
            <a:headEnd/>
            <a:tailEnd/>
          </a:ln>
          <a:effectLst/>
        </p:spPr>
      </p:pic>
      <p:sp>
        <p:nvSpPr>
          <p:cNvPr id="3" name="圆角矩形 2"/>
          <p:cNvSpPr/>
          <p:nvPr/>
        </p:nvSpPr>
        <p:spPr>
          <a:xfrm>
            <a:off x="6286513" y="3068960"/>
            <a:ext cx="2428892" cy="15841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rPr>
              <a:t>中间层的概念，</a:t>
            </a:r>
            <a:endParaRPr lang="en-US" altLang="zh-CN" sz="2000" dirty="0">
              <a:solidFill>
                <a:srgbClr val="FF0000"/>
              </a:solidFill>
            </a:endParaRPr>
          </a:p>
          <a:p>
            <a:pPr algn="ctr"/>
            <a:r>
              <a:rPr lang="zh-CN" altLang="en-US" sz="2000" dirty="0">
                <a:solidFill>
                  <a:srgbClr val="FF0000"/>
                </a:solidFill>
              </a:rPr>
              <a:t>与网络中间层概念类似</a:t>
            </a:r>
            <a:endParaRPr lang="en-US" sz="2000" dirty="0">
              <a:solidFill>
                <a:srgbClr val="FF0000"/>
              </a:solidFill>
            </a:endParaRPr>
          </a:p>
        </p:txBody>
      </p:sp>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3.1.4</a:t>
            </a:r>
            <a:r>
              <a:rPr lang="zh-CN" altLang="en-US" dirty="0"/>
              <a:t>数据鉴别技术</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700971163"/>
              </p:ext>
            </p:extLst>
          </p:nvPr>
        </p:nvGraphicFramePr>
        <p:xfrm>
          <a:off x="714348" y="1380734"/>
          <a:ext cx="796292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357298"/>
            <a:ext cx="8153400" cy="4762910"/>
          </a:xfrm>
        </p:spPr>
        <p:txBody>
          <a:bodyPr>
            <a:normAutofit fontScale="92500"/>
          </a:bodyPr>
          <a:lstStyle/>
          <a:p>
            <a:pPr marL="0" indent="0">
              <a:buNone/>
            </a:pPr>
            <a:r>
              <a:rPr lang="zh-CN" altLang="en-US" sz="2800" b="1" dirty="0"/>
              <a:t>消息鉴别码 </a:t>
            </a:r>
            <a:r>
              <a:rPr lang="en-US" sz="2800" b="1" dirty="0"/>
              <a:t>(Message Authentication Code</a:t>
            </a:r>
            <a:r>
              <a:rPr lang="zh-CN" altLang="en-US" sz="2800" b="1" dirty="0"/>
              <a:t>，</a:t>
            </a:r>
            <a:r>
              <a:rPr lang="en-US" sz="2800" b="1" dirty="0"/>
              <a:t>MAC)</a:t>
            </a:r>
            <a:r>
              <a:rPr lang="zh-CN" altLang="en-US" sz="2800" dirty="0"/>
              <a:t>是一个固定长的鉴别码，其计算方式如下：</a:t>
            </a:r>
          </a:p>
          <a:p>
            <a:pPr marL="0" indent="0" algn="ctr">
              <a:spcBef>
                <a:spcPts val="1200"/>
              </a:spcBef>
              <a:spcAft>
                <a:spcPts val="1200"/>
              </a:spcAft>
              <a:buNone/>
            </a:pPr>
            <a:r>
              <a:rPr lang="en-US" sz="2800" dirty="0"/>
              <a:t>    MAC=C</a:t>
            </a:r>
            <a:r>
              <a:rPr lang="zh-CN" altLang="en-US" sz="2800" dirty="0"/>
              <a:t>（</a:t>
            </a:r>
            <a:r>
              <a:rPr lang="en-US" sz="2800" dirty="0"/>
              <a:t>K</a:t>
            </a:r>
            <a:r>
              <a:rPr lang="zh-CN" altLang="en-US" sz="2800" dirty="0"/>
              <a:t>，</a:t>
            </a:r>
            <a:r>
              <a:rPr lang="en-US" sz="2800" dirty="0"/>
              <a:t>M</a:t>
            </a:r>
            <a:r>
              <a:rPr lang="zh-CN" altLang="en-US" sz="2800" dirty="0"/>
              <a:t>）</a:t>
            </a:r>
          </a:p>
          <a:p>
            <a:pPr marL="400050" lvl="1" indent="0"/>
            <a:r>
              <a:rPr lang="en-US" sz="2600" dirty="0"/>
              <a:t>M </a:t>
            </a:r>
            <a:r>
              <a:rPr lang="zh-CN" altLang="en-US" sz="2600" dirty="0"/>
              <a:t>为</a:t>
            </a:r>
            <a:r>
              <a:rPr lang="zh-CN" altLang="en-US" sz="2600" u="sng" dirty="0"/>
              <a:t>输入消息（</a:t>
            </a:r>
            <a:r>
              <a:rPr lang="zh-CN" altLang="en-US" sz="2600" u="sng" dirty="0">
                <a:solidFill>
                  <a:srgbClr val="FF0000"/>
                </a:solidFill>
              </a:rPr>
              <a:t>变长</a:t>
            </a:r>
            <a:r>
              <a:rPr lang="zh-CN" altLang="en-US" sz="2600" u="sng" dirty="0"/>
              <a:t>）</a:t>
            </a:r>
            <a:r>
              <a:rPr lang="zh-CN" altLang="en-US" sz="2600" dirty="0"/>
              <a:t>；</a:t>
            </a:r>
            <a:endParaRPr lang="en-US" altLang="zh-CN" sz="2600" dirty="0"/>
          </a:p>
          <a:p>
            <a:pPr marL="400050" lvl="1" indent="0"/>
            <a:r>
              <a:rPr lang="en-US" sz="2600" dirty="0"/>
              <a:t>K </a:t>
            </a:r>
            <a:r>
              <a:rPr lang="zh-CN" altLang="en-US" sz="2600" dirty="0"/>
              <a:t>为</a:t>
            </a:r>
            <a:r>
              <a:rPr lang="zh-CN" altLang="en-US" sz="2600" u="sng" dirty="0"/>
              <a:t>双方共享的密钥</a:t>
            </a:r>
            <a:r>
              <a:rPr lang="zh-CN" altLang="en-US" sz="2600" dirty="0"/>
              <a:t>；</a:t>
            </a:r>
            <a:endParaRPr lang="en-US" altLang="zh-CN" sz="2600" dirty="0"/>
          </a:p>
          <a:p>
            <a:pPr marL="400050" lvl="1" indent="0"/>
            <a:r>
              <a:rPr lang="en-US" sz="2600" dirty="0"/>
              <a:t>C</a:t>
            </a:r>
            <a:r>
              <a:rPr lang="zh-CN" altLang="en-US" sz="2600" dirty="0"/>
              <a:t>为</a:t>
            </a:r>
            <a:r>
              <a:rPr lang="en-US" sz="2600" dirty="0"/>
              <a:t>MAC</a:t>
            </a:r>
            <a:r>
              <a:rPr lang="zh-CN" altLang="en-US" sz="2600" dirty="0"/>
              <a:t>函数；</a:t>
            </a:r>
            <a:endParaRPr lang="en-US" altLang="zh-CN" sz="2600" dirty="0"/>
          </a:p>
          <a:p>
            <a:pPr marL="400050" lvl="1" indent="0"/>
            <a:r>
              <a:rPr lang="en-US" sz="2600" dirty="0"/>
              <a:t>C</a:t>
            </a:r>
            <a:r>
              <a:rPr lang="zh-CN" altLang="en-US" sz="2600" dirty="0"/>
              <a:t>（</a:t>
            </a:r>
            <a:r>
              <a:rPr lang="en-US" sz="2600" dirty="0"/>
              <a:t>K,M</a:t>
            </a:r>
            <a:r>
              <a:rPr lang="zh-CN" altLang="en-US" sz="2600" dirty="0"/>
              <a:t>）为</a:t>
            </a:r>
            <a:r>
              <a:rPr lang="en-US" sz="2600" dirty="0"/>
              <a:t>MAC</a:t>
            </a:r>
            <a:r>
              <a:rPr lang="zh-CN" altLang="en-US" sz="2600" dirty="0"/>
              <a:t>函数的</a:t>
            </a:r>
            <a:r>
              <a:rPr lang="zh-CN" altLang="en-US" sz="2600" u="sng" dirty="0"/>
              <a:t>返回值（</a:t>
            </a:r>
            <a:r>
              <a:rPr lang="zh-CN" altLang="en-US" sz="2600" b="1" u="sng" dirty="0">
                <a:solidFill>
                  <a:srgbClr val="FF0000"/>
                </a:solidFill>
              </a:rPr>
              <a:t>固定长度</a:t>
            </a:r>
            <a:r>
              <a:rPr lang="zh-CN" altLang="en-US" sz="2600" u="sng" dirty="0"/>
              <a:t>）</a:t>
            </a:r>
            <a:r>
              <a:rPr lang="zh-CN" altLang="en-US" dirty="0"/>
              <a:t>。</a:t>
            </a:r>
          </a:p>
          <a:p>
            <a:pPr marL="0" indent="0">
              <a:buNone/>
            </a:pPr>
            <a:endParaRPr lang="en-US" altLang="zh-CN" sz="2800" dirty="0"/>
          </a:p>
          <a:p>
            <a:pPr marL="0" indent="0">
              <a:buNone/>
            </a:pPr>
            <a:r>
              <a:rPr lang="zh-CN" altLang="en-US" sz="2800" dirty="0"/>
              <a:t>注意：</a:t>
            </a:r>
            <a:r>
              <a:rPr lang="zh-CN" altLang="en-US" sz="2800" b="1" dirty="0"/>
              <a:t>消息鉴别码的生成与数据加密是两个不同的概念</a:t>
            </a:r>
            <a:r>
              <a:rPr lang="zh-CN" altLang="en-US" sz="2800" dirty="0"/>
              <a:t>。</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endParaRPr lang="en-US" altLang="zh-CN" dirty="0"/>
          </a:p>
        </p:txBody>
      </p:sp>
      <p:sp>
        <p:nvSpPr>
          <p:cNvPr id="6" name="TextBox 5"/>
          <p:cNvSpPr txBox="1"/>
          <p:nvPr/>
        </p:nvSpPr>
        <p:spPr>
          <a:xfrm>
            <a:off x="571472" y="714356"/>
            <a:ext cx="1785950" cy="461665"/>
          </a:xfrm>
          <a:prstGeom prst="rect">
            <a:avLst/>
          </a:prstGeom>
          <a:solidFill>
            <a:schemeClr val="accent5">
              <a:lumMod val="50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CN" altLang="en-US" sz="2400" b="1" dirty="0"/>
              <a:t>消息鉴别码</a:t>
            </a:r>
            <a:endParaRPr lang="zh-CN" altLang="en-US" sz="2400" dirty="0"/>
          </a:p>
        </p:txBody>
      </p:sp>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142984"/>
            <a:ext cx="8153400" cy="5382360"/>
          </a:xfrm>
        </p:spPr>
        <p:txBody>
          <a:bodyPr>
            <a:normAutofit fontScale="92500"/>
          </a:bodyPr>
          <a:lstStyle/>
          <a:p>
            <a:pPr marL="0" indent="0">
              <a:lnSpc>
                <a:spcPct val="150000"/>
              </a:lnSpc>
              <a:spcBef>
                <a:spcPts val="0"/>
              </a:spcBef>
              <a:buFont typeface="Wingdings" pitchFamily="2" charset="2"/>
              <a:buChar char="n"/>
            </a:pPr>
            <a:r>
              <a:rPr lang="zh-CN" altLang="en-US" b="1" dirty="0"/>
              <a:t>消息鉴别码的生成与数据加密是两个不同的概念。</a:t>
            </a:r>
            <a:r>
              <a:rPr lang="zh-CN" altLang="en-US" dirty="0"/>
              <a:t>在实际工作中，</a:t>
            </a:r>
            <a:r>
              <a:rPr lang="zh-CN" altLang="en-US" u="sng" dirty="0"/>
              <a:t>需要选择二者的执行顺序</a:t>
            </a:r>
            <a:r>
              <a:rPr lang="zh-CN" altLang="en-US" dirty="0"/>
              <a:t>。从理论上看，</a:t>
            </a:r>
            <a:r>
              <a:rPr lang="zh-CN" altLang="en-US" dirty="0">
                <a:solidFill>
                  <a:srgbClr val="FF0000"/>
                </a:solidFill>
              </a:rPr>
              <a:t>可以选择</a:t>
            </a:r>
            <a:r>
              <a:rPr lang="en-US" dirty="0">
                <a:solidFill>
                  <a:srgbClr val="FF0000"/>
                </a:solidFill>
              </a:rPr>
              <a:t>3</a:t>
            </a:r>
            <a:r>
              <a:rPr lang="zh-CN" altLang="en-US" dirty="0">
                <a:solidFill>
                  <a:srgbClr val="FF0000"/>
                </a:solidFill>
              </a:rPr>
              <a:t>种方式</a:t>
            </a:r>
            <a:r>
              <a:rPr lang="zh-CN" altLang="en-US" dirty="0"/>
              <a:t>：</a:t>
            </a:r>
          </a:p>
          <a:p>
            <a:pPr lvl="1">
              <a:lnSpc>
                <a:spcPct val="150000"/>
              </a:lnSpc>
              <a:spcBef>
                <a:spcPts val="0"/>
              </a:spcBef>
            </a:pPr>
            <a:r>
              <a:rPr lang="en-US" sz="2200" dirty="0"/>
              <a:t>MAC</a:t>
            </a:r>
            <a:r>
              <a:rPr lang="zh-CN" altLang="en-US" sz="2200" dirty="0"/>
              <a:t>码</a:t>
            </a:r>
            <a:r>
              <a:rPr lang="zh-CN" altLang="en-US" sz="2200" u="sng" dirty="0"/>
              <a:t>直接附加在消息之后</a:t>
            </a:r>
            <a:r>
              <a:rPr lang="zh-CN" altLang="en-US" sz="2200" dirty="0"/>
              <a:t>；</a:t>
            </a:r>
          </a:p>
          <a:p>
            <a:pPr lvl="1">
              <a:lnSpc>
                <a:spcPct val="150000"/>
              </a:lnSpc>
              <a:spcBef>
                <a:spcPts val="0"/>
              </a:spcBef>
            </a:pPr>
            <a:r>
              <a:rPr lang="en-US" sz="2200" dirty="0"/>
              <a:t>MAC</a:t>
            </a:r>
            <a:r>
              <a:rPr lang="zh-CN" altLang="en-US" sz="2200" dirty="0"/>
              <a:t>直接附加在消息之后，并对</a:t>
            </a:r>
            <a:r>
              <a:rPr lang="zh-CN" altLang="en-US" sz="2200" u="sng" dirty="0"/>
              <a:t>整体进行加密</a:t>
            </a:r>
            <a:r>
              <a:rPr lang="zh-CN" altLang="en-US" sz="2200" dirty="0"/>
              <a:t>；</a:t>
            </a:r>
          </a:p>
          <a:p>
            <a:pPr lvl="1">
              <a:lnSpc>
                <a:spcPct val="150000"/>
              </a:lnSpc>
              <a:spcBef>
                <a:spcPts val="0"/>
              </a:spcBef>
            </a:pPr>
            <a:r>
              <a:rPr lang="zh-CN" altLang="en-US" sz="2200" u="sng" dirty="0"/>
              <a:t>先对消息加密</a:t>
            </a:r>
            <a:r>
              <a:rPr lang="zh-CN" altLang="en-US" sz="2200" dirty="0"/>
              <a:t>，再对</a:t>
            </a:r>
            <a:r>
              <a:rPr lang="zh-CN" altLang="en-US" sz="2200" u="sng" dirty="0"/>
              <a:t>密文生成鉴别码</a:t>
            </a:r>
            <a:r>
              <a:rPr lang="zh-CN" altLang="en-US" sz="2200" dirty="0"/>
              <a:t>。</a:t>
            </a:r>
            <a:endParaRPr lang="en-US" altLang="zh-CN" sz="2200" dirty="0"/>
          </a:p>
          <a:p>
            <a:pPr lvl="1">
              <a:lnSpc>
                <a:spcPct val="150000"/>
              </a:lnSpc>
              <a:spcBef>
                <a:spcPts val="0"/>
              </a:spcBef>
            </a:pPr>
            <a:endParaRPr lang="zh-CN" altLang="en-US" dirty="0"/>
          </a:p>
          <a:p>
            <a:pPr marL="0" indent="0">
              <a:lnSpc>
                <a:spcPct val="150000"/>
              </a:lnSpc>
              <a:spcBef>
                <a:spcPts val="0"/>
              </a:spcBef>
              <a:buFont typeface="Wingdings" pitchFamily="2" charset="2"/>
              <a:buChar char="n"/>
            </a:pPr>
            <a:r>
              <a:rPr lang="zh-CN" altLang="en-US" dirty="0"/>
              <a:t>消息鉴别码的实现方法有很多种，例如：</a:t>
            </a:r>
            <a:endParaRPr lang="en-US" altLang="zh-CN" dirty="0"/>
          </a:p>
          <a:p>
            <a:pPr marL="400050" lvl="1" indent="0">
              <a:lnSpc>
                <a:spcPct val="150000"/>
              </a:lnSpc>
              <a:spcBef>
                <a:spcPts val="0"/>
              </a:spcBef>
              <a:buFont typeface="Wingdings" pitchFamily="2" charset="2"/>
              <a:buChar char="n"/>
            </a:pPr>
            <a:r>
              <a:rPr lang="zh-CN" altLang="en-US" sz="2200" dirty="0"/>
              <a:t>基于</a:t>
            </a:r>
            <a:r>
              <a:rPr lang="zh-CN" altLang="en-US" sz="2200" b="1" u="sng" dirty="0"/>
              <a:t>对称分组密码的</a:t>
            </a:r>
            <a:r>
              <a:rPr lang="en-US" sz="2200" b="1" u="sng" dirty="0"/>
              <a:t>MAC</a:t>
            </a:r>
            <a:r>
              <a:rPr lang="zh-CN" altLang="en-US" sz="2200" dirty="0"/>
              <a:t>（</a:t>
            </a:r>
            <a:r>
              <a:rPr lang="en-US" sz="2200" dirty="0"/>
              <a:t>CBC</a:t>
            </a:r>
            <a:r>
              <a:rPr lang="zh-CN" altLang="en-US" sz="2200" dirty="0"/>
              <a:t>，</a:t>
            </a:r>
            <a:r>
              <a:rPr lang="en-US" sz="2200" dirty="0"/>
              <a:t>Cipher Block Chaining-MAC</a:t>
            </a:r>
            <a:r>
              <a:rPr lang="zh-CN" altLang="en-US" sz="2200" dirty="0"/>
              <a:t>）（</a:t>
            </a:r>
            <a:r>
              <a:rPr lang="en-US" altLang="zh-CN" sz="2200" dirty="0"/>
              <a:t>Next slide</a:t>
            </a:r>
            <a:r>
              <a:rPr lang="zh-CN" altLang="en-US" sz="2200" dirty="0"/>
              <a:t>）</a:t>
            </a:r>
            <a:endParaRPr lang="en-US" altLang="zh-CN" sz="2200" dirty="0"/>
          </a:p>
          <a:p>
            <a:pPr marL="400050" lvl="1" indent="0">
              <a:lnSpc>
                <a:spcPct val="150000"/>
              </a:lnSpc>
              <a:spcBef>
                <a:spcPts val="0"/>
              </a:spcBef>
              <a:buFont typeface="Wingdings" pitchFamily="2" charset="2"/>
              <a:buChar char="n"/>
            </a:pPr>
            <a:r>
              <a:rPr lang="zh-CN" altLang="en-US" sz="2200" dirty="0"/>
              <a:t>基于</a:t>
            </a:r>
            <a:r>
              <a:rPr lang="en-US" sz="2200" dirty="0"/>
              <a:t>CFB</a:t>
            </a:r>
            <a:r>
              <a:rPr lang="zh-CN" altLang="en-US" sz="2200" dirty="0"/>
              <a:t>（</a:t>
            </a:r>
            <a:r>
              <a:rPr lang="en-US" sz="2200" dirty="0"/>
              <a:t>Cipher Feed Back</a:t>
            </a:r>
            <a:r>
              <a:rPr lang="zh-CN" altLang="en-US" sz="2200" dirty="0"/>
              <a:t>）的</a:t>
            </a:r>
            <a:r>
              <a:rPr lang="en-US" sz="2200" dirty="0"/>
              <a:t>MAC</a:t>
            </a:r>
            <a:r>
              <a:rPr lang="zh-CN" altLang="en-US" sz="2200" dirty="0"/>
              <a:t>码等</a:t>
            </a:r>
            <a:endParaRPr lang="en-US" altLang="zh-CN" sz="2200" dirty="0"/>
          </a:p>
          <a:p>
            <a:endParaRPr lang="zh-CN" altLang="en-US" dirty="0"/>
          </a:p>
        </p:txBody>
      </p:sp>
      <p:sp>
        <p:nvSpPr>
          <p:cNvPr id="4" name="文本占位符 3"/>
          <p:cNvSpPr>
            <a:spLocks noGrp="1"/>
          </p:cNvSpPr>
          <p:nvPr>
            <p:ph type="body" sz="quarter" idx="14"/>
          </p:nvPr>
        </p:nvSpPr>
        <p:spPr>
          <a:xfrm>
            <a:off x="4000496" y="0"/>
            <a:ext cx="4283968" cy="260648"/>
          </a:xfrm>
        </p:spPr>
        <p:txBody>
          <a:bodyPr>
            <a:normAutofit lnSpcReduction="10000"/>
          </a:bodyPr>
          <a:lstStyle/>
          <a:p>
            <a:r>
              <a:rPr lang="en-US" altLang="zh-CN" dirty="0"/>
              <a:t>2.1</a:t>
            </a:r>
            <a:r>
              <a:rPr lang="zh-CN" altLang="en-US" dirty="0"/>
              <a:t>数据质量</a:t>
            </a:r>
          </a:p>
        </p:txBody>
      </p:sp>
      <p:sp>
        <p:nvSpPr>
          <p:cNvPr id="6" name="TextBox 5"/>
          <p:cNvSpPr txBox="1"/>
          <p:nvPr/>
        </p:nvSpPr>
        <p:spPr>
          <a:xfrm>
            <a:off x="571472" y="571480"/>
            <a:ext cx="1785950" cy="461665"/>
          </a:xfrm>
          <a:prstGeom prst="rect">
            <a:avLst/>
          </a:prstGeom>
          <a:solidFill>
            <a:schemeClr val="accent5">
              <a:lumMod val="50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CN" altLang="en-US" sz="2400" b="1" dirty="0"/>
              <a:t>消息鉴别码</a:t>
            </a:r>
            <a:endParaRPr lang="zh-CN" altLang="en-US" sz="2400" dirty="0"/>
          </a:p>
        </p:txBody>
      </p:sp>
    </p:spTree>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a:p>
            <a:endParaRPr lang="zh-CN" altLang="en-US" dirty="0"/>
          </a:p>
        </p:txBody>
      </p:sp>
      <p:sp>
        <p:nvSpPr>
          <p:cNvPr id="7" name="TextBox 6"/>
          <p:cNvSpPr txBox="1"/>
          <p:nvPr/>
        </p:nvSpPr>
        <p:spPr>
          <a:xfrm>
            <a:off x="3059832" y="347818"/>
            <a:ext cx="3096344" cy="3965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2000" dirty="0"/>
              <a:t>基于对称分组密码的</a:t>
            </a:r>
            <a:r>
              <a:rPr lang="en-US" sz="2000" dirty="0"/>
              <a:t>MAC</a:t>
            </a:r>
            <a:endParaRPr lang="zh-CN" altLang="en-US" sz="2000" dirty="0"/>
          </a:p>
        </p:txBody>
      </p:sp>
      <p:pic>
        <p:nvPicPr>
          <p:cNvPr id="67587" name="Picture 3"/>
          <p:cNvPicPr>
            <a:picLocks noChangeAspect="1" noChangeArrowheads="1"/>
          </p:cNvPicPr>
          <p:nvPr/>
        </p:nvPicPr>
        <p:blipFill>
          <a:blip r:embed="rId2"/>
          <a:srcRect/>
          <a:stretch>
            <a:fillRect/>
          </a:stretch>
        </p:blipFill>
        <p:spPr bwMode="auto">
          <a:xfrm>
            <a:off x="467544" y="1779141"/>
            <a:ext cx="8210550" cy="4572000"/>
          </a:xfrm>
          <a:prstGeom prst="rect">
            <a:avLst/>
          </a:prstGeom>
          <a:noFill/>
          <a:ln w="9525">
            <a:noFill/>
            <a:miter lim="800000"/>
            <a:headEnd/>
            <a:tailEnd/>
          </a:ln>
          <a:effectLst/>
        </p:spPr>
      </p:pic>
      <p:sp>
        <p:nvSpPr>
          <p:cNvPr id="2" name="文本框 1"/>
          <p:cNvSpPr txBox="1"/>
          <p:nvPr/>
        </p:nvSpPr>
        <p:spPr>
          <a:xfrm>
            <a:off x="755576" y="860974"/>
            <a:ext cx="7312294" cy="830997"/>
          </a:xfrm>
          <a:prstGeom prst="rect">
            <a:avLst/>
          </a:prstGeom>
          <a:noFill/>
          <a:ln>
            <a:solidFill>
              <a:srgbClr val="FF0000"/>
            </a:solidFill>
          </a:ln>
        </p:spPr>
        <p:txBody>
          <a:bodyPr wrap="square" rtlCol="0">
            <a:spAutoFit/>
          </a:bodyPr>
          <a:lstStyle/>
          <a:p>
            <a:r>
              <a:rPr lang="zh-CN" altLang="en-US" sz="2400" dirty="0"/>
              <a:t>将数据</a:t>
            </a:r>
            <a:r>
              <a:rPr lang="en-US" altLang="zh-CN" sz="2400" dirty="0"/>
              <a:t>M</a:t>
            </a:r>
            <a:r>
              <a:rPr lang="zh-CN" altLang="en-US" sz="2400" dirty="0"/>
              <a:t>（转换二进制后）拆分为</a:t>
            </a:r>
            <a:r>
              <a:rPr lang="en-US" altLang="zh-CN" sz="2400" dirty="0"/>
              <a:t>N</a:t>
            </a:r>
            <a:r>
              <a:rPr lang="zh-CN" altLang="en-US" sz="2400" dirty="0"/>
              <a:t>个分组，即</a:t>
            </a:r>
            <a:r>
              <a:rPr lang="en-US" altLang="zh-CN" sz="2400" dirty="0"/>
              <a:t>M</a:t>
            </a:r>
            <a:r>
              <a:rPr lang="en-US" altLang="zh-CN" sz="2400" baseline="-25000" dirty="0"/>
              <a:t>1</a:t>
            </a:r>
            <a:r>
              <a:rPr lang="en-US" altLang="zh-CN" sz="2400" dirty="0"/>
              <a:t>,M</a:t>
            </a:r>
            <a:r>
              <a:rPr lang="en-US" altLang="zh-CN" sz="2400" baseline="-25000" dirty="0"/>
              <a:t>2</a:t>
            </a:r>
            <a:r>
              <a:rPr lang="en-US" altLang="zh-CN" sz="2400" dirty="0"/>
              <a:t>,…,M</a:t>
            </a:r>
            <a:r>
              <a:rPr lang="en-US" altLang="zh-CN" sz="2400" baseline="-25000" dirty="0"/>
              <a:t>N</a:t>
            </a:r>
            <a:r>
              <a:rPr lang="en-US" altLang="zh-CN" sz="2400" dirty="0"/>
              <a:t>.</a:t>
            </a:r>
            <a:r>
              <a:rPr lang="zh-CN" altLang="en-US" sz="2400" dirty="0"/>
              <a:t>每个分组的长度为</a:t>
            </a:r>
            <a:r>
              <a:rPr lang="en-US" altLang="zh-CN" sz="2400" dirty="0"/>
              <a:t>m</a:t>
            </a:r>
            <a:r>
              <a:rPr lang="zh-CN" altLang="en-US" sz="2400" dirty="0"/>
              <a:t>为（固定值。）</a:t>
            </a:r>
            <a:endParaRPr lang="en-US" sz="2400" dirty="0"/>
          </a:p>
        </p:txBody>
      </p:sp>
      <p:sp>
        <p:nvSpPr>
          <p:cNvPr id="3" name="文本框 2"/>
          <p:cNvSpPr txBox="1"/>
          <p:nvPr/>
        </p:nvSpPr>
        <p:spPr>
          <a:xfrm>
            <a:off x="4334023" y="3005004"/>
            <a:ext cx="742033" cy="369332"/>
          </a:xfrm>
          <a:prstGeom prst="rect">
            <a:avLst/>
          </a:prstGeom>
          <a:noFill/>
          <a:ln>
            <a:solidFill>
              <a:srgbClr val="FF0000"/>
            </a:solidFill>
          </a:ln>
        </p:spPr>
        <p:txBody>
          <a:bodyPr wrap="square" rtlCol="0">
            <a:spAutoFit/>
          </a:bodyPr>
          <a:lstStyle/>
          <a:p>
            <a:r>
              <a:rPr lang="zh-CN" altLang="en-US" dirty="0"/>
              <a:t>异或</a:t>
            </a:r>
            <a:endParaRPr lang="en-US" dirty="0"/>
          </a:p>
        </p:txBody>
      </p:sp>
      <p:sp>
        <p:nvSpPr>
          <p:cNvPr id="5" name="椭圆 4"/>
          <p:cNvSpPr/>
          <p:nvPr/>
        </p:nvSpPr>
        <p:spPr>
          <a:xfrm>
            <a:off x="7481926" y="5593720"/>
            <a:ext cx="1008112" cy="721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p:cNvSpPr txBox="1"/>
          <p:nvPr/>
        </p:nvSpPr>
        <p:spPr>
          <a:xfrm>
            <a:off x="7229898" y="6351141"/>
            <a:ext cx="1662582" cy="369332"/>
          </a:xfrm>
          <a:prstGeom prst="rect">
            <a:avLst/>
          </a:prstGeom>
          <a:noFill/>
          <a:ln>
            <a:solidFill>
              <a:srgbClr val="FF0000"/>
            </a:solidFill>
          </a:ln>
        </p:spPr>
        <p:txBody>
          <a:bodyPr wrap="square" rtlCol="0">
            <a:spAutoFit/>
          </a:bodyPr>
          <a:lstStyle/>
          <a:p>
            <a:r>
              <a:rPr lang="zh-CN" altLang="en-US" dirty="0"/>
              <a:t>最终的</a:t>
            </a:r>
            <a:r>
              <a:rPr lang="en-US" altLang="zh-CN" dirty="0"/>
              <a:t>MAC</a:t>
            </a:r>
            <a:r>
              <a:rPr lang="zh-CN" altLang="en-US" dirty="0"/>
              <a:t>值</a:t>
            </a:r>
            <a:endParaRPr lang="en-US" dirty="0"/>
          </a:p>
        </p:txBody>
      </p:sp>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2"/>
          <p:cNvSpPr>
            <a:spLocks noGrp="1"/>
          </p:cNvSpPr>
          <p:nvPr>
            <p:ph idx="1"/>
          </p:nvPr>
        </p:nvSpPr>
        <p:spPr>
          <a:xfrm>
            <a:off x="1115616" y="1628800"/>
            <a:ext cx="6786610" cy="3477050"/>
          </a:xfrm>
        </p:spPr>
        <p:txBody>
          <a:bodyPr>
            <a:normAutofit fontScale="77500" lnSpcReduction="20000"/>
          </a:bodyPr>
          <a:lstStyle/>
          <a:p>
            <a:r>
              <a:rPr lang="zh-CN" altLang="en-US" sz="3200" b="1" dirty="0"/>
              <a:t>基于</a:t>
            </a:r>
            <a:r>
              <a:rPr lang="en-US" sz="3200" b="1" dirty="0"/>
              <a:t>MAC</a:t>
            </a:r>
            <a:r>
              <a:rPr lang="zh-CN" altLang="en-US" sz="3200" b="1" dirty="0"/>
              <a:t>的消息鉴别方法</a:t>
            </a:r>
            <a:endParaRPr lang="en-US" altLang="zh-CN" sz="3200" b="1" dirty="0"/>
          </a:p>
          <a:p>
            <a:pPr marL="742950" lvl="2" indent="-342900">
              <a:lnSpc>
                <a:spcPct val="120000"/>
              </a:lnSpc>
              <a:buSzTx/>
              <a:buFont typeface="Wingdings" pitchFamily="2" charset="2"/>
              <a:buChar char="Ø"/>
            </a:pPr>
            <a:r>
              <a:rPr lang="zh-CN" altLang="en-US" sz="2800" dirty="0"/>
              <a:t>需要加密处理，</a:t>
            </a:r>
            <a:r>
              <a:rPr lang="zh-CN" altLang="en-US" sz="2800" dirty="0">
                <a:solidFill>
                  <a:srgbClr val="FF0000"/>
                </a:solidFill>
              </a:rPr>
              <a:t>计算速度较慢，时间消耗长，硬件开销大</a:t>
            </a:r>
            <a:endParaRPr lang="en-US" altLang="zh-CN" sz="2800" dirty="0">
              <a:solidFill>
                <a:srgbClr val="FF0000"/>
              </a:solidFill>
            </a:endParaRPr>
          </a:p>
          <a:p>
            <a:pPr marL="400050" lvl="2" indent="0">
              <a:buSzTx/>
              <a:buNone/>
            </a:pPr>
            <a:endParaRPr lang="en-US" altLang="zh-CN" sz="2800" dirty="0">
              <a:solidFill>
                <a:srgbClr val="FF0000"/>
              </a:solidFill>
            </a:endParaRPr>
          </a:p>
          <a:p>
            <a:pPr marL="742950" lvl="2" indent="-342900">
              <a:buSzTx/>
              <a:buFont typeface="Wingdings" pitchFamily="2" charset="2"/>
              <a:buChar char="Ø"/>
            </a:pPr>
            <a:endParaRPr lang="en-US" altLang="zh-CN" sz="2800" dirty="0">
              <a:solidFill>
                <a:srgbClr val="FF0000"/>
              </a:solidFill>
            </a:endParaRPr>
          </a:p>
          <a:p>
            <a:endParaRPr lang="en-US" altLang="zh-CN" sz="3200" dirty="0"/>
          </a:p>
          <a:p>
            <a:pPr>
              <a:lnSpc>
                <a:spcPct val="120000"/>
              </a:lnSpc>
            </a:pPr>
            <a:r>
              <a:rPr lang="zh-CN" altLang="en-US" sz="3200" b="1" dirty="0"/>
              <a:t>基于</a:t>
            </a:r>
            <a:r>
              <a:rPr lang="en-US" sz="3200" b="1" dirty="0"/>
              <a:t>Hash</a:t>
            </a:r>
            <a:r>
              <a:rPr lang="zh-CN" altLang="en-US" sz="3200" b="1" dirty="0"/>
              <a:t>函数的消息鉴别</a:t>
            </a:r>
            <a:endParaRPr lang="en-US" altLang="zh-CN" sz="3200" b="1" dirty="0"/>
          </a:p>
          <a:p>
            <a:pPr lvl="1">
              <a:lnSpc>
                <a:spcPct val="120000"/>
              </a:lnSpc>
            </a:pPr>
            <a:r>
              <a:rPr lang="zh-CN" altLang="en-US" sz="2800" u="sng" dirty="0">
                <a:solidFill>
                  <a:srgbClr val="FF0000"/>
                </a:solidFill>
              </a:rPr>
              <a:t>不需要加密处理</a:t>
            </a:r>
            <a:r>
              <a:rPr lang="zh-CN" altLang="en-US" sz="2800" dirty="0"/>
              <a:t>，计算速度更快</a:t>
            </a:r>
            <a:endParaRPr lang="en-US" altLang="zh-CN" sz="2800" b="1" dirty="0"/>
          </a:p>
          <a:p>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571472" y="571480"/>
            <a:ext cx="1785950" cy="461665"/>
          </a:xfrm>
          <a:prstGeom prst="rect">
            <a:avLst/>
          </a:prstGeom>
          <a:solidFill>
            <a:schemeClr val="accent5">
              <a:lumMod val="50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2400" b="1" dirty="0"/>
              <a:t>Hash</a:t>
            </a:r>
            <a:r>
              <a:rPr lang="zh-CN" altLang="en-US" sz="2400" b="1" dirty="0"/>
              <a:t>函数</a:t>
            </a:r>
            <a:endParaRPr lang="zh-CN" altLang="en-US" sz="2400" dirty="0"/>
          </a:p>
        </p:txBody>
      </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extLst>
              <p:ext uri="{D42A27DB-BD31-4B8C-83A1-F6EECF244321}">
                <p14:modId xmlns:p14="http://schemas.microsoft.com/office/powerpoint/2010/main" val="1360284962"/>
              </p:ext>
            </p:extLst>
          </p:nvPr>
        </p:nvGraphicFramePr>
        <p:xfrm>
          <a:off x="642910" y="1357298"/>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571472" y="571480"/>
            <a:ext cx="1785950" cy="461665"/>
          </a:xfrm>
          <a:prstGeom prst="rect">
            <a:avLst/>
          </a:prstGeom>
          <a:solidFill>
            <a:schemeClr val="accent5">
              <a:lumMod val="50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2400" b="1" dirty="0"/>
              <a:t>Hash</a:t>
            </a:r>
            <a:r>
              <a:rPr lang="zh-CN" altLang="en-US" sz="2400" b="1" dirty="0"/>
              <a:t>函数</a:t>
            </a:r>
            <a:endParaRPr lang="zh-CN" altLang="en-US" sz="2400" dirty="0"/>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3069885898"/>
              </p:ext>
            </p:extLst>
          </p:nvPr>
        </p:nvGraphicFramePr>
        <p:xfrm>
          <a:off x="609600" y="1196752"/>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a:p>
            <a:endParaRPr lang="zh-CN" altLang="en-US" dirty="0"/>
          </a:p>
        </p:txBody>
      </p:sp>
      <p:sp>
        <p:nvSpPr>
          <p:cNvPr id="7" name="TextBox 6"/>
          <p:cNvSpPr txBox="1"/>
          <p:nvPr/>
        </p:nvSpPr>
        <p:spPr>
          <a:xfrm>
            <a:off x="571472" y="571480"/>
            <a:ext cx="1785950" cy="461665"/>
          </a:xfrm>
          <a:prstGeom prst="rect">
            <a:avLst/>
          </a:prstGeom>
          <a:solidFill>
            <a:schemeClr val="accent5">
              <a:lumMod val="50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2400" b="1" dirty="0"/>
              <a:t>Hash</a:t>
            </a:r>
            <a:r>
              <a:rPr lang="zh-CN" altLang="en-US" sz="2400" b="1" dirty="0"/>
              <a:t>函数</a:t>
            </a:r>
            <a:endParaRPr lang="zh-CN" altLang="en-US" sz="2400" dirty="0"/>
          </a:p>
        </p:txBody>
      </p:sp>
      <p:sp>
        <p:nvSpPr>
          <p:cNvPr id="2" name="圆角矩形 1"/>
          <p:cNvSpPr/>
          <p:nvPr/>
        </p:nvSpPr>
        <p:spPr>
          <a:xfrm>
            <a:off x="1907704" y="6093296"/>
            <a:ext cx="5728118"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Hash</a:t>
            </a:r>
            <a:r>
              <a:rPr lang="zh-CN" altLang="en-US" sz="2400" dirty="0">
                <a:solidFill>
                  <a:srgbClr val="FF0000"/>
                </a:solidFill>
              </a:rPr>
              <a:t>函数在</a:t>
            </a:r>
            <a:r>
              <a:rPr lang="en-US" altLang="zh-CN" sz="2400" dirty="0">
                <a:solidFill>
                  <a:srgbClr val="FF0000"/>
                </a:solidFill>
              </a:rPr>
              <a:t>streaming</a:t>
            </a:r>
            <a:r>
              <a:rPr lang="zh-CN" altLang="en-US" sz="2400" dirty="0">
                <a:solidFill>
                  <a:srgbClr val="FF0000"/>
                </a:solidFill>
              </a:rPr>
              <a:t>算法中应用广泛</a:t>
            </a:r>
          </a:p>
        </p:txBody>
      </p:sp>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8" name="TextBox 7"/>
          <p:cNvSpPr txBox="1"/>
          <p:nvPr/>
        </p:nvSpPr>
        <p:spPr>
          <a:xfrm>
            <a:off x="2571736" y="5559998"/>
            <a:ext cx="392909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     使用</a:t>
            </a:r>
            <a:r>
              <a:rPr lang="en-US" dirty="0"/>
              <a:t>Hash</a:t>
            </a:r>
            <a:r>
              <a:rPr lang="zh-CN" altLang="en-US" dirty="0"/>
              <a:t>函数进行完整性检测</a:t>
            </a:r>
          </a:p>
        </p:txBody>
      </p:sp>
      <p:pic>
        <p:nvPicPr>
          <p:cNvPr id="68612" name="Picture 4"/>
          <p:cNvPicPr>
            <a:picLocks noChangeAspect="1" noChangeArrowheads="1"/>
          </p:cNvPicPr>
          <p:nvPr/>
        </p:nvPicPr>
        <p:blipFill>
          <a:blip r:embed="rId2"/>
          <a:srcRect/>
          <a:stretch>
            <a:fillRect/>
          </a:stretch>
        </p:blipFill>
        <p:spPr bwMode="auto">
          <a:xfrm>
            <a:off x="204788" y="1533525"/>
            <a:ext cx="8734425" cy="3790950"/>
          </a:xfrm>
          <a:prstGeom prst="rect">
            <a:avLst/>
          </a:prstGeom>
          <a:noFill/>
          <a:ln w="9525">
            <a:noFill/>
            <a:miter lim="800000"/>
            <a:headEnd/>
            <a:tailEnd/>
          </a:ln>
          <a:effectLst/>
        </p:spPr>
      </p:pic>
      <p:sp>
        <p:nvSpPr>
          <p:cNvPr id="2" name="文本框 1"/>
          <p:cNvSpPr txBox="1"/>
          <p:nvPr/>
        </p:nvSpPr>
        <p:spPr>
          <a:xfrm>
            <a:off x="1835696" y="2564904"/>
            <a:ext cx="1728192" cy="1200329"/>
          </a:xfrm>
          <a:prstGeom prst="rect">
            <a:avLst/>
          </a:prstGeom>
          <a:noFill/>
          <a:ln>
            <a:solidFill>
              <a:srgbClr val="FF0000"/>
            </a:solidFill>
          </a:ln>
        </p:spPr>
        <p:txBody>
          <a:bodyPr wrap="square" rtlCol="0">
            <a:spAutoFit/>
          </a:bodyPr>
          <a:lstStyle/>
          <a:p>
            <a:r>
              <a:rPr lang="zh-CN" altLang="en-US" dirty="0"/>
              <a:t>对</a:t>
            </a:r>
            <a:r>
              <a:rPr lang="en-US" altLang="zh-CN" dirty="0"/>
              <a:t>Hash</a:t>
            </a:r>
            <a:r>
              <a:rPr lang="zh-CN" altLang="en-US" dirty="0"/>
              <a:t>结果加密，保证是对的，然后传送给接收者</a:t>
            </a:r>
          </a:p>
        </p:txBody>
      </p:sp>
      <p:sp>
        <p:nvSpPr>
          <p:cNvPr id="6" name="文本框 5"/>
          <p:cNvSpPr txBox="1"/>
          <p:nvPr/>
        </p:nvSpPr>
        <p:spPr>
          <a:xfrm>
            <a:off x="5951389" y="1700808"/>
            <a:ext cx="2987824" cy="646331"/>
          </a:xfrm>
          <a:prstGeom prst="rect">
            <a:avLst/>
          </a:prstGeom>
          <a:noFill/>
          <a:ln>
            <a:solidFill>
              <a:srgbClr val="FF0000"/>
            </a:solidFill>
          </a:ln>
        </p:spPr>
        <p:txBody>
          <a:bodyPr wrap="square" rtlCol="0">
            <a:spAutoFit/>
          </a:bodyPr>
          <a:lstStyle/>
          <a:p>
            <a:r>
              <a:rPr lang="zh-CN" altLang="en-US" dirty="0"/>
              <a:t>不安全信道传送的</a:t>
            </a:r>
            <a:r>
              <a:rPr lang="en-US" altLang="zh-CN" dirty="0"/>
              <a:t>x</a:t>
            </a:r>
            <a:r>
              <a:rPr lang="zh-CN" altLang="en-US" dirty="0"/>
              <a:t>值可能会变，所以</a:t>
            </a:r>
            <a:r>
              <a:rPr lang="en-US" altLang="zh-CN" dirty="0"/>
              <a:t>hash</a:t>
            </a:r>
            <a:r>
              <a:rPr lang="zh-CN" altLang="en-US" dirty="0"/>
              <a:t>值就不一样</a:t>
            </a:r>
          </a:p>
        </p:txBody>
      </p:sp>
      <p:sp>
        <p:nvSpPr>
          <p:cNvPr id="3" name="文本框 2"/>
          <p:cNvSpPr txBox="1"/>
          <p:nvPr/>
        </p:nvSpPr>
        <p:spPr>
          <a:xfrm>
            <a:off x="107504" y="692696"/>
            <a:ext cx="1270868" cy="369332"/>
          </a:xfrm>
          <a:prstGeom prst="rect">
            <a:avLst/>
          </a:prstGeom>
          <a:noFill/>
          <a:ln>
            <a:solidFill>
              <a:srgbClr val="FF0000"/>
            </a:solidFill>
          </a:ln>
        </p:spPr>
        <p:txBody>
          <a:bodyPr wrap="square" rtlCol="0">
            <a:spAutoFit/>
          </a:bodyPr>
          <a:lstStyle/>
          <a:p>
            <a:r>
              <a:rPr lang="zh-CN" altLang="en-US" dirty="0">
                <a:solidFill>
                  <a:srgbClr val="FF0000"/>
                </a:solidFill>
              </a:rPr>
              <a:t>输入信息</a:t>
            </a:r>
            <a:r>
              <a:rPr lang="en-US" altLang="zh-CN" dirty="0">
                <a:solidFill>
                  <a:srgbClr val="FF0000"/>
                </a:solidFill>
              </a:rPr>
              <a:t>X</a:t>
            </a:r>
            <a:endParaRPr lang="zh-CN" altLang="en-US" dirty="0">
              <a:solidFill>
                <a:srgbClr val="FF0000"/>
              </a:solidFill>
            </a:endParaRPr>
          </a:p>
        </p:txBody>
      </p:sp>
      <p:sp>
        <p:nvSpPr>
          <p:cNvPr id="9" name="下箭头 8"/>
          <p:cNvSpPr/>
          <p:nvPr/>
        </p:nvSpPr>
        <p:spPr>
          <a:xfrm>
            <a:off x="323528" y="1062028"/>
            <a:ext cx="216024" cy="42275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87524" y="1502786"/>
            <a:ext cx="504056" cy="3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zh-CN" altLang="en-US" dirty="0"/>
              <a:t>目录</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1027" name="Visio" r:id="rId3" imgW="5504229" imgH="3673620" progId="Visio.Drawing.11">
                  <p:embed/>
                </p:oleObj>
              </mc:Choice>
              <mc:Fallback>
                <p:oleObj name="Visio" r:id="rId3" imgW="5504229" imgH="3673620" progId="Visio.Drawing.11">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2"/>
          <p:cNvSpPr>
            <a:spLocks noGrp="1"/>
          </p:cNvSpPr>
          <p:nvPr>
            <p:ph idx="1"/>
          </p:nvPr>
        </p:nvSpPr>
        <p:spPr>
          <a:xfrm>
            <a:off x="571472" y="1500174"/>
            <a:ext cx="7240888" cy="3929090"/>
          </a:xfrm>
        </p:spPr>
        <p:txBody>
          <a:bodyPr>
            <a:normAutofit fontScale="92500" lnSpcReduction="10000"/>
          </a:bodyPr>
          <a:lstStyle/>
          <a:p>
            <a:pPr marL="0" lvl="0" indent="0">
              <a:buNone/>
            </a:pPr>
            <a:r>
              <a:rPr lang="zh-CN" altLang="en-US" sz="3200" dirty="0"/>
              <a:t>签名与加密、鉴别的区别</a:t>
            </a:r>
            <a:endParaRPr lang="en-US" altLang="zh-CN" sz="3200" dirty="0"/>
          </a:p>
          <a:p>
            <a:pPr lvl="0"/>
            <a:endParaRPr lang="en-US" altLang="zh-CN" sz="3200" dirty="0"/>
          </a:p>
          <a:p>
            <a:pPr lvl="0"/>
            <a:r>
              <a:rPr lang="zh-CN" altLang="en-US" sz="3200" dirty="0"/>
              <a:t>签名的基本要求</a:t>
            </a:r>
            <a:endParaRPr lang="en-US" altLang="zh-CN" sz="3200" dirty="0"/>
          </a:p>
          <a:p>
            <a:pPr lvl="1"/>
            <a:r>
              <a:rPr lang="zh-CN" altLang="en-US" sz="2800" dirty="0"/>
              <a:t>签名者事后无法否认自己的签名、接收者能验证签名，而任何其他人都不能伪造签名；</a:t>
            </a:r>
            <a:endParaRPr lang="en-US" altLang="zh-CN" sz="2800" dirty="0"/>
          </a:p>
          <a:p>
            <a:pPr lvl="1"/>
            <a:r>
              <a:rPr lang="zh-CN" altLang="en-US" sz="2800" dirty="0"/>
              <a:t>在有争议时，可由第三方进行验证；对签名的作者、日期和时间、签名时刻消息的内容提供验证。</a:t>
            </a:r>
          </a:p>
          <a:p>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642910" y="609881"/>
            <a:ext cx="1785950" cy="461665"/>
          </a:xfrm>
          <a:prstGeom prst="rect">
            <a:avLst/>
          </a:prstGeom>
          <a:solidFill>
            <a:schemeClr val="accent5">
              <a:lumMod val="50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CN" altLang="en-US" sz="2400" b="1" dirty="0"/>
              <a:t>数字签名</a:t>
            </a:r>
            <a:endParaRPr lang="zh-CN" altLang="en-US" sz="2400" dirty="0"/>
          </a:p>
        </p:txBody>
      </p:sp>
      <p:sp>
        <p:nvSpPr>
          <p:cNvPr id="2" name="文本框 1"/>
          <p:cNvSpPr txBox="1"/>
          <p:nvPr/>
        </p:nvSpPr>
        <p:spPr>
          <a:xfrm>
            <a:off x="1115616" y="5429264"/>
            <a:ext cx="6120680" cy="461665"/>
          </a:xfrm>
          <a:prstGeom prst="rect">
            <a:avLst/>
          </a:prstGeom>
          <a:noFill/>
          <a:ln>
            <a:solidFill>
              <a:srgbClr val="FF0000"/>
            </a:solidFill>
          </a:ln>
        </p:spPr>
        <p:txBody>
          <a:bodyPr wrap="square" rtlCol="0">
            <a:spAutoFit/>
          </a:bodyPr>
          <a:lstStyle/>
          <a:p>
            <a:r>
              <a:rPr lang="zh-CN" altLang="en-US" sz="2400" dirty="0"/>
              <a:t>数字签名：用</a:t>
            </a:r>
            <a:r>
              <a:rPr lang="zh-CN" altLang="en-US" sz="2400" b="1" dirty="0">
                <a:solidFill>
                  <a:srgbClr val="FF0000"/>
                </a:solidFill>
              </a:rPr>
              <a:t>私钥加密</a:t>
            </a:r>
            <a:r>
              <a:rPr lang="zh-CN" altLang="en-US" sz="2400" dirty="0"/>
              <a:t>，公钥可以解密。</a:t>
            </a:r>
            <a:endParaRPr lang="en-US" sz="2400" dirty="0"/>
          </a:p>
        </p:txBody>
      </p:sp>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3.1.5</a:t>
            </a:r>
            <a:r>
              <a:rPr lang="zh-CN" altLang="en-US" dirty="0"/>
              <a:t>探索性数据分析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507923659"/>
              </p:ext>
            </p:extLst>
          </p:nvPr>
        </p:nvGraphicFramePr>
        <p:xfrm>
          <a:off x="500034" y="1285860"/>
          <a:ext cx="828680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2081938432"/>
              </p:ext>
            </p:extLst>
          </p:nvPr>
        </p:nvGraphicFramePr>
        <p:xfrm>
          <a:off x="357158" y="785794"/>
          <a:ext cx="8405842" cy="5477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5" name="文本框 4"/>
          <p:cNvSpPr txBox="1"/>
          <p:nvPr/>
        </p:nvSpPr>
        <p:spPr>
          <a:xfrm>
            <a:off x="179512" y="4941168"/>
            <a:ext cx="3240360" cy="1477328"/>
          </a:xfrm>
          <a:prstGeom prst="rect">
            <a:avLst/>
          </a:prstGeom>
          <a:noFill/>
          <a:ln>
            <a:solidFill>
              <a:srgbClr val="FF0000"/>
            </a:solidFill>
          </a:ln>
        </p:spPr>
        <p:txBody>
          <a:bodyPr wrap="square" rtlCol="0">
            <a:spAutoFit/>
          </a:bodyPr>
          <a:lstStyle/>
          <a:p>
            <a:r>
              <a:rPr lang="zh-CN" altLang="en-US" b="1" dirty="0"/>
              <a:t>耐抗性</a:t>
            </a:r>
            <a:r>
              <a:rPr lang="zh-CN" altLang="en-US" dirty="0"/>
              <a:t>：指对于</a:t>
            </a:r>
            <a:r>
              <a:rPr lang="zh-CN" altLang="en-US" b="1" dirty="0"/>
              <a:t>数据的局部不良行为的非敏感性</a:t>
            </a:r>
            <a:r>
              <a:rPr lang="zh-CN" altLang="en-US" dirty="0"/>
              <a:t>，它是探索性分析追求的主要目标之一。</a:t>
            </a:r>
            <a:endParaRPr lang="en-US" altLang="zh-CN" dirty="0"/>
          </a:p>
          <a:p>
            <a:r>
              <a:rPr lang="zh-CN" altLang="en-US" b="1" dirty="0">
                <a:solidFill>
                  <a:srgbClr val="FF0000"/>
                </a:solidFill>
              </a:rPr>
              <a:t>当小部分数据被新数据代替时，分析结果只有轻微的变化。</a:t>
            </a:r>
            <a:endParaRPr lang="en-US" b="1" dirty="0">
              <a:solidFill>
                <a:srgbClr val="FF0000"/>
              </a:solidFill>
            </a:endParaRPr>
          </a:p>
        </p:txBody>
      </p:sp>
      <p:sp>
        <p:nvSpPr>
          <p:cNvPr id="2" name="矩形 1"/>
          <p:cNvSpPr/>
          <p:nvPr/>
        </p:nvSpPr>
        <p:spPr>
          <a:xfrm>
            <a:off x="1835696" y="548680"/>
            <a:ext cx="3021981" cy="400110"/>
          </a:xfrm>
          <a:prstGeom prst="rect">
            <a:avLst/>
          </a:prstGeom>
          <a:ln>
            <a:solidFill>
              <a:srgbClr val="FF0000"/>
            </a:solidFill>
          </a:ln>
        </p:spPr>
        <p:txBody>
          <a:bodyPr wrap="none">
            <a:spAutoFit/>
          </a:bodyPr>
          <a:lstStyle/>
          <a:p>
            <a:pPr>
              <a:buNone/>
            </a:pPr>
            <a:r>
              <a:rPr lang="zh-CN" altLang="en-US" sz="2000" b="1" dirty="0"/>
              <a:t>残差＝实际值－拟合值</a:t>
            </a:r>
            <a:r>
              <a:rPr lang="zh-CN" altLang="en-US" sz="2000" dirty="0"/>
              <a:t>。</a:t>
            </a:r>
          </a:p>
        </p:txBody>
      </p:sp>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2502" y="130324"/>
            <a:ext cx="8153400" cy="1428760"/>
          </a:xfrm>
        </p:spPr>
        <p:txBody>
          <a:bodyPr>
            <a:normAutofit fontScale="85000" lnSpcReduction="20000"/>
          </a:bodyPr>
          <a:lstStyle/>
          <a:p>
            <a:pPr>
              <a:lnSpc>
                <a:spcPct val="150000"/>
              </a:lnSpc>
              <a:buNone/>
            </a:pPr>
            <a:r>
              <a:rPr lang="zh-CN" altLang="en-US" b="1" dirty="0"/>
              <a:t>（</a:t>
            </a:r>
            <a:r>
              <a:rPr lang="en-US" b="1" dirty="0"/>
              <a:t>1</a:t>
            </a:r>
            <a:r>
              <a:rPr lang="zh-CN" altLang="en-US" b="1" dirty="0"/>
              <a:t>）</a:t>
            </a:r>
            <a:r>
              <a:rPr lang="en-US" altLang="zh-CN" b="1" dirty="0">
                <a:solidFill>
                  <a:srgbClr val="FF0000"/>
                </a:solidFill>
              </a:rPr>
              <a:t>EDA/ </a:t>
            </a:r>
            <a:r>
              <a:rPr lang="zh-CN" altLang="en-US" b="1" dirty="0"/>
              <a:t>耐抗性（</a:t>
            </a:r>
            <a:r>
              <a:rPr lang="en-US" b="1" dirty="0"/>
              <a:t>Resistance</a:t>
            </a:r>
            <a:r>
              <a:rPr lang="zh-CN" altLang="en-US" b="1" dirty="0"/>
              <a:t>）</a:t>
            </a:r>
            <a:endParaRPr lang="en-US" altLang="zh-CN" b="1" dirty="0"/>
          </a:p>
          <a:p>
            <a:pPr marL="360000" indent="0">
              <a:lnSpc>
                <a:spcPct val="150000"/>
              </a:lnSpc>
              <a:buFont typeface="Arial" pitchFamily="34" charset="0"/>
              <a:buChar char="•"/>
            </a:pPr>
            <a:r>
              <a:rPr lang="zh-CN" altLang="en-US" b="1" dirty="0"/>
              <a:t> 描述数据的</a:t>
            </a:r>
            <a:r>
              <a:rPr lang="zh-CN" altLang="en-US" b="1" u="sng" dirty="0"/>
              <a:t>集中趋势</a:t>
            </a:r>
            <a:r>
              <a:rPr lang="zh-CN" altLang="en-US" b="1" dirty="0"/>
              <a:t>：指</a:t>
            </a:r>
            <a:r>
              <a:rPr lang="zh-CN" altLang="en-US" b="1" u="sng" dirty="0"/>
              <a:t>一组数据向某一中心值靠拢的程度</a:t>
            </a:r>
            <a:r>
              <a:rPr lang="zh-CN" altLang="en-US" b="1" dirty="0"/>
              <a:t>，它反映了一组数据中心点的位置所在。</a:t>
            </a:r>
            <a:endParaRPr lang="en-US" altLang="zh-CN" b="1" dirty="0"/>
          </a:p>
          <a:p>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endParaRPr lang="en-US" altLang="zh-CN" dirty="0"/>
          </a:p>
        </p:txBody>
      </p:sp>
      <p:sp>
        <p:nvSpPr>
          <p:cNvPr id="7" name="TextBox 6"/>
          <p:cNvSpPr txBox="1"/>
          <p:nvPr/>
        </p:nvSpPr>
        <p:spPr>
          <a:xfrm>
            <a:off x="2483767" y="5648874"/>
            <a:ext cx="457203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描述性统计中常用的集中趋势统计量</a:t>
            </a:r>
          </a:p>
        </p:txBody>
      </p:sp>
      <p:graphicFrame>
        <p:nvGraphicFramePr>
          <p:cNvPr id="69635" name="Object 3"/>
          <p:cNvGraphicFramePr>
            <a:graphicFrameLocks noChangeAspect="1"/>
          </p:cNvGraphicFramePr>
          <p:nvPr>
            <p:extLst>
              <p:ext uri="{D42A27DB-BD31-4B8C-83A1-F6EECF244321}">
                <p14:modId xmlns:p14="http://schemas.microsoft.com/office/powerpoint/2010/main" val="3555085591"/>
              </p:ext>
            </p:extLst>
          </p:nvPr>
        </p:nvGraphicFramePr>
        <p:xfrm>
          <a:off x="-611842" y="1561577"/>
          <a:ext cx="10763250" cy="4271963"/>
        </p:xfrm>
        <a:graphic>
          <a:graphicData uri="http://schemas.openxmlformats.org/presentationml/2006/ole">
            <mc:AlternateContent xmlns:mc="http://schemas.openxmlformats.org/markup-compatibility/2006">
              <mc:Choice xmlns:v="urn:schemas-microsoft-com:vml" Requires="v">
                <p:oleObj spid="_x0000_s5123" name="文档" r:id="rId3" imgW="5414823" imgH="2151963" progId="Word.Document.12">
                  <p:embed/>
                </p:oleObj>
              </mc:Choice>
              <mc:Fallback>
                <p:oleObj name="文档" r:id="rId3" imgW="5414823" imgH="2151963" progId="Word.Document.12">
                  <p:embed/>
                  <p:pic>
                    <p:nvPicPr>
                      <p:cNvPr id="0" name="Picture 3"/>
                      <p:cNvPicPr>
                        <a:picLocks noChangeAspect="1" noChangeArrowheads="1"/>
                      </p:cNvPicPr>
                      <p:nvPr/>
                    </p:nvPicPr>
                    <p:blipFill>
                      <a:blip r:embed="rId4"/>
                      <a:srcRect/>
                      <a:stretch>
                        <a:fillRect/>
                      </a:stretch>
                    </p:blipFill>
                    <p:spPr bwMode="auto">
                      <a:xfrm>
                        <a:off x="-611842" y="1561577"/>
                        <a:ext cx="10763250" cy="4271963"/>
                      </a:xfrm>
                      <a:prstGeom prst="rect">
                        <a:avLst/>
                      </a:prstGeom>
                      <a:noFill/>
                      <a:ln>
                        <a:noFill/>
                      </a:ln>
                      <a:effectLst/>
                    </p:spPr>
                  </p:pic>
                </p:oleObj>
              </mc:Fallback>
            </mc:AlternateContent>
          </a:graphicData>
        </a:graphic>
      </p:graphicFrame>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2771800" y="5866368"/>
            <a:ext cx="457203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表</a:t>
            </a:r>
            <a:r>
              <a:rPr lang="en-US" dirty="0"/>
              <a:t>2-4 </a:t>
            </a:r>
            <a:r>
              <a:rPr lang="zh-CN" altLang="en-US" dirty="0"/>
              <a:t>描述性统计中常用的离散程度统计量</a:t>
            </a:r>
          </a:p>
        </p:txBody>
      </p:sp>
      <p:graphicFrame>
        <p:nvGraphicFramePr>
          <p:cNvPr id="70658" name="Object 2"/>
          <p:cNvGraphicFramePr>
            <a:graphicFrameLocks noChangeAspect="1"/>
          </p:cNvGraphicFramePr>
          <p:nvPr>
            <p:extLst>
              <p:ext uri="{D42A27DB-BD31-4B8C-83A1-F6EECF244321}">
                <p14:modId xmlns:p14="http://schemas.microsoft.com/office/powerpoint/2010/main" val="3324096736"/>
              </p:ext>
            </p:extLst>
          </p:nvPr>
        </p:nvGraphicFramePr>
        <p:xfrm>
          <a:off x="-569913" y="1619250"/>
          <a:ext cx="10237788" cy="4616450"/>
        </p:xfrm>
        <a:graphic>
          <a:graphicData uri="http://schemas.openxmlformats.org/presentationml/2006/ole">
            <mc:AlternateContent xmlns:mc="http://schemas.openxmlformats.org/markup-compatibility/2006">
              <mc:Choice xmlns:v="urn:schemas-microsoft-com:vml" Requires="v">
                <p:oleObj spid="_x0000_s6147" name="文档" r:id="rId3" imgW="5414823" imgH="2447013" progId="Word.Document.12">
                  <p:embed/>
                </p:oleObj>
              </mc:Choice>
              <mc:Fallback>
                <p:oleObj name="文档" r:id="rId3" imgW="5414823" imgH="2447013" progId="Word.Document.12">
                  <p:embed/>
                  <p:pic>
                    <p:nvPicPr>
                      <p:cNvPr id="0" name="Picture 2"/>
                      <p:cNvPicPr>
                        <a:picLocks noChangeAspect="1" noChangeArrowheads="1"/>
                      </p:cNvPicPr>
                      <p:nvPr/>
                    </p:nvPicPr>
                    <p:blipFill>
                      <a:blip r:embed="rId4"/>
                      <a:srcRect/>
                      <a:stretch>
                        <a:fillRect/>
                      </a:stretch>
                    </p:blipFill>
                    <p:spPr bwMode="auto">
                      <a:xfrm>
                        <a:off x="-569913" y="1619250"/>
                        <a:ext cx="10237788"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内容占位符 2"/>
          <p:cNvSpPr txBox="1">
            <a:spLocks/>
          </p:cNvSpPr>
          <p:nvPr/>
        </p:nvSpPr>
        <p:spPr>
          <a:xfrm>
            <a:off x="495300" y="195682"/>
            <a:ext cx="8153400" cy="14287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50000"/>
              </a:lnSpc>
              <a:buNone/>
            </a:pPr>
            <a:r>
              <a:rPr lang="zh-CN" altLang="en-US" sz="2000" b="1" dirty="0"/>
              <a:t>（</a:t>
            </a:r>
            <a:r>
              <a:rPr lang="en-US" sz="2000" b="1" dirty="0"/>
              <a:t>1</a:t>
            </a:r>
            <a:r>
              <a:rPr lang="zh-CN" altLang="en-US" sz="2000" b="1" dirty="0"/>
              <a:t>）</a:t>
            </a:r>
            <a:r>
              <a:rPr lang="en-US" altLang="zh-CN" sz="2000" b="1" dirty="0">
                <a:solidFill>
                  <a:srgbClr val="FF0000"/>
                </a:solidFill>
              </a:rPr>
              <a:t>EDA/ </a:t>
            </a:r>
            <a:r>
              <a:rPr lang="zh-CN" altLang="en-US" sz="2000" b="1" dirty="0"/>
              <a:t>耐抗性（</a:t>
            </a:r>
            <a:r>
              <a:rPr lang="en-US" sz="2000" b="1" dirty="0"/>
              <a:t>Resistance</a:t>
            </a:r>
            <a:r>
              <a:rPr lang="zh-CN" altLang="en-US" sz="2000" b="1" dirty="0"/>
              <a:t>）</a:t>
            </a:r>
            <a:endParaRPr lang="en-US" altLang="zh-CN" sz="2000" b="1" dirty="0"/>
          </a:p>
          <a:p>
            <a:pPr marL="0" indent="0">
              <a:buNone/>
            </a:pPr>
            <a:r>
              <a:rPr lang="zh-CN" altLang="en-US" sz="2000" b="1" dirty="0"/>
              <a:t>   描述数据的</a:t>
            </a:r>
            <a:r>
              <a:rPr lang="zh-CN" altLang="en-US" sz="2000" b="1" u="sng" dirty="0"/>
              <a:t>离散程度</a:t>
            </a:r>
            <a:r>
              <a:rPr lang="zh-CN" altLang="en-US" sz="2000" b="1" dirty="0"/>
              <a:t>：指一组</a:t>
            </a:r>
            <a:r>
              <a:rPr lang="zh-CN" altLang="en-US" sz="2000" b="1" u="sng" dirty="0"/>
              <a:t>数据远离中心值的程度</a:t>
            </a:r>
            <a:r>
              <a:rPr lang="zh-CN" altLang="en-US" sz="2000" b="1" dirty="0"/>
              <a:t>，它反映了集中趋势测度值对该组数据的代表性程度。</a:t>
            </a:r>
            <a:endParaRPr lang="zh-CN" altLang="en-US" sz="2000" dirty="0"/>
          </a:p>
          <a:p>
            <a:pPr fontAlgn="auto"/>
            <a:endParaRPr lang="zh-CN" altLang="en-US" sz="2000" dirty="0"/>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2285984" y="6035953"/>
            <a:ext cx="450059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描述性统计中常用的数据分布统计量</a:t>
            </a:r>
          </a:p>
        </p:txBody>
      </p:sp>
      <p:graphicFrame>
        <p:nvGraphicFramePr>
          <p:cNvPr id="71682" name="Object 2"/>
          <p:cNvGraphicFramePr>
            <a:graphicFrameLocks noChangeAspect="1"/>
          </p:cNvGraphicFramePr>
          <p:nvPr>
            <p:extLst>
              <p:ext uri="{D42A27DB-BD31-4B8C-83A1-F6EECF244321}">
                <p14:modId xmlns:p14="http://schemas.microsoft.com/office/powerpoint/2010/main" val="1450583784"/>
              </p:ext>
            </p:extLst>
          </p:nvPr>
        </p:nvGraphicFramePr>
        <p:xfrm>
          <a:off x="-749300" y="1573213"/>
          <a:ext cx="10507663" cy="4543425"/>
        </p:xfrm>
        <a:graphic>
          <a:graphicData uri="http://schemas.openxmlformats.org/presentationml/2006/ole">
            <mc:AlternateContent xmlns:mc="http://schemas.openxmlformats.org/markup-compatibility/2006">
              <mc:Choice xmlns:v="urn:schemas-microsoft-com:vml" Requires="v">
                <p:oleObj spid="_x0000_s7171" name="文档" r:id="rId3" imgW="5557394" imgH="2408919" progId="Word.Document.12">
                  <p:embed/>
                </p:oleObj>
              </mc:Choice>
              <mc:Fallback>
                <p:oleObj name="文档" r:id="rId3" imgW="5557394" imgH="2408919" progId="Word.Document.12">
                  <p:embed/>
                  <p:pic>
                    <p:nvPicPr>
                      <p:cNvPr id="0" name="Picture 2"/>
                      <p:cNvPicPr>
                        <a:picLocks noChangeAspect="1" noChangeArrowheads="1"/>
                      </p:cNvPicPr>
                      <p:nvPr/>
                    </p:nvPicPr>
                    <p:blipFill>
                      <a:blip r:embed="rId4"/>
                      <a:srcRect/>
                      <a:stretch>
                        <a:fillRect/>
                      </a:stretch>
                    </p:blipFill>
                    <p:spPr bwMode="auto">
                      <a:xfrm>
                        <a:off x="-749300" y="1573213"/>
                        <a:ext cx="10507663"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内容占位符 2"/>
          <p:cNvSpPr txBox="1">
            <a:spLocks/>
          </p:cNvSpPr>
          <p:nvPr/>
        </p:nvSpPr>
        <p:spPr>
          <a:xfrm>
            <a:off x="611560" y="59272"/>
            <a:ext cx="8153400" cy="14287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50000"/>
              </a:lnSpc>
              <a:buNone/>
            </a:pPr>
            <a:r>
              <a:rPr lang="zh-CN" altLang="en-US" sz="2000" b="1" dirty="0"/>
              <a:t>（</a:t>
            </a:r>
            <a:r>
              <a:rPr lang="en-US" sz="2000" b="1" dirty="0"/>
              <a:t>1</a:t>
            </a:r>
            <a:r>
              <a:rPr lang="zh-CN" altLang="en-US" sz="2000" b="1" dirty="0"/>
              <a:t>）</a:t>
            </a:r>
            <a:r>
              <a:rPr lang="en-US" altLang="zh-CN" sz="2000" b="1" dirty="0">
                <a:solidFill>
                  <a:srgbClr val="FF0000"/>
                </a:solidFill>
              </a:rPr>
              <a:t>EDA/ </a:t>
            </a:r>
            <a:r>
              <a:rPr lang="zh-CN" altLang="en-US" sz="2000" b="1" dirty="0"/>
              <a:t>耐抗性（</a:t>
            </a:r>
            <a:r>
              <a:rPr lang="en-US" sz="2000" b="1" dirty="0"/>
              <a:t>Resistance</a:t>
            </a:r>
            <a:r>
              <a:rPr lang="zh-CN" altLang="en-US" sz="2000" b="1" dirty="0"/>
              <a:t>）</a:t>
            </a:r>
            <a:endParaRPr lang="en-US" altLang="zh-CN" sz="2000" b="1" dirty="0"/>
          </a:p>
          <a:p>
            <a:pPr marL="0" indent="0">
              <a:buNone/>
            </a:pPr>
            <a:r>
              <a:rPr lang="zh-CN" altLang="en-US" sz="2000" b="1" dirty="0"/>
              <a:t>    描述数据的</a:t>
            </a:r>
            <a:r>
              <a:rPr lang="zh-CN" altLang="en-US" sz="2000" b="1" u="sng" dirty="0"/>
              <a:t>分布状态</a:t>
            </a:r>
            <a:r>
              <a:rPr lang="zh-CN" altLang="en-US" sz="2000" b="1" dirty="0"/>
              <a:t>：指</a:t>
            </a:r>
            <a:r>
              <a:rPr lang="zh-CN" altLang="en-US" sz="2000" b="1" u="sng" dirty="0"/>
              <a:t>数据分布的形状是否对称、偏斜程度以及扁平程度</a:t>
            </a:r>
            <a:r>
              <a:rPr lang="zh-CN" altLang="en-US" sz="2000" b="1" dirty="0"/>
              <a:t>，用 </a:t>
            </a:r>
            <a:r>
              <a:rPr lang="zh-CN" altLang="en-US" sz="2000" b="1" u="sng" dirty="0"/>
              <a:t>偏态</a:t>
            </a:r>
            <a:r>
              <a:rPr lang="zh-CN" altLang="en-US" sz="2000" b="1" dirty="0"/>
              <a:t> 和 </a:t>
            </a:r>
            <a:r>
              <a:rPr lang="zh-CN" altLang="en-US" sz="2000" b="1" u="sng" dirty="0"/>
              <a:t>峰态</a:t>
            </a:r>
            <a:r>
              <a:rPr lang="zh-CN" altLang="en-US" sz="2000" b="1" dirty="0"/>
              <a:t> 来描述。</a:t>
            </a:r>
            <a:endParaRPr lang="zh-CN" altLang="en-US" sz="2000" dirty="0"/>
          </a:p>
        </p:txBody>
      </p:sp>
    </p:spTree>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6" name="TextBox 5"/>
          <p:cNvSpPr txBox="1"/>
          <p:nvPr/>
        </p:nvSpPr>
        <p:spPr>
          <a:xfrm>
            <a:off x="2285984" y="6035953"/>
            <a:ext cx="450059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描述性统计中常用的数据分布统计量</a:t>
            </a:r>
          </a:p>
        </p:txBody>
      </p:sp>
      <p:sp>
        <p:nvSpPr>
          <p:cNvPr id="7" name="内容占位符 2"/>
          <p:cNvSpPr txBox="1">
            <a:spLocks/>
          </p:cNvSpPr>
          <p:nvPr/>
        </p:nvSpPr>
        <p:spPr>
          <a:xfrm>
            <a:off x="611560" y="59272"/>
            <a:ext cx="8153400" cy="14287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50000"/>
              </a:lnSpc>
              <a:buNone/>
            </a:pPr>
            <a:r>
              <a:rPr lang="zh-CN" altLang="en-US" sz="2000" b="1" dirty="0"/>
              <a:t>（</a:t>
            </a:r>
            <a:r>
              <a:rPr lang="en-US" sz="2000" b="1" dirty="0"/>
              <a:t>1</a:t>
            </a:r>
            <a:r>
              <a:rPr lang="zh-CN" altLang="en-US" sz="2000" b="1" dirty="0"/>
              <a:t>）</a:t>
            </a:r>
            <a:r>
              <a:rPr lang="en-US" altLang="zh-CN" sz="2000" b="1" dirty="0">
                <a:solidFill>
                  <a:srgbClr val="FF0000"/>
                </a:solidFill>
              </a:rPr>
              <a:t>EDA/ </a:t>
            </a:r>
            <a:r>
              <a:rPr lang="zh-CN" altLang="en-US" sz="2000" b="1" dirty="0"/>
              <a:t>耐抗性（</a:t>
            </a:r>
            <a:r>
              <a:rPr lang="en-US" sz="2000" b="1" dirty="0"/>
              <a:t>Resistance</a:t>
            </a:r>
            <a:r>
              <a:rPr lang="zh-CN" altLang="en-US" sz="2000" b="1" dirty="0"/>
              <a:t>）</a:t>
            </a:r>
            <a:endParaRPr lang="en-US" altLang="zh-CN" sz="2000" b="1" dirty="0"/>
          </a:p>
          <a:p>
            <a:pPr marL="0" indent="0">
              <a:buNone/>
            </a:pPr>
            <a:r>
              <a:rPr lang="zh-CN" altLang="en-US" sz="2000" b="1" dirty="0"/>
              <a:t>    偏态分布：</a:t>
            </a:r>
            <a:r>
              <a:rPr lang="zh-CN" altLang="en-US" sz="2000" dirty="0"/>
              <a:t>即统计数据峰值与平均值不相等的频率分布</a:t>
            </a:r>
          </a:p>
        </p:txBody>
      </p:sp>
      <p:sp>
        <p:nvSpPr>
          <p:cNvPr id="2" name="矩形 1"/>
          <p:cNvSpPr/>
          <p:nvPr/>
        </p:nvSpPr>
        <p:spPr>
          <a:xfrm>
            <a:off x="1041108" y="3450629"/>
            <a:ext cx="4031873" cy="400110"/>
          </a:xfrm>
          <a:prstGeom prst="rect">
            <a:avLst/>
          </a:prstGeom>
          <a:ln>
            <a:solidFill>
              <a:srgbClr val="FF0000"/>
            </a:solidFill>
          </a:ln>
        </p:spPr>
        <p:txBody>
          <a:bodyPr wrap="none">
            <a:spAutoFit/>
          </a:bodyPr>
          <a:lstStyle/>
          <a:p>
            <a:r>
              <a:rPr lang="zh-CN" altLang="en-US" sz="2000" u="sng" dirty="0">
                <a:solidFill>
                  <a:srgbClr val="FF0000"/>
                </a:solidFill>
              </a:rPr>
              <a:t>正偏态分布</a:t>
            </a:r>
            <a:r>
              <a:rPr lang="zh-CN" altLang="en-US" sz="2000" dirty="0"/>
              <a:t>和</a:t>
            </a:r>
            <a:r>
              <a:rPr lang="zh-CN" altLang="en-US" sz="2000" u="sng" dirty="0">
                <a:solidFill>
                  <a:srgbClr val="FF0000"/>
                </a:solidFill>
              </a:rPr>
              <a:t>负偏态分布</a:t>
            </a:r>
            <a:r>
              <a:rPr lang="zh-CN" altLang="en-US" sz="2000" dirty="0"/>
              <a:t>两种类型</a:t>
            </a:r>
            <a:endParaRPr lang="en-US" sz="2000" dirty="0"/>
          </a:p>
        </p:txBody>
      </p:sp>
      <p:sp>
        <p:nvSpPr>
          <p:cNvPr id="3" name="矩形 2"/>
          <p:cNvSpPr/>
          <p:nvPr/>
        </p:nvSpPr>
        <p:spPr>
          <a:xfrm>
            <a:off x="887406" y="1488032"/>
            <a:ext cx="5134432" cy="1323439"/>
          </a:xfrm>
          <a:prstGeom prst="rect">
            <a:avLst/>
          </a:prstGeom>
          <a:ln>
            <a:solidFill>
              <a:srgbClr val="FF0000"/>
            </a:solidFill>
          </a:ln>
        </p:spPr>
        <p:txBody>
          <a:bodyPr wrap="square">
            <a:spAutoFit/>
          </a:bodyPr>
          <a:lstStyle/>
          <a:p>
            <a:r>
              <a:rPr lang="zh-CN" altLang="en-US" sz="2000" dirty="0"/>
              <a:t>与</a:t>
            </a:r>
            <a:r>
              <a:rPr lang="zh-CN" altLang="en-US" sz="2000" dirty="0">
                <a:hlinkClick r:id="rId2"/>
              </a:rPr>
              <a:t>正态分布</a:t>
            </a:r>
            <a:r>
              <a:rPr lang="zh-CN" altLang="en-US" sz="2000" dirty="0"/>
              <a:t>相对而言。</a:t>
            </a:r>
          </a:p>
          <a:p>
            <a:r>
              <a:rPr lang="zh-CN" altLang="en-US" sz="2000" dirty="0"/>
              <a:t>它有两个特点：</a:t>
            </a:r>
          </a:p>
          <a:p>
            <a:r>
              <a:rPr lang="zh-CN" altLang="en-US" sz="2000" dirty="0"/>
              <a:t>一是</a:t>
            </a:r>
            <a:r>
              <a:rPr lang="zh-CN" altLang="en-US" sz="2000" dirty="0">
                <a:solidFill>
                  <a:srgbClr val="FF0000"/>
                </a:solidFill>
              </a:rPr>
              <a:t>左右不对称</a:t>
            </a:r>
            <a:r>
              <a:rPr lang="zh-CN" altLang="en-US" sz="2000" dirty="0"/>
              <a:t>（即所谓</a:t>
            </a:r>
            <a:r>
              <a:rPr lang="zh-CN" altLang="en-US" sz="2000" dirty="0">
                <a:hlinkClick r:id="rId3"/>
              </a:rPr>
              <a:t>偏态</a:t>
            </a:r>
            <a:r>
              <a:rPr lang="zh-CN" altLang="en-US" sz="2000" dirty="0"/>
              <a:t>）；</a:t>
            </a:r>
          </a:p>
          <a:p>
            <a:r>
              <a:rPr lang="zh-CN" altLang="en-US" sz="2000" dirty="0"/>
              <a:t>二是</a:t>
            </a:r>
            <a:r>
              <a:rPr lang="zh-CN" altLang="en-US" sz="2000" u="sng" dirty="0"/>
              <a:t>当样本增大时，其均数趋向正态分布</a:t>
            </a:r>
            <a:r>
              <a:rPr lang="zh-CN" altLang="en-US" sz="2000" dirty="0"/>
              <a:t>。</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684" y="1052736"/>
            <a:ext cx="2529005" cy="4472380"/>
          </a:xfrm>
          <a:prstGeom prst="rect">
            <a:avLst/>
          </a:prstGeom>
        </p:spPr>
      </p:pic>
    </p:spTree>
    <p:extLst>
      <p:ext uri="{BB962C8B-B14F-4D97-AF65-F5344CB8AC3E}">
        <p14:creationId xmlns:p14="http://schemas.microsoft.com/office/powerpoint/2010/main" val="3703101346"/>
      </p:ext>
    </p:extLst>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7" name="内容占位符 2"/>
          <p:cNvSpPr txBox="1">
            <a:spLocks/>
          </p:cNvSpPr>
          <p:nvPr/>
        </p:nvSpPr>
        <p:spPr>
          <a:xfrm>
            <a:off x="611560" y="59272"/>
            <a:ext cx="8153400" cy="14287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50000"/>
              </a:lnSpc>
              <a:buNone/>
            </a:pPr>
            <a:r>
              <a:rPr lang="zh-CN" altLang="en-US" sz="2000" b="1" dirty="0"/>
              <a:t>（</a:t>
            </a:r>
            <a:r>
              <a:rPr lang="en-US" sz="2000" b="1" dirty="0"/>
              <a:t>1</a:t>
            </a:r>
            <a:r>
              <a:rPr lang="zh-CN" altLang="en-US" sz="2000" b="1" dirty="0"/>
              <a:t>）</a:t>
            </a:r>
            <a:r>
              <a:rPr lang="en-US" altLang="zh-CN" sz="2000" b="1" dirty="0">
                <a:solidFill>
                  <a:srgbClr val="FF0000"/>
                </a:solidFill>
              </a:rPr>
              <a:t>EDA/ </a:t>
            </a:r>
            <a:r>
              <a:rPr lang="zh-CN" altLang="en-US" sz="2000" b="1" dirty="0"/>
              <a:t>耐抗性（</a:t>
            </a:r>
            <a:r>
              <a:rPr lang="en-US" sz="2000" b="1" dirty="0"/>
              <a:t>Resistance</a:t>
            </a:r>
            <a:r>
              <a:rPr lang="zh-CN" altLang="en-US" sz="2000" b="1" dirty="0"/>
              <a:t>）</a:t>
            </a:r>
            <a:endParaRPr lang="en-US" altLang="zh-CN" sz="2000" b="1" dirty="0"/>
          </a:p>
          <a:p>
            <a:pPr marL="0" indent="0">
              <a:buNone/>
            </a:pPr>
            <a:r>
              <a:rPr lang="zh-CN" altLang="en-US" sz="2000" b="1" dirty="0"/>
              <a:t>     峰态</a:t>
            </a:r>
            <a:endParaRPr lang="zh-CN" altLang="en-US" sz="2000" dirty="0"/>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1024" y="1268760"/>
            <a:ext cx="7000000" cy="4485714"/>
          </a:xfrm>
        </p:spPr>
      </p:pic>
      <p:cxnSp>
        <p:nvCxnSpPr>
          <p:cNvPr id="6" name="直接连接符 5"/>
          <p:cNvCxnSpPr/>
          <p:nvPr/>
        </p:nvCxnSpPr>
        <p:spPr>
          <a:xfrm>
            <a:off x="2123728" y="3284984"/>
            <a:ext cx="44644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39686" y="4077072"/>
            <a:ext cx="36684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919806" y="4797152"/>
            <a:ext cx="36684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97683"/>
      </p:ext>
    </p:extLst>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18745"/>
            <a:ext cx="7560840" cy="4765936"/>
          </a:xfrm>
        </p:spPr>
      </p:pic>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7" name="内容占位符 2"/>
          <p:cNvSpPr txBox="1">
            <a:spLocks/>
          </p:cNvSpPr>
          <p:nvPr/>
        </p:nvSpPr>
        <p:spPr>
          <a:xfrm>
            <a:off x="611560" y="59272"/>
            <a:ext cx="8153400" cy="14287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50000"/>
              </a:lnSpc>
              <a:buNone/>
            </a:pPr>
            <a:r>
              <a:rPr lang="zh-CN" altLang="en-US" sz="2000" b="1" dirty="0"/>
              <a:t>（</a:t>
            </a:r>
            <a:r>
              <a:rPr lang="en-US" sz="2000" b="1" dirty="0"/>
              <a:t>1</a:t>
            </a:r>
            <a:r>
              <a:rPr lang="zh-CN" altLang="en-US" sz="2000" b="1" dirty="0"/>
              <a:t>）</a:t>
            </a:r>
            <a:r>
              <a:rPr lang="en-US" altLang="zh-CN" sz="2000" b="1" dirty="0">
                <a:solidFill>
                  <a:srgbClr val="FF0000"/>
                </a:solidFill>
              </a:rPr>
              <a:t>EDA/ </a:t>
            </a:r>
            <a:r>
              <a:rPr lang="zh-CN" altLang="en-US" sz="2000" b="1" dirty="0"/>
              <a:t>耐抗性（</a:t>
            </a:r>
            <a:r>
              <a:rPr lang="en-US" sz="2000" b="1" dirty="0"/>
              <a:t>Resistance</a:t>
            </a:r>
            <a:r>
              <a:rPr lang="zh-CN" altLang="en-US" sz="2000" b="1" dirty="0"/>
              <a:t>）</a:t>
            </a:r>
            <a:endParaRPr lang="en-US" altLang="zh-CN" sz="2000" b="1" dirty="0"/>
          </a:p>
          <a:p>
            <a:pPr marL="0" indent="0">
              <a:buNone/>
            </a:pPr>
            <a:r>
              <a:rPr lang="zh-CN" altLang="en-US" sz="2000" b="1" dirty="0"/>
              <a:t>     峰态系数</a:t>
            </a:r>
            <a:endParaRPr lang="zh-CN" altLang="en-US" sz="2000" dirty="0"/>
          </a:p>
        </p:txBody>
      </p:sp>
      <p:cxnSp>
        <p:nvCxnSpPr>
          <p:cNvPr id="8" name="直接连接符 7"/>
          <p:cNvCxnSpPr/>
          <p:nvPr/>
        </p:nvCxnSpPr>
        <p:spPr>
          <a:xfrm>
            <a:off x="3275856" y="2996952"/>
            <a:ext cx="36684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35696" y="3356992"/>
            <a:ext cx="36684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835696" y="4869160"/>
            <a:ext cx="4248472" cy="720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369225"/>
      </p:ext>
    </p:extLst>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0324"/>
            <a:ext cx="8153400" cy="1434410"/>
          </a:xfrm>
        </p:spPr>
        <p:txBody>
          <a:bodyPr>
            <a:normAutofit/>
          </a:bodyPr>
          <a:lstStyle/>
          <a:p>
            <a:pPr marL="0" indent="0">
              <a:buNone/>
            </a:pPr>
            <a:r>
              <a:rPr lang="zh-CN" altLang="en-US" b="1" dirty="0"/>
              <a:t>（</a:t>
            </a:r>
            <a:r>
              <a:rPr lang="en-US" b="1" dirty="0"/>
              <a:t>2</a:t>
            </a:r>
            <a:r>
              <a:rPr lang="zh-CN" altLang="en-US" b="1" dirty="0"/>
              <a:t>）</a:t>
            </a:r>
            <a:r>
              <a:rPr lang="en-US" altLang="zh-CN" b="1" dirty="0">
                <a:solidFill>
                  <a:srgbClr val="FF0000"/>
                </a:solidFill>
              </a:rPr>
              <a:t> EDA/ </a:t>
            </a:r>
            <a:r>
              <a:rPr lang="zh-CN" altLang="en-US" b="1" u="sng" dirty="0">
                <a:solidFill>
                  <a:srgbClr val="FF0000"/>
                </a:solidFill>
              </a:rPr>
              <a:t>残差（</a:t>
            </a:r>
            <a:r>
              <a:rPr lang="en-US" b="1" u="sng" dirty="0">
                <a:solidFill>
                  <a:srgbClr val="FF0000"/>
                </a:solidFill>
              </a:rPr>
              <a:t>Residuals</a:t>
            </a:r>
            <a:r>
              <a:rPr lang="zh-CN" altLang="en-US" b="1" u="sng" dirty="0">
                <a:solidFill>
                  <a:srgbClr val="FF0000"/>
                </a:solidFill>
              </a:rPr>
              <a:t>）</a:t>
            </a:r>
            <a:r>
              <a:rPr lang="zh-CN" altLang="en-US" b="1" dirty="0"/>
              <a:t>：指实际数据值减去一个总括统计量或模型拟合值（</a:t>
            </a:r>
            <a:r>
              <a:rPr lang="zh-CN" altLang="en-US" dirty="0"/>
              <a:t>估计值</a:t>
            </a:r>
            <a:r>
              <a:rPr lang="zh-CN" altLang="en-US" b="1" dirty="0"/>
              <a:t>）时的残余部分</a:t>
            </a:r>
            <a:endParaRPr lang="en-US" altLang="zh-CN" b="1" dirty="0"/>
          </a:p>
          <a:p>
            <a:pPr>
              <a:buNone/>
            </a:pPr>
            <a:r>
              <a:rPr lang="zh-CN" altLang="en-US" dirty="0">
                <a:solidFill>
                  <a:srgbClr val="FF0000"/>
                </a:solidFill>
              </a:rPr>
              <a:t>       </a:t>
            </a:r>
            <a:r>
              <a:rPr lang="zh-CN" altLang="en-US" b="1" dirty="0">
                <a:solidFill>
                  <a:srgbClr val="FF0000"/>
                </a:solidFill>
              </a:rPr>
              <a:t>残差＝实际值－拟合值</a:t>
            </a:r>
            <a:r>
              <a:rPr lang="zh-CN" altLang="en-US" dirty="0">
                <a:solidFill>
                  <a:srgbClr val="FF0000"/>
                </a:solidFill>
              </a:rPr>
              <a:t>。</a:t>
            </a:r>
          </a:p>
          <a:p>
            <a:pPr>
              <a:buNone/>
            </a:pP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
        <p:nvSpPr>
          <p:cNvPr id="8" name="TextBox 7"/>
          <p:cNvSpPr txBox="1"/>
          <p:nvPr/>
        </p:nvSpPr>
        <p:spPr>
          <a:xfrm>
            <a:off x="3571868" y="5988626"/>
            <a:ext cx="207170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残差示意图</a:t>
            </a:r>
          </a:p>
        </p:txBody>
      </p:sp>
      <p:pic>
        <p:nvPicPr>
          <p:cNvPr id="72707" name="Picture 3"/>
          <p:cNvPicPr>
            <a:picLocks noChangeAspect="1" noChangeArrowheads="1"/>
          </p:cNvPicPr>
          <p:nvPr/>
        </p:nvPicPr>
        <p:blipFill>
          <a:blip r:embed="rId2"/>
          <a:srcRect/>
          <a:stretch>
            <a:fillRect/>
          </a:stretch>
        </p:blipFill>
        <p:spPr bwMode="auto">
          <a:xfrm>
            <a:off x="962025" y="1651325"/>
            <a:ext cx="7219950" cy="4305300"/>
          </a:xfrm>
          <a:prstGeom prst="rect">
            <a:avLst/>
          </a:prstGeom>
          <a:noFill/>
          <a:ln w="9525">
            <a:noFill/>
            <a:miter lim="800000"/>
            <a:headEnd/>
            <a:tailEnd/>
          </a:ln>
          <a:effectLst/>
        </p:spPr>
      </p:pic>
      <p:sp>
        <p:nvSpPr>
          <p:cNvPr id="5" name="矩形 4"/>
          <p:cNvSpPr/>
          <p:nvPr/>
        </p:nvSpPr>
        <p:spPr>
          <a:xfrm>
            <a:off x="1785934" y="1879664"/>
            <a:ext cx="5090322" cy="769441"/>
          </a:xfrm>
          <a:prstGeom prst="rect">
            <a:avLst/>
          </a:prstGeom>
          <a:ln>
            <a:solidFill>
              <a:srgbClr val="FF0000"/>
            </a:solidFill>
          </a:ln>
        </p:spPr>
        <p:txBody>
          <a:bodyPr wrap="square">
            <a:spAutoFit/>
          </a:bodyPr>
          <a:lstStyle/>
          <a:p>
            <a:r>
              <a:rPr lang="zh-CN" altLang="en-US" sz="2000" dirty="0"/>
              <a:t>利用残差所提供的信息，来</a:t>
            </a:r>
            <a:r>
              <a:rPr lang="zh-CN" altLang="en-US" sz="2000" b="1" dirty="0"/>
              <a:t>考察模型假设的合理性及数据的可靠性</a:t>
            </a:r>
            <a:r>
              <a:rPr lang="zh-CN" altLang="en-US" sz="2000" dirty="0"/>
              <a:t>称为</a:t>
            </a:r>
            <a:r>
              <a:rPr lang="zh-CN" altLang="en-US" sz="2400" b="1" u="sng" dirty="0">
                <a:solidFill>
                  <a:srgbClr val="FF0000"/>
                </a:solidFill>
              </a:rPr>
              <a:t>残差分析</a:t>
            </a:r>
            <a:endParaRPr lang="en-US" sz="2400" b="1" u="sng" dirty="0">
              <a:solidFill>
                <a:srgbClr val="FF0000"/>
              </a:solidFill>
            </a:endParaRPr>
          </a:p>
        </p:txBody>
      </p:sp>
    </p:spTree>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a:t>学习目的</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787889086"/>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436" name="文本占位符 4"/>
          <p:cNvSpPr>
            <a:spLocks noGrp="1"/>
          </p:cNvSpPr>
          <p:nvPr>
            <p:ph type="body" sz="quarter" idx="14"/>
          </p:nvPr>
        </p:nvSpPr>
        <p:spPr>
          <a:ln w="9525"/>
        </p:spPr>
        <p:txBody>
          <a:bodyPr>
            <a:normAutofit lnSpcReduction="10000"/>
          </a:bodyPr>
          <a:lstStyle/>
          <a:p>
            <a:r>
              <a:rPr lang="zh-CN" altLang="en-US" dirty="0"/>
              <a:t>学习目的</a:t>
            </a:r>
          </a:p>
        </p:txBody>
      </p:sp>
      <p:sp>
        <p:nvSpPr>
          <p:cNvPr id="2" name="圆角矩形 1"/>
          <p:cNvSpPr/>
          <p:nvPr/>
        </p:nvSpPr>
        <p:spPr>
          <a:xfrm>
            <a:off x="539552" y="2492896"/>
            <a:ext cx="8299648" cy="23762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692696"/>
            <a:ext cx="7867648" cy="4762910"/>
          </a:xfrm>
        </p:spPr>
        <p:txBody>
          <a:bodyPr>
            <a:normAutofit fontScale="92500"/>
          </a:bodyPr>
          <a:lstStyle/>
          <a:p>
            <a:pPr marL="0" indent="0">
              <a:buNone/>
            </a:pPr>
            <a:r>
              <a:rPr lang="zh-CN" altLang="en-US" b="1" dirty="0"/>
              <a:t>（</a:t>
            </a:r>
            <a:r>
              <a:rPr lang="en-US" b="1" dirty="0"/>
              <a:t>3</a:t>
            </a:r>
            <a:r>
              <a:rPr lang="zh-CN" altLang="en-US" b="1" dirty="0"/>
              <a:t>）</a:t>
            </a:r>
            <a:r>
              <a:rPr lang="en-US" altLang="zh-CN" b="1" dirty="0">
                <a:solidFill>
                  <a:srgbClr val="FF0000"/>
                </a:solidFill>
              </a:rPr>
              <a:t> EDA/</a:t>
            </a:r>
            <a:r>
              <a:rPr lang="zh-CN" altLang="en-US" b="1" u="sng" dirty="0"/>
              <a:t>重新表达（</a:t>
            </a:r>
            <a:r>
              <a:rPr lang="en-US" b="1" u="sng" dirty="0"/>
              <a:t>Re-expression</a:t>
            </a:r>
            <a:r>
              <a:rPr lang="zh-CN" altLang="en-US" b="1" u="sng" dirty="0"/>
              <a:t>）</a:t>
            </a:r>
            <a:r>
              <a:rPr lang="zh-CN" altLang="en-US" b="1" dirty="0"/>
              <a:t>：指找到合适的尺度或</a:t>
            </a:r>
            <a:r>
              <a:rPr lang="zh-CN" altLang="en-US" b="1" u="sng" dirty="0"/>
              <a:t>数据表达方式进行一定的转换</a:t>
            </a:r>
            <a:r>
              <a:rPr lang="zh-CN" altLang="en-US" b="1" dirty="0"/>
              <a:t>，使得有利于简化分析。</a:t>
            </a:r>
            <a:endParaRPr lang="en-US" altLang="zh-CN" b="1" dirty="0"/>
          </a:p>
          <a:p>
            <a:pPr marL="0" indent="0">
              <a:buNone/>
            </a:pPr>
            <a:r>
              <a:rPr lang="zh-CN" altLang="en-US" b="1" dirty="0"/>
              <a:t>   重新表达也成为</a:t>
            </a:r>
            <a:r>
              <a:rPr lang="zh-CN" altLang="en-US" b="1" u="sng" dirty="0"/>
              <a:t>变换（</a:t>
            </a:r>
            <a:r>
              <a:rPr lang="en-US" altLang="zh-CN" b="1" u="sng" dirty="0"/>
              <a:t>Transformation</a:t>
            </a:r>
            <a:r>
              <a:rPr lang="zh-CN" altLang="en-US" b="1" u="sng" dirty="0"/>
              <a:t>）</a:t>
            </a:r>
            <a:endParaRPr lang="en-US" altLang="zh-CN" dirty="0"/>
          </a:p>
          <a:p>
            <a:pPr marL="0" indent="0">
              <a:buNone/>
            </a:pPr>
            <a:r>
              <a:rPr lang="zh-CN" altLang="en-US" dirty="0"/>
              <a:t>     一批数据</a:t>
            </a:r>
            <a:r>
              <a:rPr lang="en-US" i="1" dirty="0"/>
              <a:t>x</a:t>
            </a:r>
            <a:r>
              <a:rPr lang="en-US" i="1" baseline="-25000" dirty="0"/>
              <a:t>1</a:t>
            </a:r>
            <a:r>
              <a:rPr lang="zh-CN" altLang="en-US" i="1" dirty="0"/>
              <a:t>，</a:t>
            </a:r>
            <a:r>
              <a:rPr lang="en-US" i="1" dirty="0"/>
              <a:t>x</a:t>
            </a:r>
            <a:r>
              <a:rPr lang="en-US" i="1" baseline="-25000" dirty="0"/>
              <a:t>2</a:t>
            </a:r>
            <a:r>
              <a:rPr lang="zh-CN" altLang="en-US" i="1" dirty="0"/>
              <a:t>，</a:t>
            </a:r>
            <a:r>
              <a:rPr lang="en-US" i="1" dirty="0"/>
              <a:t>…</a:t>
            </a:r>
            <a:r>
              <a:rPr lang="zh-CN" altLang="en-US" i="1" dirty="0"/>
              <a:t>，</a:t>
            </a:r>
            <a:r>
              <a:rPr lang="en-US" i="1" dirty="0" err="1"/>
              <a:t>x</a:t>
            </a:r>
            <a:r>
              <a:rPr lang="en-US" i="1" baseline="-25000" dirty="0" err="1"/>
              <a:t>n</a:t>
            </a:r>
            <a:r>
              <a:rPr lang="zh-CN" altLang="en-US" dirty="0"/>
              <a:t>的</a:t>
            </a:r>
            <a:r>
              <a:rPr lang="zh-CN" altLang="en-US" u="sng" dirty="0">
                <a:solidFill>
                  <a:srgbClr val="FF0000"/>
                </a:solidFill>
              </a:rPr>
              <a:t>变换是一个函数</a:t>
            </a:r>
            <a:r>
              <a:rPr lang="en-US" i="1" u="sng" dirty="0">
                <a:solidFill>
                  <a:srgbClr val="FF0000"/>
                </a:solidFill>
              </a:rPr>
              <a:t>T</a:t>
            </a:r>
            <a:r>
              <a:rPr lang="zh-CN" altLang="en-US" dirty="0"/>
              <a:t>，它把每个</a:t>
            </a:r>
            <a:r>
              <a:rPr lang="en-US" i="1" dirty="0"/>
              <a:t>x</a:t>
            </a:r>
            <a:r>
              <a:rPr lang="en-US" i="1" baseline="-25000" dirty="0"/>
              <a:t>i</a:t>
            </a:r>
            <a:r>
              <a:rPr lang="zh-CN" altLang="en-US" dirty="0"/>
              <a:t>用新值</a:t>
            </a:r>
            <a:r>
              <a:rPr lang="en-US" i="1" dirty="0"/>
              <a:t>T(x</a:t>
            </a:r>
            <a:r>
              <a:rPr lang="en-US" i="1" baseline="-25000" dirty="0"/>
              <a:t>i</a:t>
            </a:r>
            <a:r>
              <a:rPr lang="en-US" i="1" dirty="0"/>
              <a:t>)</a:t>
            </a:r>
            <a:r>
              <a:rPr lang="zh-CN" altLang="en-US" dirty="0"/>
              <a:t>来代替，使得变换后的数据值是</a:t>
            </a:r>
          </a:p>
          <a:p>
            <a:pPr>
              <a:buNone/>
            </a:pPr>
            <a:r>
              <a:rPr lang="en-US" dirty="0"/>
              <a:t>                         </a:t>
            </a:r>
            <a:r>
              <a:rPr lang="en-US" i="1" dirty="0"/>
              <a:t>T(x</a:t>
            </a:r>
            <a:r>
              <a:rPr lang="en-US" i="1" baseline="-25000" dirty="0"/>
              <a:t>1</a:t>
            </a:r>
            <a:r>
              <a:rPr lang="en-US" i="1" dirty="0"/>
              <a:t>)</a:t>
            </a:r>
            <a:r>
              <a:rPr lang="zh-CN" altLang="en-US" i="1" dirty="0"/>
              <a:t>，</a:t>
            </a:r>
            <a:r>
              <a:rPr lang="en-US" i="1" dirty="0"/>
              <a:t>T(x</a:t>
            </a:r>
            <a:r>
              <a:rPr lang="en-US" i="1" baseline="-25000" dirty="0"/>
              <a:t>2 </a:t>
            </a:r>
            <a:r>
              <a:rPr lang="en-US" i="1" dirty="0"/>
              <a:t>)</a:t>
            </a:r>
            <a:r>
              <a:rPr lang="en-US" i="1" baseline="-25000" dirty="0"/>
              <a:t> </a:t>
            </a:r>
            <a:r>
              <a:rPr lang="zh-CN" altLang="en-US" i="1" dirty="0"/>
              <a:t>，</a:t>
            </a:r>
            <a:r>
              <a:rPr lang="en-US" i="1" dirty="0"/>
              <a:t>…</a:t>
            </a:r>
            <a:r>
              <a:rPr lang="zh-CN" altLang="en-US" i="1" dirty="0"/>
              <a:t>，</a:t>
            </a:r>
            <a:r>
              <a:rPr lang="en-US" i="1" dirty="0"/>
              <a:t>T(</a:t>
            </a:r>
            <a:r>
              <a:rPr lang="en-US" i="1" dirty="0" err="1"/>
              <a:t>x</a:t>
            </a:r>
            <a:r>
              <a:rPr lang="en-US" i="1" baseline="-25000" dirty="0" err="1"/>
              <a:t>n</a:t>
            </a:r>
            <a:r>
              <a:rPr lang="en-US" i="1" baseline="-25000" dirty="0"/>
              <a:t> </a:t>
            </a:r>
            <a:r>
              <a:rPr lang="en-US" i="1" dirty="0"/>
              <a:t>)</a:t>
            </a:r>
            <a:r>
              <a:rPr lang="zh-CN" altLang="en-US" dirty="0"/>
              <a:t>。</a:t>
            </a:r>
            <a:endParaRPr lang="en-US" altLang="zh-CN" dirty="0"/>
          </a:p>
          <a:p>
            <a:pPr>
              <a:buNone/>
            </a:pPr>
            <a:endParaRPr lang="en-US" altLang="zh-CN" dirty="0"/>
          </a:p>
          <a:p>
            <a:pPr>
              <a:buFont typeface="Wingdings" pitchFamily="2" charset="2"/>
              <a:buChar char="n"/>
            </a:pPr>
            <a:endParaRPr lang="en-US" altLang="zh-CN" b="1" dirty="0"/>
          </a:p>
          <a:p>
            <a:pPr marL="0" indent="0">
              <a:buNone/>
            </a:pPr>
            <a:r>
              <a:rPr lang="zh-CN" altLang="en-US" b="1" dirty="0"/>
              <a:t>（</a:t>
            </a:r>
            <a:r>
              <a:rPr lang="en-US" b="1" dirty="0"/>
              <a:t>4</a:t>
            </a:r>
            <a:r>
              <a:rPr lang="zh-CN" altLang="en-US" b="1" dirty="0"/>
              <a:t>）</a:t>
            </a:r>
            <a:r>
              <a:rPr lang="en-US" altLang="zh-CN" b="1" dirty="0">
                <a:solidFill>
                  <a:srgbClr val="FF0000"/>
                </a:solidFill>
              </a:rPr>
              <a:t> EDA/</a:t>
            </a:r>
            <a:r>
              <a:rPr lang="zh-CN" altLang="en-US" b="1" dirty="0"/>
              <a:t>启示（</a:t>
            </a:r>
            <a:r>
              <a:rPr lang="en-US" b="1" dirty="0"/>
              <a:t>Revelation</a:t>
            </a:r>
            <a:r>
              <a:rPr lang="zh-CN" altLang="en-US" b="1" dirty="0"/>
              <a:t>）</a:t>
            </a:r>
            <a:endParaRPr lang="en-US" altLang="zh-CN" b="1" dirty="0"/>
          </a:p>
          <a:p>
            <a:pPr>
              <a:buNone/>
            </a:pPr>
            <a:r>
              <a:rPr lang="zh-CN" altLang="en-US" dirty="0"/>
              <a:t>    </a:t>
            </a:r>
            <a:r>
              <a:rPr lang="zh-CN" altLang="en-US" u="sng" dirty="0"/>
              <a:t>通过探索性分析，发现新的规律、问题和启迪</a:t>
            </a:r>
            <a:r>
              <a:rPr lang="zh-CN" altLang="en-US" dirty="0"/>
              <a:t>，进而满足数据预处理和数据分析的需要。（</a:t>
            </a:r>
            <a:r>
              <a:rPr lang="zh-CN" altLang="en-US" dirty="0">
                <a:solidFill>
                  <a:srgbClr val="FF0000"/>
                </a:solidFill>
              </a:rPr>
              <a:t>要结合领域知识</a:t>
            </a:r>
            <a:r>
              <a:rPr lang="zh-CN" altLang="en-US" dirty="0"/>
              <a:t>）</a:t>
            </a:r>
          </a:p>
        </p:txBody>
      </p:sp>
      <p:sp>
        <p:nvSpPr>
          <p:cNvPr id="4" name="文本占位符 3"/>
          <p:cNvSpPr>
            <a:spLocks noGrp="1"/>
          </p:cNvSpPr>
          <p:nvPr>
            <p:ph type="body" sz="quarter" idx="14"/>
          </p:nvPr>
        </p:nvSpPr>
        <p:spPr/>
        <p:txBody>
          <a:bodyPr>
            <a:normAutofit lnSpcReduction="10000"/>
          </a:bodyPr>
          <a:lstStyle/>
          <a:p>
            <a:r>
              <a:rPr lang="en-US" altLang="zh-CN" dirty="0"/>
              <a:t>2.1</a:t>
            </a:r>
            <a:r>
              <a:rPr lang="zh-CN" altLang="en-US" dirty="0"/>
              <a:t>数据质量</a:t>
            </a: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zh-CN" altLang="en-US" dirty="0"/>
              <a:t>目录</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8195" name="Visio" r:id="rId3" imgW="5504229" imgH="3673620" progId="Visio.Drawing.11">
                  <p:embed/>
                </p:oleObj>
              </mc:Choice>
              <mc:Fallback>
                <p:oleObj name="Visio" r:id="rId3" imgW="5504229"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842842"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842842" y="5386854"/>
            <a:ext cx="1214446"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数据审计</a:t>
            </a:r>
            <a:r>
              <a:rPr lang="en-US" altLang="zh-CN" dirty="0"/>
              <a:t>: </a:t>
            </a:r>
            <a:r>
              <a:rPr lang="zh-CN" altLang="en-US" dirty="0">
                <a:solidFill>
                  <a:srgbClr val="FF0000"/>
                </a:solidFill>
              </a:rPr>
              <a:t>发现“问题”数据</a:t>
            </a:r>
          </a:p>
        </p:txBody>
      </p:sp>
      <p:sp>
        <p:nvSpPr>
          <p:cNvPr id="3" name="内容占位符 2"/>
          <p:cNvSpPr>
            <a:spLocks noGrp="1"/>
          </p:cNvSpPr>
          <p:nvPr>
            <p:ph idx="1"/>
          </p:nvPr>
        </p:nvSpPr>
        <p:spPr/>
        <p:txBody>
          <a:bodyPr>
            <a:normAutofit fontScale="92500"/>
          </a:bodyPr>
          <a:lstStyle/>
          <a:p>
            <a:pPr marL="0" indent="0">
              <a:spcAft>
                <a:spcPts val="1200"/>
              </a:spcAft>
              <a:buNone/>
            </a:pPr>
            <a:r>
              <a:rPr lang="zh-CN" altLang="en-US" sz="2800" b="1" dirty="0"/>
              <a:t>数据审计</a:t>
            </a:r>
            <a:r>
              <a:rPr lang="zh-CN" altLang="en-US" sz="2800" dirty="0"/>
              <a:t>是指</a:t>
            </a:r>
            <a:r>
              <a:rPr lang="zh-CN" altLang="en-US" sz="2800" u="sng" dirty="0"/>
              <a:t>按照数据质量的一般规律与评价方法</a:t>
            </a:r>
            <a:r>
              <a:rPr lang="zh-CN" altLang="en-US" sz="2800" dirty="0"/>
              <a:t>，对</a:t>
            </a:r>
            <a:r>
              <a:rPr lang="zh-CN" altLang="en-US" sz="2800" u="sng" dirty="0"/>
              <a:t>数据内容及其元数据进行审计</a:t>
            </a:r>
            <a:r>
              <a:rPr lang="zh-CN" altLang="en-US" sz="2800" dirty="0"/>
              <a:t>，</a:t>
            </a:r>
            <a:r>
              <a:rPr lang="zh-CN" altLang="en-US" sz="2800" b="1" dirty="0">
                <a:solidFill>
                  <a:srgbClr val="FF0000"/>
                </a:solidFill>
              </a:rPr>
              <a:t>发现其中存在的</a:t>
            </a:r>
            <a:r>
              <a:rPr lang="en-US" sz="2800" b="1" dirty="0">
                <a:solidFill>
                  <a:srgbClr val="FF0000"/>
                </a:solidFill>
              </a:rPr>
              <a:t>“</a:t>
            </a:r>
            <a:r>
              <a:rPr lang="zh-CN" altLang="en-US" sz="2800" b="1" dirty="0">
                <a:solidFill>
                  <a:srgbClr val="FF0000"/>
                </a:solidFill>
              </a:rPr>
              <a:t>问题</a:t>
            </a:r>
            <a:r>
              <a:rPr lang="en-US" sz="2800" b="1" dirty="0">
                <a:solidFill>
                  <a:srgbClr val="FF0000"/>
                </a:solidFill>
              </a:rPr>
              <a:t>”</a:t>
            </a:r>
            <a:r>
              <a:rPr lang="zh-CN" altLang="en-US" sz="2800" dirty="0"/>
              <a:t>，例如：</a:t>
            </a:r>
          </a:p>
          <a:p>
            <a:r>
              <a:rPr lang="zh-CN" altLang="en-US" sz="2800" b="1" dirty="0"/>
              <a:t>缺失值</a:t>
            </a:r>
            <a:r>
              <a:rPr lang="zh-CN" altLang="en-US" sz="2800" dirty="0"/>
              <a:t>（缺少数据）：如学生数据缺少某条记录</a:t>
            </a:r>
            <a:endParaRPr lang="en-US" altLang="zh-CN" sz="2800" dirty="0"/>
          </a:p>
          <a:p>
            <a:r>
              <a:rPr lang="zh-CN" altLang="en-US" sz="2800" b="1" dirty="0"/>
              <a:t>噪声值</a:t>
            </a:r>
            <a:r>
              <a:rPr lang="zh-CN" altLang="en-US" sz="2800" dirty="0"/>
              <a:t>（异常数据）：如出生年份的值为</a:t>
            </a:r>
            <a:r>
              <a:rPr lang="en-US" altLang="zh-CN" sz="2800" dirty="0"/>
              <a:t>120</a:t>
            </a:r>
          </a:p>
          <a:p>
            <a:r>
              <a:rPr lang="zh-CN" altLang="en-US" sz="2800" b="1" dirty="0"/>
              <a:t>不一致值</a:t>
            </a:r>
            <a:r>
              <a:rPr lang="zh-CN" altLang="en-US" sz="2800" dirty="0"/>
              <a:t>（相互矛盾的数据）：</a:t>
            </a:r>
            <a:r>
              <a:rPr lang="zh-CN" altLang="en-US" sz="2800" u="sng" dirty="0"/>
              <a:t>此问题一般在集成多个原始数据时出现</a:t>
            </a:r>
            <a:r>
              <a:rPr lang="zh-CN" altLang="en-US" sz="2800" dirty="0"/>
              <a:t>。如同一学生的出生年月不一致。</a:t>
            </a:r>
            <a:endParaRPr lang="en-US" altLang="zh-CN" sz="2800" dirty="0"/>
          </a:p>
          <a:p>
            <a:r>
              <a:rPr lang="zh-CN" altLang="en-US" sz="2800" b="1" dirty="0"/>
              <a:t>不完整值</a:t>
            </a:r>
            <a:r>
              <a:rPr lang="zh-CN" altLang="en-US" sz="2800" dirty="0"/>
              <a:t>（被篡改或无法溯源的数据）：当数据本身带有校验信息（如</a:t>
            </a:r>
            <a:r>
              <a:rPr lang="en-US" altLang="zh-CN" sz="2800" dirty="0"/>
              <a:t>hash</a:t>
            </a:r>
            <a:r>
              <a:rPr lang="zh-CN" altLang="en-US" sz="2800" dirty="0"/>
              <a:t>值）则可判断校验其完整</a:t>
            </a:r>
            <a:r>
              <a:rPr lang="en-US" altLang="zh-CN" sz="2800" dirty="0"/>
              <a:t>.</a:t>
            </a:r>
            <a:endParaRPr lang="zh-CN" altLang="en-US" sz="2800" dirty="0"/>
          </a:p>
        </p:txBody>
      </p:sp>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spTree>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数据审计</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125632954"/>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3.2.1</a:t>
            </a:r>
            <a:r>
              <a:rPr lang="zh-CN" altLang="en-US" dirty="0"/>
              <a:t>预定义审计</a:t>
            </a:r>
            <a:r>
              <a:rPr lang="en-US" altLang="zh-CN" dirty="0"/>
              <a:t/>
            </a:r>
            <a:br>
              <a:rPr lang="en-US" altLang="zh-CN" dirty="0"/>
            </a:br>
            <a:r>
              <a:rPr lang="zh-CN" altLang="en-US" dirty="0"/>
              <a:t>当</a:t>
            </a:r>
            <a:r>
              <a:rPr lang="zh-CN" altLang="en-US" u="sng" dirty="0">
                <a:solidFill>
                  <a:srgbClr val="FF0000"/>
                </a:solidFill>
              </a:rPr>
              <a:t>源数据带有自描述性验证规则</a:t>
            </a:r>
            <a:r>
              <a:rPr lang="zh-CN" altLang="en-US" dirty="0"/>
              <a:t>时，采用预定义审计方法</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4179689933"/>
              </p:ext>
            </p:extLst>
          </p:nvPr>
        </p:nvGraphicFramePr>
        <p:xfrm>
          <a:off x="467544" y="1916832"/>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spTree>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1452315"/>
          </a:xfrm>
        </p:spPr>
        <p:txBody>
          <a:bodyPr>
            <a:normAutofit fontScale="90000"/>
          </a:bodyPr>
          <a:lstStyle/>
          <a:p>
            <a:r>
              <a:rPr lang="en-US" altLang="zh-CN" dirty="0"/>
              <a:t>3.2.2</a:t>
            </a:r>
            <a:r>
              <a:rPr lang="zh-CN" altLang="en-US" dirty="0"/>
              <a:t>自定义审计</a:t>
            </a:r>
            <a:r>
              <a:rPr lang="en-US" altLang="zh-CN" dirty="0"/>
              <a:t/>
            </a:r>
            <a:br>
              <a:rPr lang="en-US" altLang="zh-CN" dirty="0"/>
            </a:br>
            <a:r>
              <a:rPr lang="zh-CN" altLang="en-US" sz="2700" dirty="0"/>
              <a:t>当来源数据中</a:t>
            </a:r>
            <a:r>
              <a:rPr lang="zh-CN" altLang="en-US" sz="2700" b="1" u="sng" dirty="0"/>
              <a:t>缺少自描述性规则或自描述性验证规则</a:t>
            </a:r>
            <a:r>
              <a:rPr lang="zh-CN" altLang="en-US" sz="2700" dirty="0"/>
              <a:t>无法满足数据预处理时。需要</a:t>
            </a:r>
            <a:r>
              <a:rPr lang="zh-CN" altLang="en-US" sz="2700" b="1" u="sng" dirty="0"/>
              <a:t>自定义规则</a:t>
            </a:r>
            <a:r>
              <a:rPr lang="zh-CN" altLang="en-US" sz="2700" dirty="0"/>
              <a:t>来判断“问题数据”的存在</a:t>
            </a:r>
            <a:r>
              <a:rPr lang="zh-CN" altLang="en-US" sz="3100" dirty="0"/>
              <a:t>。</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145340211"/>
              </p:ext>
            </p:extLst>
          </p:nvPr>
        </p:nvGraphicFramePr>
        <p:xfrm>
          <a:off x="1643042" y="2307082"/>
          <a:ext cx="5795946" cy="3786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sp>
        <p:nvSpPr>
          <p:cNvPr id="3" name="椭圆 2"/>
          <p:cNvSpPr/>
          <p:nvPr/>
        </p:nvSpPr>
        <p:spPr>
          <a:xfrm>
            <a:off x="1691680" y="3789040"/>
            <a:ext cx="3888432" cy="144016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3.2.2</a:t>
            </a:r>
            <a:r>
              <a:rPr lang="zh-CN" altLang="en-US" dirty="0"/>
              <a:t>自定义审计</a:t>
            </a:r>
          </a:p>
        </p:txBody>
      </p:sp>
      <p:sp>
        <p:nvSpPr>
          <p:cNvPr id="3" name="内容占位符 2"/>
          <p:cNvSpPr>
            <a:spLocks noGrp="1"/>
          </p:cNvSpPr>
          <p:nvPr>
            <p:ph idx="1"/>
          </p:nvPr>
        </p:nvSpPr>
        <p:spPr>
          <a:xfrm>
            <a:off x="490566" y="1428736"/>
            <a:ext cx="8153400" cy="4762910"/>
          </a:xfrm>
        </p:spPr>
        <p:txBody>
          <a:bodyPr/>
          <a:lstStyle/>
          <a:p>
            <a:pPr>
              <a:buNone/>
            </a:pPr>
            <a:r>
              <a:rPr lang="zh-CN" altLang="en-US" b="1" dirty="0"/>
              <a:t>（</a:t>
            </a:r>
            <a:r>
              <a:rPr lang="en-US" b="1" dirty="0"/>
              <a:t>1</a:t>
            </a:r>
            <a:r>
              <a:rPr lang="zh-CN" altLang="en-US" b="1" dirty="0"/>
              <a:t>）变量定义规则：在</a:t>
            </a:r>
            <a:r>
              <a:rPr lang="zh-CN" altLang="en-US" b="1" dirty="0">
                <a:solidFill>
                  <a:srgbClr val="FF0000"/>
                </a:solidFill>
              </a:rPr>
              <a:t>单个</a:t>
            </a:r>
            <a:r>
              <a:rPr lang="en-US" altLang="zh-CN" b="1" dirty="0">
                <a:solidFill>
                  <a:srgbClr val="FF0000"/>
                </a:solidFill>
              </a:rPr>
              <a:t>(</a:t>
            </a:r>
            <a:r>
              <a:rPr lang="zh-CN" altLang="en-US" b="1" dirty="0">
                <a:solidFill>
                  <a:srgbClr val="FF0000"/>
                </a:solidFill>
              </a:rPr>
              <a:t>多个</a:t>
            </a:r>
            <a:r>
              <a:rPr lang="en-US" altLang="zh-CN" b="1" dirty="0">
                <a:solidFill>
                  <a:srgbClr val="FF0000"/>
                </a:solidFill>
              </a:rPr>
              <a:t>)</a:t>
            </a:r>
            <a:r>
              <a:rPr lang="zh-CN" altLang="en-US" b="1" dirty="0">
                <a:solidFill>
                  <a:srgbClr val="FF0000"/>
                </a:solidFill>
              </a:rPr>
              <a:t>变量上直接定义的验证规则</a:t>
            </a:r>
            <a:r>
              <a:rPr lang="zh-CN" altLang="en-US" b="1" dirty="0"/>
              <a:t>。</a:t>
            </a:r>
            <a:r>
              <a:rPr lang="zh-CN" altLang="en-US" b="1" u="sng" dirty="0"/>
              <a:t>最简单的实现方式</a:t>
            </a:r>
            <a:r>
              <a:rPr lang="zh-CN" altLang="en-US" b="1" dirty="0"/>
              <a:t>以下两种：</a:t>
            </a:r>
            <a:endParaRPr lang="en-US" altLang="zh-CN" dirty="0"/>
          </a:p>
          <a:p>
            <a:pPr lvl="1"/>
            <a:r>
              <a:rPr lang="zh-CN" altLang="en-US" sz="2400" dirty="0"/>
              <a:t>给出</a:t>
            </a:r>
            <a:r>
              <a:rPr lang="zh-CN" altLang="en-US" sz="2400" u="sng" dirty="0"/>
              <a:t>一个有效值（或无效值）的</a:t>
            </a:r>
            <a:r>
              <a:rPr lang="zh-CN" altLang="en-US" sz="2400" b="1" u="sng" dirty="0"/>
              <a:t>取值范围</a:t>
            </a:r>
            <a:endParaRPr lang="en-US" altLang="zh-CN" sz="2400" b="1" u="sng" dirty="0"/>
          </a:p>
          <a:p>
            <a:pPr lvl="2"/>
            <a:r>
              <a:rPr lang="zh-CN" altLang="en-US" sz="2200" dirty="0"/>
              <a:t>例如，大学生表中的年龄属性的取值范围为</a:t>
            </a:r>
            <a:r>
              <a:rPr lang="en-US" sz="2200" dirty="0"/>
              <a:t>[18</a:t>
            </a:r>
            <a:r>
              <a:rPr lang="zh-CN" altLang="en-US" sz="2200" dirty="0"/>
              <a:t>，</a:t>
            </a:r>
            <a:r>
              <a:rPr lang="en-US" sz="2200" dirty="0"/>
              <a:t>28]</a:t>
            </a:r>
            <a:r>
              <a:rPr lang="zh-CN" altLang="en-US" sz="2200" dirty="0"/>
              <a:t>；</a:t>
            </a:r>
          </a:p>
          <a:p>
            <a:pPr lvl="1"/>
            <a:endParaRPr lang="en-US" altLang="zh-CN" sz="2400" dirty="0"/>
          </a:p>
          <a:p>
            <a:pPr lvl="1"/>
            <a:r>
              <a:rPr lang="zh-CN" altLang="en-US" sz="2400" b="1" dirty="0"/>
              <a:t>列举</a:t>
            </a:r>
            <a:r>
              <a:rPr lang="zh-CN" altLang="en-US" sz="2400" u="sng" dirty="0"/>
              <a:t>所有有效值（或无效值），以有效值（无效值列表）形式定义</a:t>
            </a:r>
            <a:endParaRPr lang="en-US" altLang="zh-CN" sz="2400" u="sng" dirty="0"/>
          </a:p>
          <a:p>
            <a:pPr lvl="2"/>
            <a:r>
              <a:rPr lang="zh-CN" altLang="en-US" sz="2200" dirty="0"/>
              <a:t>例如，大学生表中的</a:t>
            </a:r>
            <a:r>
              <a:rPr lang="zh-CN" altLang="en-US" sz="2200" b="1" dirty="0"/>
              <a:t>性别属性</a:t>
            </a:r>
            <a:r>
              <a:rPr lang="zh-CN" altLang="en-US" sz="2200" dirty="0"/>
              <a:t>为</a:t>
            </a:r>
            <a:r>
              <a:rPr lang="en-US" sz="2200" b="1" dirty="0"/>
              <a:t>“</a:t>
            </a:r>
            <a:r>
              <a:rPr lang="zh-CN" altLang="en-US" sz="2200" b="1" dirty="0"/>
              <a:t>男</a:t>
            </a:r>
            <a:r>
              <a:rPr lang="en-US" sz="2200" b="1" dirty="0"/>
              <a:t>”</a:t>
            </a:r>
            <a:r>
              <a:rPr lang="zh-CN" altLang="en-US" sz="2200" b="1" dirty="0"/>
              <a:t>或</a:t>
            </a:r>
            <a:r>
              <a:rPr lang="en-US" sz="2200" b="1" dirty="0"/>
              <a:t>“</a:t>
            </a:r>
            <a:r>
              <a:rPr lang="zh-CN" altLang="en-US" sz="2200" b="1" dirty="0"/>
              <a:t>女</a:t>
            </a:r>
            <a:r>
              <a:rPr lang="en-US" sz="2200" b="1" dirty="0"/>
              <a:t>”</a:t>
            </a:r>
            <a:r>
              <a:rPr lang="zh-CN" altLang="en-US" sz="2200" dirty="0"/>
              <a:t>。</a:t>
            </a:r>
          </a:p>
        </p:txBody>
      </p:sp>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3.2.2</a:t>
            </a:r>
            <a:r>
              <a:rPr lang="zh-CN" altLang="en-US" dirty="0"/>
              <a:t>自定义审计</a:t>
            </a:r>
          </a:p>
        </p:txBody>
      </p:sp>
      <p:sp>
        <p:nvSpPr>
          <p:cNvPr id="3" name="内容占位符 2"/>
          <p:cNvSpPr>
            <a:spLocks noGrp="1"/>
          </p:cNvSpPr>
          <p:nvPr>
            <p:ph idx="1"/>
          </p:nvPr>
        </p:nvSpPr>
        <p:spPr>
          <a:xfrm>
            <a:off x="554762" y="1419271"/>
            <a:ext cx="8572528" cy="3000395"/>
          </a:xfrm>
        </p:spPr>
        <p:txBody>
          <a:bodyPr>
            <a:normAutofit fontScale="92500" lnSpcReduction="10000"/>
          </a:bodyPr>
          <a:lstStyle/>
          <a:p>
            <a:pPr>
              <a:buNone/>
            </a:pPr>
            <a:r>
              <a:rPr lang="zh-CN" altLang="en-US" sz="2800" b="1" dirty="0"/>
              <a:t>（</a:t>
            </a:r>
            <a:r>
              <a:rPr lang="en-US" sz="2800" b="1" dirty="0"/>
              <a:t>2</a:t>
            </a:r>
            <a:r>
              <a:rPr lang="zh-CN" altLang="en-US" sz="2800" b="1" dirty="0"/>
              <a:t>）函数定义规则</a:t>
            </a:r>
            <a:endParaRPr lang="en-US" altLang="zh-CN" sz="2800" b="1" dirty="0"/>
          </a:p>
          <a:p>
            <a:pPr marL="457200" lvl="1" indent="0">
              <a:lnSpc>
                <a:spcPct val="120000"/>
              </a:lnSpc>
              <a:buNone/>
            </a:pPr>
            <a:r>
              <a:rPr lang="zh-CN" altLang="en-US" sz="2400" dirty="0"/>
              <a:t>相对于简单变量定义规则，</a:t>
            </a:r>
            <a:r>
              <a:rPr lang="zh-CN" altLang="en-US" sz="2400" u="sng" dirty="0"/>
              <a:t>函数定义规则更为复杂</a:t>
            </a:r>
            <a:r>
              <a:rPr lang="zh-CN" altLang="en-US" sz="2400" dirty="0"/>
              <a:t>，</a:t>
            </a:r>
            <a:r>
              <a:rPr lang="zh-CN" altLang="en-US" sz="2400" u="sng" dirty="0"/>
              <a:t>需要对变量进行函数计算</a:t>
            </a:r>
            <a:r>
              <a:rPr lang="zh-CN" altLang="en-US" sz="2400" dirty="0"/>
              <a:t>。</a:t>
            </a:r>
            <a:endParaRPr lang="en-US" altLang="zh-CN" sz="2400" dirty="0"/>
          </a:p>
          <a:p>
            <a:pPr marL="457200" lvl="1" indent="0">
              <a:buNone/>
            </a:pPr>
            <a:endParaRPr lang="en-US" altLang="zh-CN" sz="2400" dirty="0"/>
          </a:p>
          <a:p>
            <a:pPr lvl="1"/>
            <a:r>
              <a:rPr lang="zh-CN" altLang="en-US" sz="2400" dirty="0"/>
              <a:t>例如，设计一个函数</a:t>
            </a:r>
            <a:r>
              <a:rPr lang="en-US" sz="2400" dirty="0"/>
              <a:t>f</a:t>
            </a:r>
            <a:r>
              <a:rPr lang="zh-CN" altLang="en-US" sz="2400" dirty="0"/>
              <a:t>（），并定义</a:t>
            </a:r>
            <a:r>
              <a:rPr lang="zh-CN" altLang="en-US" sz="2400" u="sng" dirty="0"/>
              <a:t>规则</a:t>
            </a:r>
            <a:r>
              <a:rPr lang="en-US" sz="2400" u="sng" dirty="0"/>
              <a:t>f</a:t>
            </a:r>
            <a:r>
              <a:rPr lang="zh-CN" altLang="en-US" sz="2400" u="sng" dirty="0"/>
              <a:t>（</a:t>
            </a:r>
            <a:r>
              <a:rPr lang="en-US" sz="2400" u="sng" dirty="0"/>
              <a:t>age</a:t>
            </a:r>
            <a:r>
              <a:rPr lang="zh-CN" altLang="en-US" sz="2400" u="sng" dirty="0"/>
              <a:t>）</a:t>
            </a:r>
            <a:r>
              <a:rPr lang="en-US" sz="2400" u="sng" dirty="0"/>
              <a:t>=TRUE</a:t>
            </a:r>
            <a:r>
              <a:rPr lang="zh-CN" altLang="en-US" sz="2400" u="sng" dirty="0"/>
              <a:t>。</a:t>
            </a:r>
            <a:endParaRPr lang="en-US" altLang="zh-CN" sz="2400" dirty="0"/>
          </a:p>
          <a:p>
            <a:pPr marL="457200" lvl="1" indent="0">
              <a:buNone/>
            </a:pPr>
            <a:r>
              <a:rPr lang="en-US" altLang="zh-CN" sz="2400" dirty="0"/>
              <a:t>   </a:t>
            </a:r>
            <a:r>
              <a:rPr lang="zh-CN" altLang="en-US" sz="2400" dirty="0"/>
              <a:t>如，给出一组某事物的概率相关数据，那就有规则</a:t>
            </a:r>
            <a:r>
              <a:rPr lang="en-US" altLang="zh-CN" sz="2400" dirty="0"/>
              <a:t>f(p1+p2+..) = 1 </a:t>
            </a:r>
            <a:endParaRPr lang="zh-CN" altLang="en-US" sz="2400" u="sng" dirty="0"/>
          </a:p>
        </p:txBody>
      </p:sp>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sp>
        <p:nvSpPr>
          <p:cNvPr id="5" name="文本框 4"/>
          <p:cNvSpPr txBox="1"/>
          <p:nvPr/>
        </p:nvSpPr>
        <p:spPr>
          <a:xfrm>
            <a:off x="2051720" y="4941168"/>
            <a:ext cx="5976664" cy="830997"/>
          </a:xfrm>
          <a:prstGeom prst="rect">
            <a:avLst/>
          </a:prstGeom>
          <a:noFill/>
          <a:ln>
            <a:solidFill>
              <a:srgbClr val="FF0000"/>
            </a:solidFill>
          </a:ln>
        </p:spPr>
        <p:txBody>
          <a:bodyPr wrap="square" rtlCol="0">
            <a:spAutoFit/>
          </a:bodyPr>
          <a:lstStyle/>
          <a:p>
            <a:r>
              <a:rPr lang="zh-CN" altLang="en-US" sz="2400" b="1" dirty="0"/>
              <a:t>可以理解为是采用函数来对数据进行审查。类似于考试结束进行快速检查答案对不对。</a:t>
            </a:r>
            <a:endParaRPr lang="en-US" sz="2400" b="1" dirty="0"/>
          </a:p>
        </p:txBody>
      </p:sp>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3.2.3</a:t>
            </a:r>
            <a:r>
              <a:rPr lang="zh-CN" altLang="en-US" dirty="0"/>
              <a:t>可视化审计</a:t>
            </a:r>
          </a:p>
        </p:txBody>
      </p:sp>
      <p:sp>
        <p:nvSpPr>
          <p:cNvPr id="4" name="文本占位符 3"/>
          <p:cNvSpPr>
            <a:spLocks noGrp="1"/>
          </p:cNvSpPr>
          <p:nvPr>
            <p:ph type="body" sz="quarter" idx="14"/>
          </p:nvPr>
        </p:nvSpPr>
        <p:spPr/>
        <p:txBody>
          <a:bodyPr>
            <a:normAutofit lnSpcReduction="10000"/>
          </a:bodyPr>
          <a:lstStyle/>
          <a:p>
            <a:r>
              <a:rPr lang="en-US" altLang="zh-CN" dirty="0"/>
              <a:t>2.2</a:t>
            </a:r>
            <a:r>
              <a:rPr lang="zh-CN" altLang="en-US" dirty="0"/>
              <a:t>数据审计</a:t>
            </a:r>
          </a:p>
        </p:txBody>
      </p:sp>
      <p:graphicFrame>
        <p:nvGraphicFramePr>
          <p:cNvPr id="84995" name="Object 3"/>
          <p:cNvGraphicFramePr>
            <a:graphicFrameLocks noChangeAspect="1"/>
          </p:cNvGraphicFramePr>
          <p:nvPr>
            <p:extLst>
              <p:ext uri="{D42A27DB-BD31-4B8C-83A1-F6EECF244321}">
                <p14:modId xmlns:p14="http://schemas.microsoft.com/office/powerpoint/2010/main" val="3187832461"/>
              </p:ext>
            </p:extLst>
          </p:nvPr>
        </p:nvGraphicFramePr>
        <p:xfrm>
          <a:off x="1214413" y="2493524"/>
          <a:ext cx="7000923" cy="2929536"/>
        </p:xfrm>
        <a:graphic>
          <a:graphicData uri="http://schemas.openxmlformats.org/presentationml/2006/ole">
            <mc:AlternateContent xmlns:mc="http://schemas.openxmlformats.org/markup-compatibility/2006">
              <mc:Choice xmlns:v="urn:schemas-microsoft-com:vml" Requires="v">
                <p:oleObj spid="_x0000_s9219" name="Visio" r:id="rId3" imgW="5490182" imgH="2296620" progId="Visio.Drawing.11">
                  <p:embed/>
                </p:oleObj>
              </mc:Choice>
              <mc:Fallback>
                <p:oleObj name="Visio" r:id="rId3" imgW="5490182" imgH="229662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13" y="2493524"/>
                        <a:ext cx="7000923" cy="292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500430" y="5559998"/>
            <a:ext cx="214314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可视化审计</a:t>
            </a:r>
          </a:p>
        </p:txBody>
      </p:sp>
      <p:sp>
        <p:nvSpPr>
          <p:cNvPr id="6" name="内容占位符 2"/>
          <p:cNvSpPr>
            <a:spLocks noGrp="1"/>
          </p:cNvSpPr>
          <p:nvPr>
            <p:ph idx="1"/>
          </p:nvPr>
        </p:nvSpPr>
        <p:spPr>
          <a:xfrm>
            <a:off x="899592" y="1309421"/>
            <a:ext cx="8572528" cy="3000395"/>
          </a:xfrm>
        </p:spPr>
        <p:txBody>
          <a:bodyPr>
            <a:normAutofit/>
          </a:bodyPr>
          <a:lstStyle/>
          <a:p>
            <a:pPr>
              <a:buNone/>
            </a:pPr>
            <a:r>
              <a:rPr lang="zh-CN" altLang="en-US" dirty="0"/>
              <a:t>有时很难用统计学和机器学习等方法中存在的问题。</a:t>
            </a:r>
            <a:endParaRPr lang="en-US" altLang="zh-CN" dirty="0"/>
          </a:p>
          <a:p>
            <a:pPr>
              <a:buNone/>
            </a:pPr>
            <a:r>
              <a:rPr lang="zh-CN" altLang="en-US" dirty="0"/>
              <a:t>但</a:t>
            </a:r>
            <a:r>
              <a:rPr lang="zh-CN" altLang="en-US" b="1" u="sng" dirty="0"/>
              <a:t>数据可视化</a:t>
            </a:r>
            <a:r>
              <a:rPr lang="zh-CN" altLang="en-US" u="sng" dirty="0"/>
              <a:t>的方法很容易</a:t>
            </a:r>
            <a:r>
              <a:rPr lang="zh-CN" altLang="en-US" b="1" u="sng" dirty="0"/>
              <a:t>发现问题数据</a:t>
            </a:r>
            <a:r>
              <a:rPr lang="zh-CN" altLang="en-US" dirty="0"/>
              <a:t>。</a:t>
            </a:r>
            <a:endParaRPr lang="en-US" altLang="zh-CN" dirty="0"/>
          </a:p>
        </p:txBody>
      </p:sp>
      <p:sp>
        <p:nvSpPr>
          <p:cNvPr id="3" name="矩形 2"/>
          <p:cNvSpPr/>
          <p:nvPr/>
        </p:nvSpPr>
        <p:spPr>
          <a:xfrm>
            <a:off x="3198097" y="6072489"/>
            <a:ext cx="2741456" cy="369332"/>
          </a:xfrm>
          <a:prstGeom prst="rect">
            <a:avLst/>
          </a:prstGeom>
          <a:ln>
            <a:solidFill>
              <a:srgbClr val="FF0000"/>
            </a:solidFill>
          </a:ln>
        </p:spPr>
        <p:txBody>
          <a:bodyPr wrap="none">
            <a:spAutoFit/>
          </a:bodyPr>
          <a:lstStyle/>
          <a:p>
            <a:r>
              <a:rPr lang="zh-CN" altLang="en-US" b="1" dirty="0"/>
              <a:t>数据可视化后面会详细讲</a:t>
            </a:r>
            <a:endParaRPr lang="en-US" dirty="0"/>
          </a:p>
        </p:txBody>
      </p:sp>
      <p:sp>
        <p:nvSpPr>
          <p:cNvPr id="9" name="矩形 8"/>
          <p:cNvSpPr/>
          <p:nvPr/>
        </p:nvSpPr>
        <p:spPr>
          <a:xfrm>
            <a:off x="6876508" y="2308858"/>
            <a:ext cx="1338828" cy="369332"/>
          </a:xfrm>
          <a:prstGeom prst="rect">
            <a:avLst/>
          </a:prstGeom>
          <a:ln>
            <a:solidFill>
              <a:srgbClr val="FF0000"/>
            </a:solidFill>
          </a:ln>
        </p:spPr>
        <p:txBody>
          <a:bodyPr wrap="none">
            <a:spAutoFit/>
          </a:bodyPr>
          <a:lstStyle/>
          <a:p>
            <a:r>
              <a:rPr lang="zh-CN" altLang="en-US" dirty="0"/>
              <a:t>缺失值个数</a:t>
            </a:r>
            <a:endParaRPr lang="en-US" dirty="0"/>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6" name="Picture 3" descr="Screen Shot 2014-03-10 at 2.25.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94144"/>
            <a:ext cx="7096270" cy="5303208"/>
          </a:xfrm>
          <a:prstGeom prst="rect">
            <a:avLst/>
          </a:prstGeom>
        </p:spPr>
      </p:pic>
      <p:sp>
        <p:nvSpPr>
          <p:cNvPr id="7" name="文本框 6"/>
          <p:cNvSpPr txBox="1"/>
          <p:nvPr/>
        </p:nvSpPr>
        <p:spPr>
          <a:xfrm>
            <a:off x="1763688" y="596673"/>
            <a:ext cx="4824536" cy="523220"/>
          </a:xfrm>
          <a:prstGeom prst="rect">
            <a:avLst/>
          </a:prstGeom>
          <a:noFill/>
          <a:ln w="19050">
            <a:solidFill>
              <a:schemeClr val="accent1"/>
            </a:solidFill>
          </a:ln>
        </p:spPr>
        <p:txBody>
          <a:bodyPr wrap="square" rtlCol="0">
            <a:spAutoFit/>
          </a:bodyPr>
          <a:lstStyle/>
          <a:p>
            <a:r>
              <a:rPr lang="zh-CN" altLang="en-US" sz="2800" dirty="0">
                <a:solidFill>
                  <a:srgbClr val="FF0000"/>
                </a:solidFill>
              </a:rPr>
              <a:t>表格统计不能看出什么趋势等</a:t>
            </a:r>
          </a:p>
        </p:txBody>
      </p:sp>
    </p:spTree>
    <p:extLst>
      <p:ext uri="{BB962C8B-B14F-4D97-AF65-F5344CB8AC3E}">
        <p14:creationId xmlns:p14="http://schemas.microsoft.com/office/powerpoint/2010/main" val="2176303540"/>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什么是数据预处理？</a:t>
            </a:r>
            <a:endParaRPr lang="en-US" dirty="0"/>
          </a:p>
        </p:txBody>
      </p:sp>
      <p:sp>
        <p:nvSpPr>
          <p:cNvPr id="3" name="内容占位符 2"/>
          <p:cNvSpPr>
            <a:spLocks noGrp="1"/>
          </p:cNvSpPr>
          <p:nvPr>
            <p:ph idx="1"/>
          </p:nvPr>
        </p:nvSpPr>
        <p:spPr/>
        <p:txBody>
          <a:bodyPr/>
          <a:lstStyle/>
          <a:p>
            <a:r>
              <a:rPr lang="zh-CN" altLang="en-US" u="sng" dirty="0"/>
              <a:t>数据分析算法</a:t>
            </a:r>
            <a:r>
              <a:rPr lang="zh-CN" altLang="en-US" dirty="0"/>
              <a:t>的设计与选择</a:t>
            </a:r>
            <a:r>
              <a:rPr lang="zh-CN" altLang="en-US" u="sng" dirty="0"/>
              <a:t>需要考虑</a:t>
            </a:r>
            <a:r>
              <a:rPr lang="zh-CN" altLang="en-US" dirty="0"/>
              <a:t>被</a:t>
            </a:r>
            <a:r>
              <a:rPr lang="zh-CN" altLang="en-US" u="sng" dirty="0"/>
              <a:t>处理数据的</a:t>
            </a:r>
            <a:r>
              <a:rPr lang="zh-CN" altLang="en-US" b="1" u="sng" dirty="0">
                <a:solidFill>
                  <a:srgbClr val="FF0000"/>
                </a:solidFill>
              </a:rPr>
              <a:t>特征</a:t>
            </a:r>
            <a:endParaRPr lang="en-US" altLang="zh-CN" b="1" u="sng" dirty="0">
              <a:solidFill>
                <a:srgbClr val="FF0000"/>
              </a:solidFill>
            </a:endParaRPr>
          </a:p>
          <a:p>
            <a:pPr marL="0" indent="0">
              <a:buNone/>
            </a:pPr>
            <a:r>
              <a:rPr lang="zh-CN" altLang="en-US" dirty="0">
                <a:solidFill>
                  <a:srgbClr val="FF0000"/>
                </a:solidFill>
              </a:rPr>
              <a:t>    </a:t>
            </a:r>
            <a:r>
              <a:rPr lang="zh-CN" altLang="en-US" b="1" u="sng" dirty="0">
                <a:solidFill>
                  <a:srgbClr val="FF0000"/>
                </a:solidFill>
              </a:rPr>
              <a:t>数据质量过低或数据的形态不符合算法需求</a:t>
            </a:r>
            <a:r>
              <a:rPr lang="zh-CN" altLang="en-US" dirty="0"/>
              <a:t>时，</a:t>
            </a:r>
            <a:r>
              <a:rPr lang="zh-CN" altLang="en-US" dirty="0">
                <a:solidFill>
                  <a:srgbClr val="FF0000"/>
                </a:solidFill>
              </a:rPr>
              <a:t>需要进  </a:t>
            </a:r>
            <a:endParaRPr lang="en-US" altLang="zh-CN" dirty="0">
              <a:solidFill>
                <a:srgbClr val="FF0000"/>
              </a:solidFill>
            </a:endParaRPr>
          </a:p>
          <a:p>
            <a:pPr marL="0" indent="0">
              <a:buNone/>
            </a:pPr>
            <a:r>
              <a:rPr lang="en-US" altLang="zh-CN" dirty="0">
                <a:solidFill>
                  <a:srgbClr val="FF0000"/>
                </a:solidFill>
              </a:rPr>
              <a:t>    </a:t>
            </a:r>
            <a:r>
              <a:rPr lang="zh-CN" altLang="en-US" dirty="0">
                <a:solidFill>
                  <a:srgbClr val="FF0000"/>
                </a:solidFill>
              </a:rPr>
              <a:t>行数据预处理工作</a:t>
            </a:r>
            <a:r>
              <a:rPr lang="zh-CN" altLang="en-US" dirty="0"/>
              <a:t>。</a:t>
            </a:r>
            <a:endParaRPr lang="en-US" altLang="zh-CN" dirty="0"/>
          </a:p>
          <a:p>
            <a:r>
              <a:rPr lang="zh-CN" altLang="en-US" b="1" u="sng" dirty="0"/>
              <a:t>数据预处理</a:t>
            </a:r>
            <a:r>
              <a:rPr lang="zh-CN" altLang="en-US" dirty="0"/>
              <a:t>是指对数据进行正式处理（计算）之前，</a:t>
            </a:r>
            <a:r>
              <a:rPr lang="zh-CN" altLang="en-US" b="1" u="sng" dirty="0"/>
              <a:t>根据</a:t>
            </a:r>
            <a:r>
              <a:rPr lang="zh-CN" altLang="en-US" u="sng" dirty="0"/>
              <a:t>后续数据计算的</a:t>
            </a:r>
            <a:r>
              <a:rPr lang="zh-CN" altLang="en-US" b="1" u="sng" dirty="0"/>
              <a:t>需求</a:t>
            </a:r>
            <a:r>
              <a:rPr lang="zh-CN" altLang="en-US" u="sng" dirty="0"/>
              <a:t>对原始数据集进行</a:t>
            </a:r>
            <a:r>
              <a:rPr lang="zh-CN" altLang="en-US" b="1" u="sng" dirty="0"/>
              <a:t>审计、清洗、变换、集成、脱敏、规约和标注</a:t>
            </a:r>
            <a:r>
              <a:rPr lang="zh-CN" altLang="en-US" u="sng" dirty="0"/>
              <a:t>等一系列处理活动</a:t>
            </a:r>
            <a:r>
              <a:rPr lang="zh-CN" altLang="en-US" dirty="0"/>
              <a:t>，</a:t>
            </a:r>
            <a:r>
              <a:rPr lang="zh-CN" altLang="en-US" b="1" u="sng" dirty="0"/>
              <a:t>提升数据质量</a:t>
            </a:r>
            <a:r>
              <a:rPr lang="zh-CN" altLang="en-US" u="sng" dirty="0"/>
              <a:t>，并使</a:t>
            </a:r>
            <a:r>
              <a:rPr lang="zh-CN" altLang="en-US" b="1" u="sng" dirty="0"/>
              <a:t>数据形态更加符合某一算法要求</a:t>
            </a:r>
            <a:r>
              <a:rPr lang="zh-CN" altLang="en-US" dirty="0"/>
              <a:t>，进而达到</a:t>
            </a:r>
            <a:r>
              <a:rPr lang="zh-CN" altLang="en-US" u="sng" dirty="0"/>
              <a:t>提升数据计算的效果</a:t>
            </a:r>
            <a:r>
              <a:rPr lang="zh-CN" altLang="en-US" dirty="0"/>
              <a:t>和</a:t>
            </a:r>
            <a:r>
              <a:rPr lang="zh-CN" altLang="en-US" u="sng" dirty="0"/>
              <a:t>降低其复杂度的</a:t>
            </a:r>
            <a:r>
              <a:rPr lang="zh-CN" altLang="en-US" dirty="0"/>
              <a:t>目的。</a:t>
            </a:r>
            <a:endParaRPr lang="en-US" altLang="zh-CN" dirty="0"/>
          </a:p>
          <a:p>
            <a:endParaRPr lang="en-US" dirty="0"/>
          </a:p>
        </p:txBody>
      </p:sp>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26395535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Looking at Data</a:t>
            </a:r>
          </a:p>
        </p:txBody>
      </p:sp>
      <p:sp>
        <p:nvSpPr>
          <p:cNvPr id="3" name="内容占位符 2"/>
          <p:cNvSpPr>
            <a:spLocks noGrp="1"/>
          </p:cNvSpPr>
          <p:nvPr>
            <p:ph idx="1"/>
          </p:nvPr>
        </p:nvSpPr>
        <p:spPr/>
        <p:txBody>
          <a:bodyPr/>
          <a:lstStyle/>
          <a:p>
            <a:endParaRPr lang="en-US"/>
          </a:p>
        </p:txBody>
      </p:sp>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7" name="Picture 2" descr="Screen Shot 2014-03-10 at 2.27.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866" y="1060166"/>
            <a:ext cx="6244868" cy="4717153"/>
          </a:xfrm>
          <a:prstGeom prst="rect">
            <a:avLst/>
          </a:prstGeom>
        </p:spPr>
      </p:pic>
      <p:sp>
        <p:nvSpPr>
          <p:cNvPr id="8" name="文本框 7"/>
          <p:cNvSpPr txBox="1"/>
          <p:nvPr/>
        </p:nvSpPr>
        <p:spPr>
          <a:xfrm>
            <a:off x="2274032" y="5911056"/>
            <a:ext cx="4824536" cy="523220"/>
          </a:xfrm>
          <a:prstGeom prst="rect">
            <a:avLst/>
          </a:prstGeom>
          <a:noFill/>
          <a:ln w="19050">
            <a:solidFill>
              <a:schemeClr val="accent1"/>
            </a:solidFill>
          </a:ln>
        </p:spPr>
        <p:txBody>
          <a:bodyPr wrap="square" rtlCol="0">
            <a:spAutoFit/>
          </a:bodyPr>
          <a:lstStyle/>
          <a:p>
            <a:r>
              <a:rPr lang="zh-CN" altLang="en-US" sz="2800" dirty="0">
                <a:solidFill>
                  <a:srgbClr val="FF0000"/>
                </a:solidFill>
              </a:rPr>
              <a:t>数据可视化容易发现数据规律</a:t>
            </a:r>
          </a:p>
        </p:txBody>
      </p:sp>
    </p:spTree>
    <p:extLst>
      <p:ext uri="{BB962C8B-B14F-4D97-AF65-F5344CB8AC3E}">
        <p14:creationId xmlns:p14="http://schemas.microsoft.com/office/powerpoint/2010/main" val="384031012"/>
      </p:ext>
    </p:extLst>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57158" y="357166"/>
            <a:ext cx="8540750" cy="822325"/>
          </a:xfrm>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zh-CN" altLang="en-US" dirty="0"/>
              <a:t>目录</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10243" name="Visio" r:id="rId3" imgW="5504229" imgH="3673620" progId="Visio.Drawing.11">
                  <p:embed/>
                </p:oleObj>
              </mc:Choice>
              <mc:Fallback>
                <p:oleObj name="Visio" r:id="rId3" imgW="5504229"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842842"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842842" y="5386854"/>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472534" y="1157498"/>
            <a:ext cx="1214446"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94818"/>
            <a:ext cx="8540750" cy="821913"/>
          </a:xfrm>
        </p:spPr>
        <p:txBody>
          <a:bodyPr>
            <a:normAutofit fontScale="90000"/>
          </a:bodyPr>
          <a:lstStyle/>
          <a:p>
            <a:r>
              <a:rPr lang="en-US" altLang="zh-CN" dirty="0"/>
              <a:t>3.3 </a:t>
            </a:r>
            <a:r>
              <a:rPr lang="zh-CN" altLang="en-US" dirty="0"/>
              <a:t>数据清洗</a:t>
            </a:r>
            <a:r>
              <a:rPr lang="en-US" altLang="zh-CN" dirty="0"/>
              <a:t/>
            </a:r>
            <a:br>
              <a:rPr lang="en-US" altLang="zh-CN" dirty="0"/>
            </a:br>
            <a:r>
              <a:rPr lang="zh-CN" altLang="en-US" sz="2700" dirty="0"/>
              <a:t>是指在数据审计的基础上，将“</a:t>
            </a:r>
            <a:r>
              <a:rPr lang="zh-CN" altLang="en-US" sz="2700" dirty="0">
                <a:solidFill>
                  <a:srgbClr val="FF0000"/>
                </a:solidFill>
              </a:rPr>
              <a:t>脏数据</a:t>
            </a:r>
            <a:r>
              <a:rPr lang="zh-CN" altLang="en-US" sz="2700" dirty="0"/>
              <a:t>”（</a:t>
            </a:r>
            <a:r>
              <a:rPr lang="zh-CN" altLang="en-US" sz="2700" dirty="0">
                <a:solidFill>
                  <a:srgbClr val="FF0000"/>
                </a:solidFill>
              </a:rPr>
              <a:t>数据审计中发现的问题数据</a:t>
            </a:r>
            <a:r>
              <a:rPr lang="zh-CN" altLang="en-US" sz="2700" dirty="0"/>
              <a:t>）清洗成“干净数据”的过程。</a:t>
            </a: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p:txBody>
      </p:sp>
      <p:sp>
        <p:nvSpPr>
          <p:cNvPr id="6" name="文本占位符 3"/>
          <p:cNvSpPr>
            <a:spLocks noGrp="1"/>
          </p:cNvSpPr>
          <p:nvPr>
            <p:ph type="body" sz="quarter" idx="15"/>
          </p:nvPr>
        </p:nvSpPr>
        <p:spPr/>
        <p:txBody>
          <a:bodyPr>
            <a:normAutofit fontScale="70000" lnSpcReduction="20000"/>
          </a:bodyPr>
          <a:lstStyle/>
          <a:p>
            <a:r>
              <a:rPr lang="en-US" altLang="zh-CN" dirty="0"/>
              <a:t>2.3</a:t>
            </a:r>
            <a:r>
              <a:rPr lang="zh-CN" altLang="en-US" dirty="0"/>
              <a:t>数据清洗</a:t>
            </a:r>
          </a:p>
          <a:p>
            <a:endParaRPr lang="zh-CN" altLang="en-US" dirty="0"/>
          </a:p>
        </p:txBody>
      </p:sp>
      <p:sp>
        <p:nvSpPr>
          <p:cNvPr id="8" name="TextBox 7"/>
          <p:cNvSpPr txBox="1"/>
          <p:nvPr/>
        </p:nvSpPr>
        <p:spPr>
          <a:xfrm>
            <a:off x="7358082" y="3000372"/>
            <a:ext cx="139038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数据审计与数据清洗</a:t>
            </a:r>
          </a:p>
        </p:txBody>
      </p:sp>
      <p:pic>
        <p:nvPicPr>
          <p:cNvPr id="92162" name="Picture 2"/>
          <p:cNvPicPr>
            <a:picLocks noChangeAspect="1" noChangeArrowheads="1"/>
          </p:cNvPicPr>
          <p:nvPr/>
        </p:nvPicPr>
        <p:blipFill>
          <a:blip r:embed="rId2"/>
          <a:srcRect/>
          <a:stretch>
            <a:fillRect/>
          </a:stretch>
        </p:blipFill>
        <p:spPr bwMode="auto">
          <a:xfrm>
            <a:off x="1643061" y="1539427"/>
            <a:ext cx="5089180" cy="5153368"/>
          </a:xfrm>
          <a:prstGeom prst="rect">
            <a:avLst/>
          </a:prstGeom>
          <a:noFill/>
          <a:ln w="9525">
            <a:noFill/>
            <a:miter lim="800000"/>
            <a:headEnd/>
            <a:tailEnd/>
          </a:ln>
          <a:effectLst/>
        </p:spPr>
      </p:pic>
      <p:sp>
        <p:nvSpPr>
          <p:cNvPr id="3" name="椭圆 2"/>
          <p:cNvSpPr/>
          <p:nvPr/>
        </p:nvSpPr>
        <p:spPr>
          <a:xfrm>
            <a:off x="3168424" y="2474655"/>
            <a:ext cx="3876737" cy="3438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2482981" y="6134277"/>
            <a:ext cx="6372820" cy="400110"/>
          </a:xfrm>
          <a:prstGeom prst="rect">
            <a:avLst/>
          </a:prstGeom>
          <a:noFill/>
          <a:ln>
            <a:solidFill>
              <a:srgbClr val="FF0000"/>
            </a:solidFill>
          </a:ln>
        </p:spPr>
        <p:txBody>
          <a:bodyPr wrap="square" rtlCol="0">
            <a:spAutoFit/>
          </a:bodyPr>
          <a:lstStyle/>
          <a:p>
            <a:r>
              <a:rPr lang="zh-CN" altLang="en-US" dirty="0"/>
              <a:t>注意：有时候需要</a:t>
            </a:r>
            <a:r>
              <a:rPr lang="zh-CN" altLang="en-US" sz="2000" b="1" dirty="0">
                <a:solidFill>
                  <a:srgbClr val="FF0000"/>
                </a:solidFill>
              </a:rPr>
              <a:t>多轮</a:t>
            </a:r>
            <a:r>
              <a:rPr lang="zh-CN" altLang="en-US" b="1" dirty="0">
                <a:solidFill>
                  <a:srgbClr val="FF0000"/>
                </a:solidFill>
              </a:rPr>
              <a:t>“数据清洗”</a:t>
            </a:r>
            <a:r>
              <a:rPr lang="zh-CN" altLang="en-US" dirty="0"/>
              <a:t>才能得到“干净数据”。</a:t>
            </a:r>
            <a:endParaRPr lang="en-US" dirty="0"/>
          </a:p>
        </p:txBody>
      </p:sp>
      <p:sp>
        <p:nvSpPr>
          <p:cNvPr id="9" name="文本框 8"/>
          <p:cNvSpPr txBox="1"/>
          <p:nvPr/>
        </p:nvSpPr>
        <p:spPr>
          <a:xfrm>
            <a:off x="4975238" y="3746779"/>
            <a:ext cx="964914" cy="292063"/>
          </a:xfrm>
          <a:prstGeom prst="rect">
            <a:avLst/>
          </a:prstGeom>
          <a:noFill/>
          <a:ln>
            <a:solidFill>
              <a:srgbClr val="FF0000"/>
            </a:solidFill>
          </a:ln>
        </p:spPr>
        <p:txBody>
          <a:bodyPr wrap="square" rtlCol="0">
            <a:spAutoFit/>
          </a:bodyPr>
          <a:lstStyle/>
          <a:p>
            <a:endParaRPr lang="en-US" dirty="0"/>
          </a:p>
        </p:txBody>
      </p:sp>
      <p:cxnSp>
        <p:nvCxnSpPr>
          <p:cNvPr id="10" name="曲线连接符 9"/>
          <p:cNvCxnSpPr/>
          <p:nvPr/>
        </p:nvCxnSpPr>
        <p:spPr>
          <a:xfrm rot="10800000" flipV="1">
            <a:off x="2483769" y="4293095"/>
            <a:ext cx="4248473" cy="1873693"/>
          </a:xfrm>
          <a:prstGeom prst="curvedConnector3">
            <a:avLst>
              <a:gd name="adj1" fmla="val -814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753889" y="3866855"/>
            <a:ext cx="1224136" cy="756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3.3.1</a:t>
            </a:r>
            <a:r>
              <a:rPr lang="zh-CN" altLang="en-US" dirty="0"/>
              <a:t>缺失数据处理</a:t>
            </a:r>
          </a:p>
        </p:txBody>
      </p:sp>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a:p>
            <a:endParaRPr lang="zh-CN" altLang="en-US" dirty="0"/>
          </a:p>
        </p:txBody>
      </p:sp>
      <p:sp>
        <p:nvSpPr>
          <p:cNvPr id="7" name="TextBox 6"/>
          <p:cNvSpPr txBox="1"/>
          <p:nvPr/>
        </p:nvSpPr>
        <p:spPr>
          <a:xfrm>
            <a:off x="3635896" y="6060064"/>
            <a:ext cx="243745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缺失数据的处理步骤</a:t>
            </a:r>
          </a:p>
        </p:txBody>
      </p:sp>
      <p:pic>
        <p:nvPicPr>
          <p:cNvPr id="88067" name="Picture 3"/>
          <p:cNvPicPr>
            <a:picLocks noChangeAspect="1" noChangeArrowheads="1"/>
          </p:cNvPicPr>
          <p:nvPr/>
        </p:nvPicPr>
        <p:blipFill>
          <a:blip r:embed="rId2"/>
          <a:srcRect/>
          <a:stretch>
            <a:fillRect/>
          </a:stretch>
        </p:blipFill>
        <p:spPr bwMode="auto">
          <a:xfrm>
            <a:off x="752475" y="1333517"/>
            <a:ext cx="7639050" cy="4524375"/>
          </a:xfrm>
          <a:prstGeom prst="rect">
            <a:avLst/>
          </a:prstGeom>
          <a:noFill/>
          <a:ln w="9525">
            <a:noFill/>
            <a:miter lim="800000"/>
            <a:headEnd/>
            <a:tailEnd/>
          </a:ln>
          <a:effectLst/>
        </p:spPr>
      </p:pic>
      <p:sp>
        <p:nvSpPr>
          <p:cNvPr id="3" name="圆角矩形 2"/>
          <p:cNvSpPr/>
          <p:nvPr/>
        </p:nvSpPr>
        <p:spPr>
          <a:xfrm>
            <a:off x="752474" y="1229410"/>
            <a:ext cx="1731293" cy="4830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752474" y="6106230"/>
            <a:ext cx="2019326" cy="707886"/>
          </a:xfrm>
          <a:prstGeom prst="rect">
            <a:avLst/>
          </a:prstGeom>
          <a:noFill/>
          <a:ln>
            <a:solidFill>
              <a:srgbClr val="FF0000"/>
            </a:solidFill>
          </a:ln>
        </p:spPr>
        <p:txBody>
          <a:bodyPr wrap="square" rtlCol="0">
            <a:spAutoFit/>
          </a:bodyPr>
          <a:lstStyle/>
          <a:p>
            <a:r>
              <a:rPr lang="zh-CN" altLang="en-US" sz="2000" dirty="0"/>
              <a:t>缺失数据处理的</a:t>
            </a:r>
            <a:r>
              <a:rPr lang="zh-CN" altLang="en-US" sz="2000" b="1" dirty="0"/>
              <a:t>三个关键活动</a:t>
            </a:r>
            <a:endParaRPr lang="en-US" sz="2000" b="1" dirty="0"/>
          </a:p>
        </p:txBody>
      </p:sp>
      <p:sp>
        <p:nvSpPr>
          <p:cNvPr id="8" name="文本框 7"/>
          <p:cNvSpPr txBox="1"/>
          <p:nvPr/>
        </p:nvSpPr>
        <p:spPr>
          <a:xfrm>
            <a:off x="4716016" y="1556792"/>
            <a:ext cx="1728192" cy="369332"/>
          </a:xfrm>
          <a:prstGeom prst="rect">
            <a:avLst/>
          </a:prstGeom>
          <a:noFill/>
          <a:ln>
            <a:solidFill>
              <a:srgbClr val="FF0000"/>
            </a:solidFill>
          </a:ln>
        </p:spPr>
        <p:txBody>
          <a:bodyPr wrap="square" rtlCol="0">
            <a:spAutoFit/>
          </a:bodyPr>
          <a:lstStyle/>
          <a:p>
            <a:r>
              <a:rPr lang="zh-CN" altLang="en-US" b="1" dirty="0"/>
              <a:t>发现缺失数据</a:t>
            </a:r>
            <a:endParaRPr lang="en-US" b="1" dirty="0"/>
          </a:p>
        </p:txBody>
      </p:sp>
      <p:sp>
        <p:nvSpPr>
          <p:cNvPr id="9" name="文本框 8"/>
          <p:cNvSpPr txBox="1"/>
          <p:nvPr/>
        </p:nvSpPr>
        <p:spPr>
          <a:xfrm>
            <a:off x="3492567" y="2626308"/>
            <a:ext cx="3890158" cy="369332"/>
          </a:xfrm>
          <a:prstGeom prst="rect">
            <a:avLst/>
          </a:prstGeom>
          <a:noFill/>
          <a:ln>
            <a:solidFill>
              <a:srgbClr val="FF0000"/>
            </a:solidFill>
          </a:ln>
        </p:spPr>
        <p:txBody>
          <a:bodyPr wrap="square" rtlCol="0">
            <a:spAutoFit/>
          </a:bodyPr>
          <a:lstStyle/>
          <a:p>
            <a:r>
              <a:rPr lang="zh-CN" altLang="en-US" b="1" dirty="0"/>
              <a:t>分析缺失数据的特征、影响和原因</a:t>
            </a:r>
            <a:endParaRPr lang="en-US" b="1" dirty="0"/>
          </a:p>
        </p:txBody>
      </p:sp>
      <p:sp>
        <p:nvSpPr>
          <p:cNvPr id="10" name="文本框 9"/>
          <p:cNvSpPr txBox="1"/>
          <p:nvPr/>
        </p:nvSpPr>
        <p:spPr>
          <a:xfrm>
            <a:off x="2714612" y="4437112"/>
            <a:ext cx="5115669" cy="369332"/>
          </a:xfrm>
          <a:prstGeom prst="rect">
            <a:avLst/>
          </a:prstGeom>
          <a:noFill/>
          <a:ln>
            <a:solidFill>
              <a:srgbClr val="FF0000"/>
            </a:solidFill>
          </a:ln>
        </p:spPr>
        <p:txBody>
          <a:bodyPr wrap="square" rtlCol="0">
            <a:spAutoFit/>
          </a:bodyPr>
          <a:lstStyle/>
          <a:p>
            <a:r>
              <a:rPr lang="zh-CN" altLang="en-US" b="1" dirty="0"/>
              <a:t>选择缺失数据处理策略：忽略、删除和插值处理</a:t>
            </a:r>
            <a:endParaRPr lang="en-US" b="1" dirty="0"/>
          </a:p>
        </p:txBody>
      </p:sp>
    </p:spTree>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656830093"/>
              </p:ext>
            </p:extLst>
          </p:nvPr>
        </p:nvGraphicFramePr>
        <p:xfrm>
          <a:off x="527203" y="476672"/>
          <a:ext cx="8143932" cy="4313689"/>
        </p:xfrm>
        <a:graphic>
          <a:graphicData uri="http://schemas.openxmlformats.org/drawingml/2006/table">
            <a:tbl>
              <a:tblPr/>
              <a:tblGrid>
                <a:gridCol w="2301864">
                  <a:extLst>
                    <a:ext uri="{9D8B030D-6E8A-4147-A177-3AD203B41FA5}">
                      <a16:colId xmlns:a16="http://schemas.microsoft.com/office/drawing/2014/main" xmlns="" val="20000"/>
                    </a:ext>
                  </a:extLst>
                </a:gridCol>
                <a:gridCol w="3589101">
                  <a:extLst>
                    <a:ext uri="{9D8B030D-6E8A-4147-A177-3AD203B41FA5}">
                      <a16:colId xmlns:a16="http://schemas.microsoft.com/office/drawing/2014/main" xmlns="" val="20001"/>
                    </a:ext>
                  </a:extLst>
                </a:gridCol>
                <a:gridCol w="2252967">
                  <a:extLst>
                    <a:ext uri="{9D8B030D-6E8A-4147-A177-3AD203B41FA5}">
                      <a16:colId xmlns:a16="http://schemas.microsoft.com/office/drawing/2014/main" xmlns="" val="20002"/>
                    </a:ext>
                  </a:extLst>
                </a:gridCol>
              </a:tblGrid>
              <a:tr h="506155">
                <a:tc>
                  <a:txBody>
                    <a:bodyPr/>
                    <a:lstStyle/>
                    <a:p>
                      <a:pPr algn="ctr">
                        <a:spcAft>
                          <a:spcPts val="0"/>
                        </a:spcAft>
                      </a:pPr>
                      <a:r>
                        <a:rPr lang="zh-CN" sz="2400" b="1" kern="100" dirty="0">
                          <a:solidFill>
                            <a:srgbClr val="FFFFFF"/>
                          </a:solidFill>
                          <a:latin typeface="Times New Roman"/>
                          <a:ea typeface="宋体"/>
                          <a:cs typeface="Times New Roman"/>
                        </a:rPr>
                        <a:t>类型</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zh-CN" sz="2400" b="1" kern="100" dirty="0">
                          <a:solidFill>
                            <a:srgbClr val="FFFFFF"/>
                          </a:solidFill>
                          <a:latin typeface="Times New Roman"/>
                          <a:ea typeface="宋体"/>
                          <a:cs typeface="Times New Roman"/>
                        </a:rPr>
                        <a:t>特征</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zh-CN" sz="2400" b="1" kern="100">
                          <a:solidFill>
                            <a:srgbClr val="FFFFFF"/>
                          </a:solidFill>
                          <a:latin typeface="Times New Roman"/>
                          <a:ea typeface="宋体"/>
                          <a:cs typeface="Times New Roman"/>
                        </a:rPr>
                        <a:t>解决方法</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1130832">
                <a:tc>
                  <a:txBody>
                    <a:bodyPr/>
                    <a:lstStyle/>
                    <a:p>
                      <a:pPr algn="just">
                        <a:spcAft>
                          <a:spcPts val="0"/>
                        </a:spcAft>
                      </a:pPr>
                      <a:r>
                        <a:rPr lang="zh-CN" sz="2400" b="1" kern="100">
                          <a:latin typeface="Times New Roman"/>
                          <a:ea typeface="宋体"/>
                          <a:cs typeface="Times New Roman"/>
                        </a:rPr>
                        <a:t>完全随机缺失</a:t>
                      </a:r>
                      <a:endParaRPr lang="zh-CN" sz="2400" kern="100">
                        <a:latin typeface="Calibri"/>
                        <a:ea typeface="宋体"/>
                        <a:cs typeface="Times New Roman"/>
                      </a:endParaRPr>
                    </a:p>
                    <a:p>
                      <a:pPr algn="just">
                        <a:spcAft>
                          <a:spcPts val="0"/>
                        </a:spcAft>
                      </a:pPr>
                      <a:r>
                        <a:rPr lang="zh-CN" sz="2400" b="1" kern="100">
                          <a:latin typeface="Times New Roman"/>
                          <a:ea typeface="宋体"/>
                          <a:cs typeface="Times New Roman"/>
                        </a:rPr>
                        <a:t>（</a:t>
                      </a:r>
                      <a:r>
                        <a:rPr lang="en-US" sz="2400" b="1" kern="100">
                          <a:latin typeface="Times New Roman"/>
                          <a:ea typeface="宋体"/>
                          <a:cs typeface="Times New Roman"/>
                        </a:rPr>
                        <a:t>MCAR</a:t>
                      </a:r>
                      <a:r>
                        <a:rPr lang="zh-CN" sz="2400" b="1" kern="100">
                          <a:latin typeface="Times New Roman"/>
                          <a:ea typeface="宋体"/>
                          <a:cs typeface="Times New Roman"/>
                        </a:rPr>
                        <a:t>）</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u="sng" kern="100" dirty="0">
                          <a:latin typeface="Times New Roman"/>
                          <a:ea typeface="宋体"/>
                          <a:cs typeface="Times New Roman"/>
                        </a:rPr>
                        <a:t>某变量的缺失数据</a:t>
                      </a:r>
                      <a:r>
                        <a:rPr lang="zh-CN" sz="2400" kern="100" dirty="0">
                          <a:latin typeface="Times New Roman"/>
                          <a:ea typeface="宋体"/>
                          <a:cs typeface="Times New Roman"/>
                        </a:rPr>
                        <a:t>与其他任何观测或未观测变量</a:t>
                      </a:r>
                      <a:r>
                        <a:rPr lang="zh-CN" sz="2400" b="1" u="sng" kern="100" dirty="0">
                          <a:solidFill>
                            <a:srgbClr val="FF0000"/>
                          </a:solidFill>
                          <a:latin typeface="Times New Roman"/>
                          <a:ea typeface="宋体"/>
                          <a:cs typeface="Times New Roman"/>
                        </a:rPr>
                        <a:t>都不相关</a:t>
                      </a:r>
                      <a:endParaRPr lang="zh-CN" sz="2400" b="1" u="sng" kern="100" dirty="0">
                        <a:solidFill>
                          <a:srgbClr val="FF0000"/>
                        </a:solidFill>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400" kern="100" dirty="0">
                          <a:latin typeface="Times New Roman"/>
                          <a:ea typeface="宋体"/>
                          <a:cs typeface="Times New Roman"/>
                        </a:rPr>
                        <a:t>较为简单，</a:t>
                      </a:r>
                      <a:r>
                        <a:rPr lang="zh-CN" sz="2400" u="sng" kern="100" dirty="0">
                          <a:solidFill>
                            <a:srgbClr val="FF0000"/>
                          </a:solidFill>
                          <a:latin typeface="Times New Roman"/>
                          <a:ea typeface="宋体"/>
                          <a:cs typeface="Times New Roman"/>
                        </a:rPr>
                        <a:t>可以进行忽略</a:t>
                      </a:r>
                      <a:r>
                        <a:rPr lang="en-US" sz="2400" u="sng" kern="100" dirty="0">
                          <a:solidFill>
                            <a:srgbClr val="FF0000"/>
                          </a:solidFill>
                          <a:latin typeface="Times New Roman"/>
                          <a:ea typeface="宋体"/>
                          <a:cs typeface="Times New Roman"/>
                        </a:rPr>
                        <a:t>/</a:t>
                      </a:r>
                      <a:r>
                        <a:rPr lang="zh-CN" sz="2400" u="sng" kern="100" dirty="0">
                          <a:solidFill>
                            <a:srgbClr val="FF0000"/>
                          </a:solidFill>
                          <a:latin typeface="Times New Roman"/>
                          <a:ea typeface="宋体"/>
                          <a:cs typeface="Times New Roman"/>
                        </a:rPr>
                        <a:t>删除</a:t>
                      </a:r>
                      <a:r>
                        <a:rPr lang="en-US" sz="2400" u="sng" kern="100" dirty="0">
                          <a:solidFill>
                            <a:srgbClr val="FF0000"/>
                          </a:solidFill>
                          <a:latin typeface="Times New Roman"/>
                          <a:ea typeface="宋体"/>
                          <a:cs typeface="Times New Roman"/>
                        </a:rPr>
                        <a:t>/</a:t>
                      </a:r>
                      <a:r>
                        <a:rPr lang="zh-CN" sz="2400" u="sng" kern="100" dirty="0">
                          <a:solidFill>
                            <a:srgbClr val="FF0000"/>
                          </a:solidFill>
                          <a:latin typeface="Times New Roman"/>
                          <a:ea typeface="宋体"/>
                          <a:cs typeface="Times New Roman"/>
                        </a:rPr>
                        <a:t>插值处理</a:t>
                      </a:r>
                      <a:endParaRPr lang="zh-CN" sz="2400" u="sng" kern="100" dirty="0">
                        <a:solidFill>
                          <a:srgbClr val="FF0000"/>
                        </a:solidFill>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130832">
                <a:tc>
                  <a:txBody>
                    <a:bodyPr/>
                    <a:lstStyle/>
                    <a:p>
                      <a:pPr algn="just">
                        <a:spcAft>
                          <a:spcPts val="0"/>
                        </a:spcAft>
                      </a:pPr>
                      <a:r>
                        <a:rPr lang="zh-CN" sz="2400" b="1" kern="100" dirty="0">
                          <a:latin typeface="Times New Roman"/>
                          <a:ea typeface="宋体"/>
                          <a:cs typeface="Times New Roman"/>
                        </a:rPr>
                        <a:t>随机缺失</a:t>
                      </a:r>
                      <a:endParaRPr lang="zh-CN" sz="2400" kern="100" dirty="0">
                        <a:latin typeface="Calibri"/>
                        <a:ea typeface="宋体"/>
                        <a:cs typeface="Times New Roman"/>
                      </a:endParaRPr>
                    </a:p>
                    <a:p>
                      <a:pPr algn="just">
                        <a:spcAft>
                          <a:spcPts val="0"/>
                        </a:spcAft>
                      </a:pPr>
                      <a:r>
                        <a:rPr lang="zh-CN" sz="2400" b="1" kern="100" dirty="0">
                          <a:latin typeface="Times New Roman"/>
                          <a:ea typeface="宋体"/>
                          <a:cs typeface="Times New Roman"/>
                        </a:rPr>
                        <a:t>（</a:t>
                      </a:r>
                      <a:r>
                        <a:rPr lang="en-US" sz="2400" b="1" kern="100" dirty="0">
                          <a:latin typeface="Times New Roman"/>
                          <a:ea typeface="宋体"/>
                          <a:cs typeface="Times New Roman"/>
                        </a:rPr>
                        <a:t>MAR</a:t>
                      </a:r>
                      <a:r>
                        <a:rPr lang="zh-CN" sz="2400" b="1" kern="100" dirty="0">
                          <a:latin typeface="Times New Roman"/>
                          <a:ea typeface="宋体"/>
                          <a:cs typeface="Times New Roman"/>
                        </a:rPr>
                        <a:t>）</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u="sng" kern="100" dirty="0">
                          <a:latin typeface="Times New Roman"/>
                          <a:ea typeface="宋体"/>
                          <a:cs typeface="Times New Roman"/>
                        </a:rPr>
                        <a:t>某变量的缺失数据</a:t>
                      </a:r>
                      <a:r>
                        <a:rPr lang="zh-CN" sz="2400" u="sng" kern="100" dirty="0">
                          <a:latin typeface="Times New Roman"/>
                          <a:ea typeface="宋体"/>
                          <a:cs typeface="Times New Roman"/>
                        </a:rPr>
                        <a:t>与</a:t>
                      </a:r>
                      <a:r>
                        <a:rPr lang="zh-CN" sz="2400" u="sng" kern="100" dirty="0">
                          <a:solidFill>
                            <a:srgbClr val="FF0000"/>
                          </a:solidFill>
                          <a:latin typeface="Times New Roman"/>
                          <a:ea typeface="宋体"/>
                          <a:cs typeface="Times New Roman"/>
                        </a:rPr>
                        <a:t>其他观测相关</a:t>
                      </a:r>
                      <a:r>
                        <a:rPr lang="zh-CN" sz="2400" kern="100" dirty="0">
                          <a:latin typeface="Times New Roman"/>
                          <a:ea typeface="宋体"/>
                          <a:cs typeface="Times New Roman"/>
                        </a:rPr>
                        <a:t>，</a:t>
                      </a:r>
                      <a:r>
                        <a:rPr lang="zh-CN" sz="2400" u="sng" kern="100" dirty="0">
                          <a:latin typeface="Times New Roman"/>
                          <a:ea typeface="宋体"/>
                          <a:cs typeface="Times New Roman"/>
                        </a:rPr>
                        <a:t>但</a:t>
                      </a:r>
                      <a:r>
                        <a:rPr lang="zh-CN" sz="2400" u="sng" kern="100" dirty="0">
                          <a:solidFill>
                            <a:srgbClr val="FF0000"/>
                          </a:solidFill>
                          <a:latin typeface="Times New Roman"/>
                          <a:ea typeface="宋体"/>
                          <a:cs typeface="Times New Roman"/>
                        </a:rPr>
                        <a:t>与未观测变量</a:t>
                      </a:r>
                      <a:r>
                        <a:rPr lang="zh-CN" sz="2800" u="sng" kern="100" dirty="0">
                          <a:solidFill>
                            <a:srgbClr val="FF0000"/>
                          </a:solidFill>
                          <a:latin typeface="Times New Roman"/>
                          <a:ea typeface="宋体"/>
                          <a:cs typeface="Times New Roman"/>
                        </a:rPr>
                        <a:t>不</a:t>
                      </a:r>
                      <a:r>
                        <a:rPr lang="zh-CN" sz="2400" u="sng" kern="100" dirty="0">
                          <a:solidFill>
                            <a:srgbClr val="FF0000"/>
                          </a:solidFill>
                          <a:latin typeface="Times New Roman"/>
                          <a:ea typeface="宋体"/>
                          <a:cs typeface="Times New Roman"/>
                        </a:rPr>
                        <a:t>相关</a:t>
                      </a:r>
                      <a:endParaRPr lang="zh-CN" sz="2400" u="sng" kern="100" dirty="0">
                        <a:solidFill>
                          <a:srgbClr val="FF0000"/>
                        </a:solidFill>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xmlns="" val="10002"/>
                  </a:ext>
                </a:extLst>
              </a:tr>
              <a:tr h="1518462">
                <a:tc>
                  <a:txBody>
                    <a:bodyPr/>
                    <a:lstStyle/>
                    <a:p>
                      <a:pPr algn="just">
                        <a:spcAft>
                          <a:spcPts val="0"/>
                        </a:spcAft>
                      </a:pPr>
                      <a:r>
                        <a:rPr lang="zh-CN" sz="2400" b="1" kern="100" dirty="0">
                          <a:latin typeface="Times New Roman"/>
                          <a:ea typeface="宋体"/>
                          <a:cs typeface="Times New Roman"/>
                        </a:rPr>
                        <a:t>非随机缺失</a:t>
                      </a:r>
                      <a:endParaRPr lang="zh-CN" sz="2400" kern="100" dirty="0">
                        <a:latin typeface="Calibri"/>
                        <a:ea typeface="宋体"/>
                        <a:cs typeface="Times New Roman"/>
                      </a:endParaRPr>
                    </a:p>
                    <a:p>
                      <a:pPr algn="just">
                        <a:spcAft>
                          <a:spcPts val="0"/>
                        </a:spcAft>
                      </a:pPr>
                      <a:r>
                        <a:rPr lang="zh-CN" sz="2400" b="1" kern="100" dirty="0">
                          <a:latin typeface="Times New Roman"/>
                          <a:ea typeface="宋体"/>
                          <a:cs typeface="Times New Roman"/>
                        </a:rPr>
                        <a:t>（</a:t>
                      </a:r>
                      <a:r>
                        <a:rPr lang="en-US" sz="2400" b="1" kern="100" dirty="0">
                          <a:latin typeface="Times New Roman"/>
                          <a:ea typeface="宋体"/>
                          <a:cs typeface="Times New Roman"/>
                        </a:rPr>
                        <a:t>NMAR</a:t>
                      </a:r>
                      <a:r>
                        <a:rPr lang="zh-CN" sz="2400" b="1" kern="100" dirty="0">
                          <a:latin typeface="Times New Roman"/>
                          <a:ea typeface="宋体"/>
                          <a:cs typeface="Times New Roman"/>
                        </a:rPr>
                        <a:t>）</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u="sng" kern="100" dirty="0">
                          <a:latin typeface="Times New Roman"/>
                          <a:ea typeface="宋体"/>
                          <a:cs typeface="Times New Roman"/>
                        </a:rPr>
                        <a:t>缺失数据不属于</a:t>
                      </a:r>
                      <a:r>
                        <a:rPr lang="zh-CN" sz="2400" kern="100" dirty="0">
                          <a:latin typeface="Times New Roman"/>
                          <a:ea typeface="宋体"/>
                          <a:cs typeface="Times New Roman"/>
                        </a:rPr>
                        <a:t>上述</a:t>
                      </a:r>
                      <a:r>
                        <a:rPr lang="en-US" sz="2400" kern="100" dirty="0">
                          <a:latin typeface="Times New Roman"/>
                          <a:ea typeface="宋体"/>
                          <a:cs typeface="Times New Roman"/>
                        </a:rPr>
                        <a:t>“</a:t>
                      </a:r>
                      <a:r>
                        <a:rPr lang="zh-CN" sz="2400" kern="100" dirty="0">
                          <a:latin typeface="Times New Roman"/>
                          <a:ea typeface="宋体"/>
                          <a:cs typeface="Times New Roman"/>
                        </a:rPr>
                        <a:t>完全随机缺失</a:t>
                      </a:r>
                      <a:r>
                        <a:rPr lang="en-US" sz="2400" kern="100" dirty="0">
                          <a:latin typeface="Times New Roman"/>
                          <a:ea typeface="宋体"/>
                          <a:cs typeface="Times New Roman"/>
                        </a:rPr>
                        <a:t>”</a:t>
                      </a:r>
                      <a:r>
                        <a:rPr lang="zh-CN" sz="2400" kern="100" dirty="0">
                          <a:latin typeface="Times New Roman"/>
                          <a:ea typeface="宋体"/>
                          <a:cs typeface="Times New Roman"/>
                        </a:rPr>
                        <a:t>或</a:t>
                      </a:r>
                      <a:r>
                        <a:rPr lang="en-US" sz="2400" kern="100" dirty="0">
                          <a:latin typeface="Times New Roman"/>
                          <a:ea typeface="宋体"/>
                          <a:cs typeface="Times New Roman"/>
                        </a:rPr>
                        <a:t>“</a:t>
                      </a:r>
                      <a:r>
                        <a:rPr lang="zh-CN" sz="2400" kern="100" dirty="0">
                          <a:latin typeface="Times New Roman"/>
                          <a:ea typeface="宋体"/>
                          <a:cs typeface="Times New Roman"/>
                        </a:rPr>
                        <a:t>随机缺失</a:t>
                      </a:r>
                      <a:r>
                        <a:rPr lang="en-US" sz="2400" kern="100" dirty="0">
                          <a:latin typeface="Times New Roman"/>
                          <a:ea typeface="宋体"/>
                          <a:cs typeface="Times New Roman"/>
                        </a:rPr>
                        <a:t>”</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i="0" u="sng" kern="100" dirty="0">
                          <a:solidFill>
                            <a:srgbClr val="FF0000"/>
                          </a:solidFill>
                          <a:latin typeface="Times New Roman"/>
                          <a:ea typeface="宋体"/>
                          <a:cs typeface="Times New Roman"/>
                        </a:rPr>
                        <a:t>较为复杂</a:t>
                      </a:r>
                      <a:r>
                        <a:rPr lang="zh-CN" sz="2400" kern="100" dirty="0">
                          <a:latin typeface="Times New Roman"/>
                          <a:ea typeface="宋体"/>
                          <a:cs typeface="Times New Roman"/>
                        </a:rPr>
                        <a:t>，可以采用模型选择法和模式混合法等</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a:p>
            <a:endParaRPr lang="zh-CN" altLang="en-US" dirty="0"/>
          </a:p>
        </p:txBody>
      </p:sp>
      <p:sp>
        <p:nvSpPr>
          <p:cNvPr id="7" name="TextBox 6"/>
          <p:cNvSpPr txBox="1"/>
          <p:nvPr/>
        </p:nvSpPr>
        <p:spPr>
          <a:xfrm>
            <a:off x="3563888" y="5013176"/>
            <a:ext cx="15841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缺失值的类型</a:t>
            </a:r>
          </a:p>
        </p:txBody>
      </p:sp>
      <p:sp>
        <p:nvSpPr>
          <p:cNvPr id="2" name="文本框 1"/>
          <p:cNvSpPr txBox="1"/>
          <p:nvPr/>
        </p:nvSpPr>
        <p:spPr>
          <a:xfrm>
            <a:off x="490295" y="5661248"/>
            <a:ext cx="8073731" cy="1015663"/>
          </a:xfrm>
          <a:prstGeom prst="rect">
            <a:avLst/>
          </a:prstGeom>
          <a:noFill/>
          <a:ln>
            <a:solidFill>
              <a:srgbClr val="FF0000"/>
            </a:solidFill>
          </a:ln>
        </p:spPr>
        <p:txBody>
          <a:bodyPr wrap="square" rtlCol="0">
            <a:spAutoFit/>
          </a:bodyPr>
          <a:lstStyle/>
          <a:p>
            <a:r>
              <a:rPr lang="zh-CN" altLang="en-US" sz="2000" b="1" dirty="0">
                <a:solidFill>
                  <a:srgbClr val="FF0000"/>
                </a:solidFill>
              </a:rPr>
              <a:t>原则</a:t>
            </a:r>
            <a:r>
              <a:rPr lang="zh-CN" altLang="en-US" sz="2000" dirty="0"/>
              <a:t>：</a:t>
            </a:r>
            <a:r>
              <a:rPr lang="zh-CN" altLang="en-US" sz="2000" b="1" u="sng" dirty="0"/>
              <a:t>缺失数据</a:t>
            </a:r>
            <a:r>
              <a:rPr lang="zh-CN" altLang="en-US" sz="2000" dirty="0"/>
              <a:t>对后续数据处理结果的影响是</a:t>
            </a:r>
            <a:r>
              <a:rPr lang="zh-CN" altLang="en-US" sz="2000" b="1" u="sng" dirty="0"/>
              <a:t>不可忽视的重要问题</a:t>
            </a:r>
            <a:r>
              <a:rPr lang="zh-CN" altLang="en-US" sz="2000" dirty="0"/>
              <a:t>。</a:t>
            </a:r>
            <a:endParaRPr lang="en-US" altLang="zh-CN" sz="2000" dirty="0"/>
          </a:p>
          <a:p>
            <a:r>
              <a:rPr lang="zh-CN" altLang="en-US" sz="2000" b="1" u="sng" dirty="0"/>
              <a:t>当缺失数据的</a:t>
            </a:r>
            <a:r>
              <a:rPr lang="zh-CN" altLang="en-US" sz="2000" b="1" u="sng" dirty="0">
                <a:solidFill>
                  <a:srgbClr val="FF0000"/>
                </a:solidFill>
              </a:rPr>
              <a:t>比例较大</a:t>
            </a:r>
            <a:r>
              <a:rPr lang="zh-CN" altLang="en-US" sz="2000" dirty="0"/>
              <a:t>，缺失数据的存在可能会</a:t>
            </a:r>
            <a:r>
              <a:rPr lang="zh-CN" altLang="en-US" sz="2000" b="1" u="sng" dirty="0">
                <a:solidFill>
                  <a:srgbClr val="FF0000"/>
                </a:solidFill>
              </a:rPr>
              <a:t>影响</a:t>
            </a:r>
            <a:r>
              <a:rPr lang="zh-CN" altLang="en-US" sz="2000" b="1" u="sng" dirty="0"/>
              <a:t>数据分析</a:t>
            </a:r>
            <a:r>
              <a:rPr lang="zh-CN" altLang="en-US" sz="2000" b="1" u="sng" dirty="0">
                <a:solidFill>
                  <a:srgbClr val="FF0000"/>
                </a:solidFill>
              </a:rPr>
              <a:t>结果的正确性</a:t>
            </a:r>
            <a:r>
              <a:rPr lang="zh-CN" altLang="en-US" sz="2000" dirty="0"/>
              <a:t>。</a:t>
            </a:r>
            <a:endParaRPr lang="en-US" sz="2000" dirty="0"/>
          </a:p>
        </p:txBody>
      </p:sp>
      <p:sp>
        <p:nvSpPr>
          <p:cNvPr id="3" name="文本框 2"/>
          <p:cNvSpPr txBox="1"/>
          <p:nvPr/>
        </p:nvSpPr>
        <p:spPr>
          <a:xfrm>
            <a:off x="4728008" y="4053426"/>
            <a:ext cx="1484999" cy="646331"/>
          </a:xfrm>
          <a:prstGeom prst="rect">
            <a:avLst/>
          </a:prstGeom>
          <a:noFill/>
          <a:ln>
            <a:solidFill>
              <a:srgbClr val="FF0000"/>
            </a:solidFill>
          </a:ln>
        </p:spPr>
        <p:txBody>
          <a:bodyPr wrap="square" rtlCol="0">
            <a:spAutoFit/>
          </a:bodyPr>
          <a:lstStyle/>
          <a:p>
            <a:r>
              <a:rPr lang="zh-CN" altLang="en-US" b="1" dirty="0"/>
              <a:t>结合领域知识分析处理</a:t>
            </a:r>
            <a:endParaRPr lang="en-US" b="1" dirty="0"/>
          </a:p>
        </p:txBody>
      </p:sp>
    </p:spTree>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a:t>
            </a:r>
            <a:r>
              <a:rPr lang="zh-CN" altLang="en-US" dirty="0"/>
              <a:t>缺失数据处理</a:t>
            </a:r>
          </a:p>
        </p:txBody>
      </p:sp>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a:p>
            <a:endParaRPr lang="zh-CN" altLang="en-US" dirty="0"/>
          </a:p>
        </p:txBody>
      </p:sp>
      <p:sp>
        <p:nvSpPr>
          <p:cNvPr id="6" name="矩形 5"/>
          <p:cNvSpPr/>
          <p:nvPr/>
        </p:nvSpPr>
        <p:spPr>
          <a:xfrm>
            <a:off x="869541" y="1052736"/>
            <a:ext cx="7398568" cy="5632311"/>
          </a:xfrm>
          <a:prstGeom prst="rect">
            <a:avLst/>
          </a:prstGeom>
        </p:spPr>
        <p:txBody>
          <a:bodyPr wrap="square">
            <a:spAutoFit/>
          </a:bodyPr>
          <a:lstStyle/>
          <a:p>
            <a:r>
              <a:rPr lang="zh-CN" altLang="en-US" dirty="0"/>
              <a:t>①</a:t>
            </a:r>
            <a:r>
              <a:rPr lang="zh-CN" altLang="en-US" u="sng" dirty="0"/>
              <a:t>忽略元组</a:t>
            </a:r>
            <a:r>
              <a:rPr lang="zh-CN" altLang="en-US" dirty="0"/>
              <a:t>：当缺少类标号时通常这样做。除非元组有多个属性缺少值，否则该方法不是很有效。</a:t>
            </a:r>
            <a:endParaRPr lang="en-US" altLang="zh-CN" dirty="0"/>
          </a:p>
          <a:p>
            <a:r>
              <a:rPr lang="zh-CN" altLang="en-US" dirty="0"/>
              <a:t/>
            </a:r>
            <a:br>
              <a:rPr lang="zh-CN" altLang="en-US" dirty="0"/>
            </a:br>
            <a:r>
              <a:rPr lang="zh-CN" altLang="en-US" dirty="0"/>
              <a:t>②</a:t>
            </a:r>
            <a:r>
              <a:rPr lang="zh-CN" altLang="en-US" b="1" dirty="0"/>
              <a:t>人工填写缺失值</a:t>
            </a:r>
            <a:r>
              <a:rPr lang="zh-CN" altLang="en-US" dirty="0"/>
              <a:t>：一般情况下，</a:t>
            </a:r>
            <a:r>
              <a:rPr lang="zh-CN" altLang="en-US" b="1" u="sng" dirty="0"/>
              <a:t>该方法很费时</a:t>
            </a:r>
            <a:r>
              <a:rPr lang="zh-CN" altLang="en-US" dirty="0"/>
              <a:t>。</a:t>
            </a:r>
            <a:endParaRPr lang="en-US" altLang="zh-CN" dirty="0"/>
          </a:p>
          <a:p>
            <a:r>
              <a:rPr lang="zh-CN" altLang="en-US" dirty="0"/>
              <a:t/>
            </a:r>
            <a:br>
              <a:rPr lang="zh-CN" altLang="en-US" dirty="0"/>
            </a:br>
            <a:r>
              <a:rPr lang="zh-CN" altLang="en-US" dirty="0"/>
              <a:t>③使用</a:t>
            </a:r>
            <a:r>
              <a:rPr lang="zh-CN" altLang="en-US" b="1" dirty="0"/>
              <a:t>一个全局常量填充缺失值</a:t>
            </a:r>
            <a:r>
              <a:rPr lang="zh-CN" altLang="en-US" dirty="0"/>
              <a:t>：</a:t>
            </a:r>
            <a:r>
              <a:rPr lang="zh-CN" altLang="en-US" b="1" dirty="0"/>
              <a:t>将缺失值用同一个常数（如</a:t>
            </a:r>
            <a:r>
              <a:rPr lang="en-US" altLang="zh-CN" b="1" dirty="0"/>
              <a:t>Unknown</a:t>
            </a:r>
            <a:r>
              <a:rPr lang="zh-CN" altLang="en-US" b="1" dirty="0"/>
              <a:t>或</a:t>
            </a:r>
            <a:r>
              <a:rPr lang="en-US" altLang="zh-CN" b="1" dirty="0"/>
              <a:t>﹣∞</a:t>
            </a:r>
            <a:r>
              <a:rPr lang="zh-CN" altLang="en-US" b="1" dirty="0"/>
              <a:t>）替换</a:t>
            </a:r>
            <a:r>
              <a:rPr lang="zh-CN" altLang="en-US" dirty="0"/>
              <a:t>。</a:t>
            </a:r>
            <a:r>
              <a:rPr lang="zh-CN" altLang="en-US" u="sng" dirty="0"/>
              <a:t>如果缺失值都用</a:t>
            </a:r>
            <a:r>
              <a:rPr lang="en-US" altLang="zh-CN" u="sng" dirty="0"/>
              <a:t>Unknown</a:t>
            </a:r>
            <a:r>
              <a:rPr lang="zh-CN" altLang="en-US" u="sng" dirty="0"/>
              <a:t>替换，则挖掘程序可能误认为它们形成了一个有趣的概念</a:t>
            </a:r>
            <a:r>
              <a:rPr lang="zh-CN" altLang="en-US" dirty="0"/>
              <a:t>，因为它们都具有相同的值“</a:t>
            </a:r>
            <a:r>
              <a:rPr lang="en-US" altLang="zh-CN" dirty="0"/>
              <a:t>Unknown”</a:t>
            </a:r>
            <a:r>
              <a:rPr lang="zh-CN" altLang="en-US" dirty="0"/>
              <a:t>。因此此方法虽然简单但不可靠。</a:t>
            </a:r>
            <a:endParaRPr lang="en-US" altLang="zh-CN" dirty="0"/>
          </a:p>
          <a:p>
            <a:r>
              <a:rPr lang="zh-CN" altLang="en-US" dirty="0"/>
              <a:t/>
            </a:r>
            <a:br>
              <a:rPr lang="zh-CN" altLang="en-US" dirty="0"/>
            </a:br>
            <a:r>
              <a:rPr lang="zh-CN" altLang="en-US" dirty="0"/>
              <a:t>④</a:t>
            </a:r>
            <a:r>
              <a:rPr lang="zh-CN" altLang="en-US" b="1" dirty="0"/>
              <a:t>使用属性的均值填充缺失值</a:t>
            </a:r>
            <a:r>
              <a:rPr lang="zh-CN" altLang="en-US" dirty="0"/>
              <a:t>：例如，假定顾客的平均收入为</a:t>
            </a:r>
            <a:r>
              <a:rPr lang="en-US" altLang="zh-CN" dirty="0"/>
              <a:t>56000</a:t>
            </a:r>
            <a:r>
              <a:rPr lang="zh-CN" altLang="en-US" dirty="0"/>
              <a:t>美元，则使用该值替换</a:t>
            </a:r>
            <a:r>
              <a:rPr lang="en-US" altLang="zh-CN" dirty="0"/>
              <a:t>income</a:t>
            </a:r>
            <a:r>
              <a:rPr lang="zh-CN" altLang="en-US" dirty="0"/>
              <a:t>中的缺失值。</a:t>
            </a:r>
            <a:endParaRPr lang="en-US" altLang="zh-CN" dirty="0"/>
          </a:p>
          <a:p>
            <a:r>
              <a:rPr lang="zh-CN" altLang="en-US" dirty="0"/>
              <a:t/>
            </a:r>
            <a:br>
              <a:rPr lang="zh-CN" altLang="en-US" dirty="0"/>
            </a:br>
            <a:r>
              <a:rPr lang="zh-CN" altLang="en-US" dirty="0"/>
              <a:t>⑤</a:t>
            </a:r>
            <a:r>
              <a:rPr lang="zh-CN" altLang="en-US" b="1" dirty="0"/>
              <a:t>使用与给定元组属同一类的所有样本的属性均值</a:t>
            </a:r>
            <a:r>
              <a:rPr lang="zh-CN" altLang="en-US" dirty="0"/>
              <a:t>，例如，将顾客按</a:t>
            </a:r>
            <a:r>
              <a:rPr lang="en-US" altLang="zh-CN" dirty="0" err="1"/>
              <a:t>credit_risk</a:t>
            </a:r>
            <a:r>
              <a:rPr lang="zh-CN" altLang="en-US" dirty="0"/>
              <a:t>分类，则用具有相同信用度给定元组的顾客的平均收入替换</a:t>
            </a:r>
            <a:r>
              <a:rPr lang="en-US" altLang="zh-CN" dirty="0"/>
              <a:t>income</a:t>
            </a:r>
            <a:r>
              <a:rPr lang="zh-CN" altLang="en-US" dirty="0"/>
              <a:t>中的缺失值。</a:t>
            </a:r>
            <a:endParaRPr lang="en-US" altLang="zh-CN" dirty="0"/>
          </a:p>
          <a:p>
            <a:r>
              <a:rPr lang="zh-CN" altLang="en-US" dirty="0"/>
              <a:t/>
            </a:r>
            <a:br>
              <a:rPr lang="zh-CN" altLang="en-US" dirty="0"/>
            </a:br>
            <a:r>
              <a:rPr lang="zh-CN" altLang="en-US" dirty="0"/>
              <a:t>⑥</a:t>
            </a:r>
            <a:r>
              <a:rPr lang="zh-CN" altLang="en-US" b="1" dirty="0">
                <a:solidFill>
                  <a:srgbClr val="FF0000"/>
                </a:solidFill>
              </a:rPr>
              <a:t>使用最可能的值填充缺失值</a:t>
            </a:r>
            <a:r>
              <a:rPr lang="zh-CN" altLang="en-US" dirty="0">
                <a:solidFill>
                  <a:srgbClr val="FF0000"/>
                </a:solidFill>
              </a:rPr>
              <a:t>：</a:t>
            </a:r>
            <a:r>
              <a:rPr lang="zh-CN" altLang="en-US" b="1" dirty="0">
                <a:solidFill>
                  <a:srgbClr val="FF0000"/>
                </a:solidFill>
              </a:rPr>
              <a:t>可以用回归、使用贝叶斯形式化的基于推理的工具或决策树归纳确定</a:t>
            </a:r>
            <a:r>
              <a:rPr lang="zh-CN" altLang="en-US" dirty="0"/>
              <a:t>。例如，利用数据集中其他顾客的属性，可以构造一棵决策树来预测</a:t>
            </a:r>
            <a:r>
              <a:rPr lang="en-US" altLang="zh-CN" dirty="0"/>
              <a:t>income</a:t>
            </a:r>
            <a:r>
              <a:rPr lang="zh-CN" altLang="en-US" dirty="0"/>
              <a:t>的缺失值。</a:t>
            </a:r>
            <a:endParaRPr lang="en-US" dirty="0"/>
          </a:p>
        </p:txBody>
      </p:sp>
    </p:spTree>
    <p:extLst>
      <p:ext uri="{BB962C8B-B14F-4D97-AF65-F5344CB8AC3E}">
        <p14:creationId xmlns:p14="http://schemas.microsoft.com/office/powerpoint/2010/main" val="3861535574"/>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128178"/>
            <a:ext cx="8540750" cy="821913"/>
          </a:xfrm>
        </p:spPr>
        <p:txBody>
          <a:bodyPr>
            <a:normAutofit fontScale="90000"/>
          </a:bodyPr>
          <a:lstStyle/>
          <a:p>
            <a:r>
              <a:rPr lang="en-US" altLang="zh-CN" dirty="0"/>
              <a:t>3.3.3</a:t>
            </a:r>
            <a:r>
              <a:rPr lang="zh-CN" altLang="en-US" dirty="0"/>
              <a:t>冗余数据处理</a:t>
            </a:r>
            <a:r>
              <a:rPr lang="en-US" altLang="zh-CN" dirty="0"/>
              <a:t/>
            </a:r>
            <a:br>
              <a:rPr lang="en-US" altLang="zh-CN" dirty="0"/>
            </a:b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a:p>
            <a:endParaRPr lang="zh-CN" altLang="en-US" dirty="0"/>
          </a:p>
        </p:txBody>
      </p:sp>
      <p:sp>
        <p:nvSpPr>
          <p:cNvPr id="962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flipH="1">
            <a:off x="3392996" y="6281316"/>
            <a:ext cx="195796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 冗余数据的处理</a:t>
            </a:r>
          </a:p>
        </p:txBody>
      </p:sp>
      <p:pic>
        <p:nvPicPr>
          <p:cNvPr id="3" name="Picture 2"/>
          <p:cNvPicPr>
            <a:picLocks noChangeAspect="1" noChangeArrowheads="1"/>
          </p:cNvPicPr>
          <p:nvPr/>
        </p:nvPicPr>
        <p:blipFill>
          <a:blip r:embed="rId2"/>
          <a:srcRect/>
          <a:stretch>
            <a:fillRect/>
          </a:stretch>
        </p:blipFill>
        <p:spPr bwMode="auto">
          <a:xfrm>
            <a:off x="1557338" y="1268760"/>
            <a:ext cx="6029325" cy="5000625"/>
          </a:xfrm>
          <a:prstGeom prst="rect">
            <a:avLst/>
          </a:prstGeom>
          <a:noFill/>
          <a:ln w="9525">
            <a:noFill/>
            <a:miter lim="800000"/>
            <a:headEnd/>
            <a:tailEnd/>
          </a:ln>
          <a:effectLst/>
        </p:spPr>
      </p:pic>
      <p:sp>
        <p:nvSpPr>
          <p:cNvPr id="7" name="文本框 6"/>
          <p:cNvSpPr txBox="1"/>
          <p:nvPr/>
        </p:nvSpPr>
        <p:spPr>
          <a:xfrm>
            <a:off x="5508104" y="1916832"/>
            <a:ext cx="1728192" cy="369332"/>
          </a:xfrm>
          <a:prstGeom prst="rect">
            <a:avLst/>
          </a:prstGeom>
          <a:noFill/>
          <a:ln>
            <a:solidFill>
              <a:srgbClr val="FF0000"/>
            </a:solidFill>
          </a:ln>
        </p:spPr>
        <p:txBody>
          <a:bodyPr wrap="square" rtlCol="0">
            <a:spAutoFit/>
          </a:bodyPr>
          <a:lstStyle/>
          <a:p>
            <a:r>
              <a:rPr lang="zh-CN" altLang="en-US" b="1" dirty="0"/>
              <a:t>发现冗余数据</a:t>
            </a:r>
            <a:endParaRPr lang="en-US" b="1" dirty="0"/>
          </a:p>
        </p:txBody>
      </p:sp>
      <p:sp>
        <p:nvSpPr>
          <p:cNvPr id="9" name="文本框 8"/>
          <p:cNvSpPr txBox="1"/>
          <p:nvPr/>
        </p:nvSpPr>
        <p:spPr>
          <a:xfrm>
            <a:off x="3366120" y="4722370"/>
            <a:ext cx="4086200" cy="400110"/>
          </a:xfrm>
          <a:prstGeom prst="rect">
            <a:avLst/>
          </a:prstGeom>
          <a:noFill/>
          <a:ln>
            <a:solidFill>
              <a:srgbClr val="FF0000"/>
            </a:solidFill>
          </a:ln>
        </p:spPr>
        <p:txBody>
          <a:bodyPr wrap="square" rtlCol="0">
            <a:spAutoFit/>
          </a:bodyPr>
          <a:lstStyle/>
          <a:p>
            <a:r>
              <a:rPr lang="zh-CN" altLang="en-US" b="1" dirty="0"/>
              <a:t>通常采用</a:t>
            </a:r>
            <a:r>
              <a:rPr lang="zh-CN" altLang="en-US" sz="2000" b="1" dirty="0">
                <a:solidFill>
                  <a:srgbClr val="FF0000"/>
                </a:solidFill>
              </a:rPr>
              <a:t>过滤</a:t>
            </a:r>
            <a:r>
              <a:rPr lang="zh-CN" altLang="en-US" b="1" dirty="0"/>
              <a:t>的方法来处理冗余数据</a:t>
            </a:r>
            <a:endParaRPr lang="en-US" b="1" dirty="0"/>
          </a:p>
        </p:txBody>
      </p:sp>
      <p:sp>
        <p:nvSpPr>
          <p:cNvPr id="5" name="矩形 4"/>
          <p:cNvSpPr/>
          <p:nvPr/>
        </p:nvSpPr>
        <p:spPr>
          <a:xfrm>
            <a:off x="5409220" y="2853165"/>
            <a:ext cx="3416320" cy="646331"/>
          </a:xfrm>
          <a:prstGeom prst="rect">
            <a:avLst/>
          </a:prstGeom>
          <a:noFill/>
          <a:ln>
            <a:solidFill>
              <a:srgbClr val="FF0000"/>
            </a:solidFill>
          </a:ln>
        </p:spPr>
        <p:txBody>
          <a:bodyPr wrap="none">
            <a:spAutoFit/>
          </a:bodyPr>
          <a:lstStyle/>
          <a:p>
            <a:r>
              <a:rPr lang="zh-CN" altLang="en-US" dirty="0"/>
              <a:t>与特定数据分析任务无关的数据</a:t>
            </a:r>
            <a:endParaRPr lang="en-US" altLang="zh-CN" dirty="0"/>
          </a:p>
          <a:p>
            <a:r>
              <a:rPr lang="zh-CN" altLang="en-US" dirty="0"/>
              <a:t>（如垃圾邮件）</a:t>
            </a:r>
            <a:endParaRPr lang="en-US" dirty="0"/>
          </a:p>
        </p:txBody>
      </p:sp>
      <p:sp>
        <p:nvSpPr>
          <p:cNvPr id="6" name="矩形 5"/>
          <p:cNvSpPr/>
          <p:nvPr/>
        </p:nvSpPr>
        <p:spPr>
          <a:xfrm>
            <a:off x="3366120" y="2853165"/>
            <a:ext cx="1800493" cy="369332"/>
          </a:xfrm>
          <a:prstGeom prst="rect">
            <a:avLst/>
          </a:prstGeom>
          <a:noFill/>
          <a:ln>
            <a:solidFill>
              <a:srgbClr val="FF0000"/>
            </a:solidFill>
          </a:ln>
        </p:spPr>
        <p:txBody>
          <a:bodyPr wrap="none">
            <a:spAutoFit/>
          </a:bodyPr>
          <a:lstStyle/>
          <a:p>
            <a:r>
              <a:rPr lang="zh-CN" altLang="en-US" dirty="0"/>
              <a:t>重复出现的数据</a:t>
            </a:r>
            <a:endParaRPr lang="en-US" dirty="0"/>
          </a:p>
        </p:txBody>
      </p:sp>
      <p:sp>
        <p:nvSpPr>
          <p:cNvPr id="10" name="椭圆 9"/>
          <p:cNvSpPr/>
          <p:nvPr/>
        </p:nvSpPr>
        <p:spPr>
          <a:xfrm>
            <a:off x="5409220" y="3222497"/>
            <a:ext cx="1827076" cy="29428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3392996" y="3222498"/>
            <a:ext cx="1827076" cy="29428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冗余数据实例</a:t>
            </a:r>
            <a:endParaRPr lang="en-US" dirty="0"/>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115616" y="2923119"/>
            <a:ext cx="7140778" cy="3674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9" name="Rectangle 8"/>
          <p:cNvSpPr/>
          <p:nvPr/>
        </p:nvSpPr>
        <p:spPr>
          <a:xfrm>
            <a:off x="827584" y="2924944"/>
            <a:ext cx="7632848" cy="1081945"/>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827584" y="4161512"/>
            <a:ext cx="7632848" cy="1197446"/>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Curved Right Arrow 10"/>
          <p:cNvSpPr/>
          <p:nvPr/>
        </p:nvSpPr>
        <p:spPr>
          <a:xfrm>
            <a:off x="101784" y="3553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D:\Research\博士毕业\预答辩\bing-shopping.jpg"/>
          <p:cNvPicPr>
            <a:picLocks noChangeAspect="1" noChangeArrowheads="1"/>
          </p:cNvPicPr>
          <p:nvPr/>
        </p:nvPicPr>
        <p:blipFill rotWithShape="1">
          <a:blip r:embed="rId3">
            <a:extLst>
              <a:ext uri="{28A0092B-C50C-407E-A947-70E740481C1C}">
                <a14:useLocalDpi xmlns:a14="http://schemas.microsoft.com/office/drawing/2010/main" val="0"/>
              </a:ext>
            </a:extLst>
          </a:blip>
          <a:srcRect r="8752" b="13447"/>
          <a:stretch/>
        </p:blipFill>
        <p:spPr bwMode="auto">
          <a:xfrm>
            <a:off x="2195736" y="1987618"/>
            <a:ext cx="4393431" cy="86531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536990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128178"/>
            <a:ext cx="8540750" cy="821913"/>
          </a:xfrm>
        </p:spPr>
        <p:txBody>
          <a:bodyPr>
            <a:normAutofit fontScale="90000"/>
          </a:bodyPr>
          <a:lstStyle/>
          <a:p>
            <a:r>
              <a:rPr lang="en-US" altLang="zh-CN" dirty="0"/>
              <a:t>3.3.3 </a:t>
            </a:r>
            <a:r>
              <a:rPr lang="zh-CN" altLang="en-US" dirty="0"/>
              <a:t>冗余数据处理：过滤方法</a:t>
            </a:r>
            <a:r>
              <a:rPr lang="en-US" altLang="zh-CN" dirty="0"/>
              <a:t/>
            </a:r>
            <a:br>
              <a:rPr lang="en-US" altLang="zh-CN" dirty="0"/>
            </a:b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a:p>
            <a:endParaRPr lang="zh-CN" altLang="en-US" dirty="0"/>
          </a:p>
        </p:txBody>
      </p:sp>
      <p:sp>
        <p:nvSpPr>
          <p:cNvPr id="962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flipH="1">
            <a:off x="3419872" y="5982413"/>
            <a:ext cx="187220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冗余数据的处理</a:t>
            </a:r>
          </a:p>
        </p:txBody>
      </p:sp>
      <p:sp>
        <p:nvSpPr>
          <p:cNvPr id="11" name="内容占位符 2"/>
          <p:cNvSpPr>
            <a:spLocks noGrp="1"/>
          </p:cNvSpPr>
          <p:nvPr>
            <p:ph idx="1"/>
          </p:nvPr>
        </p:nvSpPr>
        <p:spPr>
          <a:xfrm>
            <a:off x="827584" y="1107579"/>
            <a:ext cx="8153400" cy="4762910"/>
          </a:xfrm>
        </p:spPr>
        <p:txBody>
          <a:bodyPr>
            <a:normAutofit fontScale="92500" lnSpcReduction="10000"/>
          </a:bodyPr>
          <a:lstStyle/>
          <a:p>
            <a:pPr marL="0" indent="0">
              <a:buNone/>
            </a:pPr>
            <a:r>
              <a:rPr lang="zh-CN" altLang="en-US" b="1" dirty="0"/>
              <a:t>（</a:t>
            </a:r>
            <a:r>
              <a:rPr lang="en-US" altLang="zh-CN" b="1" dirty="0"/>
              <a:t>1</a:t>
            </a:r>
            <a:r>
              <a:rPr lang="zh-CN" altLang="en-US" b="1" dirty="0"/>
              <a:t>）重复过滤</a:t>
            </a:r>
            <a:r>
              <a:rPr lang="zh-CN" altLang="en-US" dirty="0"/>
              <a:t>：在识别数据中的</a:t>
            </a:r>
            <a:r>
              <a:rPr lang="zh-CN" altLang="en-US" b="1" u="sng" dirty="0"/>
              <a:t>重复数据的基础上</a:t>
            </a:r>
            <a:r>
              <a:rPr lang="zh-CN" altLang="en-US" dirty="0"/>
              <a:t>，从每个重复数据项中</a:t>
            </a:r>
            <a:r>
              <a:rPr lang="zh-CN" altLang="en-US" b="1" u="sng" dirty="0"/>
              <a:t>选择一项记录为代表保留</a:t>
            </a:r>
            <a:r>
              <a:rPr lang="zh-CN" altLang="en-US" dirty="0"/>
              <a:t>。</a:t>
            </a:r>
            <a:endParaRPr lang="en-US" altLang="zh-CN" dirty="0"/>
          </a:p>
          <a:p>
            <a:pPr marL="0" indent="0">
              <a:buNone/>
            </a:pPr>
            <a:r>
              <a:rPr lang="zh-CN" altLang="en-US" dirty="0"/>
              <a:t>     </a:t>
            </a:r>
            <a:r>
              <a:rPr lang="zh-CN" altLang="en-US" b="1" dirty="0"/>
              <a:t>两个关键活动：</a:t>
            </a:r>
            <a:endParaRPr lang="en-US" altLang="zh-CN" b="1" dirty="0"/>
          </a:p>
          <a:p>
            <a:r>
              <a:rPr lang="zh-CN" altLang="en-US" b="1" dirty="0">
                <a:effectLst>
                  <a:outerShdw blurRad="38100" dist="38100" dir="2700000" algn="tl">
                    <a:srgbClr val="000000">
                      <a:alpha val="43137"/>
                    </a:srgbClr>
                  </a:outerShdw>
                </a:effectLst>
              </a:rPr>
              <a:t>识别重复数据</a:t>
            </a:r>
            <a:endParaRPr lang="en-US" altLang="zh-CN" b="1" dirty="0">
              <a:effectLst>
                <a:outerShdw blurRad="38100" dist="38100" dir="2700000" algn="tl">
                  <a:srgbClr val="000000">
                    <a:alpha val="43137"/>
                  </a:srgbClr>
                </a:outerShdw>
              </a:effectLst>
            </a:endParaRPr>
          </a:p>
          <a:p>
            <a:pPr marL="0" indent="0">
              <a:buNone/>
            </a:pPr>
            <a:r>
              <a:rPr lang="zh-CN" altLang="en-US" b="1" dirty="0"/>
              <a:t>     判断方法</a:t>
            </a:r>
            <a:r>
              <a:rPr lang="zh-CN" altLang="en-US" dirty="0"/>
              <a:t>：</a:t>
            </a:r>
            <a:r>
              <a:rPr lang="zh-CN" altLang="en-US" u="sng" dirty="0"/>
              <a:t>根据来源数据的具体结构本身来确定</a:t>
            </a:r>
            <a:r>
              <a:rPr lang="zh-CN" altLang="en-US" dirty="0"/>
              <a:t>。</a:t>
            </a:r>
            <a:endParaRPr lang="en-US" altLang="zh-CN" dirty="0"/>
          </a:p>
          <a:p>
            <a:pPr marL="0" indent="0">
              <a:buNone/>
            </a:pPr>
            <a:r>
              <a:rPr lang="zh-CN" altLang="en-US" dirty="0"/>
              <a:t>      如，关系表中，</a:t>
            </a:r>
            <a:r>
              <a:rPr lang="zh-CN" altLang="en-US" u="sng" dirty="0"/>
              <a:t>考虑</a:t>
            </a:r>
            <a:r>
              <a:rPr lang="zh-CN" altLang="en-US" b="1" u="sng" dirty="0"/>
              <a:t>属性值的相似性</a:t>
            </a:r>
            <a:r>
              <a:rPr lang="zh-CN" altLang="en-US" u="sng" dirty="0"/>
              <a:t>来确定</a:t>
            </a:r>
            <a:r>
              <a:rPr lang="zh-CN" altLang="en-US" dirty="0"/>
              <a:t>；图论中，根据计算</a:t>
            </a:r>
            <a:r>
              <a:rPr lang="zh-CN" altLang="en-US" u="sng" dirty="0"/>
              <a:t>记录之间的距离的方法</a:t>
            </a:r>
            <a:r>
              <a:rPr lang="zh-CN" altLang="en-US" dirty="0"/>
              <a:t>确定。</a:t>
            </a:r>
            <a:endParaRPr lang="en-US" altLang="zh-CN" dirty="0"/>
          </a:p>
          <a:p>
            <a:pPr marL="0" indent="0">
              <a:buNone/>
            </a:pPr>
            <a:r>
              <a:rPr lang="zh-CN" altLang="en-US" u="sng" dirty="0">
                <a:solidFill>
                  <a:srgbClr val="FF0000"/>
                </a:solidFill>
              </a:rPr>
              <a:t>注意：判断重复记录，并不要求记录的属性值是完全相同的。</a:t>
            </a:r>
            <a:endParaRPr lang="en-US" altLang="zh-CN" u="sng" dirty="0">
              <a:solidFill>
                <a:srgbClr val="FF0000"/>
              </a:solidFill>
            </a:endParaRPr>
          </a:p>
          <a:p>
            <a:r>
              <a:rPr lang="zh-CN" altLang="en-US" b="1" u="sng" dirty="0"/>
              <a:t>过滤重复数据</a:t>
            </a:r>
            <a:r>
              <a:rPr lang="zh-CN" altLang="en-US" dirty="0"/>
              <a:t>， 两种方法</a:t>
            </a:r>
            <a:endParaRPr lang="en-US" altLang="zh-CN" dirty="0"/>
          </a:p>
          <a:p>
            <a:pPr marL="0" indent="0">
              <a:buNone/>
            </a:pPr>
            <a:r>
              <a:rPr lang="en-US" dirty="0"/>
              <a:t>      </a:t>
            </a:r>
            <a:r>
              <a:rPr lang="zh-CN" altLang="en-US" b="1" dirty="0"/>
              <a:t>直接过滤</a:t>
            </a:r>
            <a:r>
              <a:rPr lang="zh-CN" altLang="en-US" dirty="0"/>
              <a:t>：直接过滤，</a:t>
            </a:r>
            <a:r>
              <a:rPr lang="zh-CN" altLang="en-US" b="1" u="sng" dirty="0"/>
              <a:t>选择代表性的数据留下</a:t>
            </a:r>
            <a:r>
              <a:rPr lang="zh-CN" altLang="en-US" dirty="0"/>
              <a:t>。</a:t>
            </a:r>
            <a:endParaRPr lang="en-US" altLang="zh-CN" dirty="0"/>
          </a:p>
          <a:p>
            <a:pPr marL="0" indent="0">
              <a:buNone/>
            </a:pPr>
            <a:r>
              <a:rPr lang="en-US" dirty="0"/>
              <a:t>      </a:t>
            </a:r>
            <a:r>
              <a:rPr lang="zh-CN" altLang="en-US" b="1" dirty="0"/>
              <a:t>间接过滤</a:t>
            </a:r>
            <a:r>
              <a:rPr lang="zh-CN" altLang="en-US" dirty="0"/>
              <a:t>：对重复数据进行一定校验、整合、合并操作之后，形成一条新纪录</a:t>
            </a:r>
            <a:r>
              <a:rPr lang="en-US" altLang="zh-CN" dirty="0"/>
              <a:t>. (</a:t>
            </a:r>
            <a:r>
              <a:rPr lang="zh-CN" altLang="en-US" dirty="0"/>
              <a:t>因为</a:t>
            </a:r>
            <a:r>
              <a:rPr lang="zh-CN" altLang="en-US" b="1" u="sng" dirty="0"/>
              <a:t>重复记录并一定是指相同的记录</a:t>
            </a:r>
            <a:r>
              <a:rPr lang="en-US" altLang="zh-CN" dirty="0"/>
              <a:t>)</a:t>
            </a:r>
            <a:endParaRPr lang="en-US" dirty="0"/>
          </a:p>
        </p:txBody>
      </p:sp>
    </p:spTree>
    <p:extLst>
      <p:ext uri="{BB962C8B-B14F-4D97-AF65-F5344CB8AC3E}">
        <p14:creationId xmlns:p14="http://schemas.microsoft.com/office/powerpoint/2010/main" val="2325286175"/>
      </p:ext>
    </p:extLst>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128178"/>
            <a:ext cx="8540750" cy="821913"/>
          </a:xfrm>
        </p:spPr>
        <p:txBody>
          <a:bodyPr>
            <a:normAutofit fontScale="90000"/>
          </a:bodyPr>
          <a:lstStyle/>
          <a:p>
            <a:r>
              <a:rPr lang="en-US" altLang="zh-CN" dirty="0"/>
              <a:t>3.3.3</a:t>
            </a:r>
            <a:r>
              <a:rPr lang="zh-CN" altLang="en-US" dirty="0"/>
              <a:t>冗余数据处理：过滤方法</a:t>
            </a:r>
            <a:r>
              <a:rPr lang="en-US" altLang="zh-CN" dirty="0"/>
              <a:t/>
            </a:r>
            <a:br>
              <a:rPr lang="en-US" altLang="zh-CN" dirty="0"/>
            </a:b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a:p>
            <a:endParaRPr lang="zh-CN" altLang="en-US" dirty="0"/>
          </a:p>
        </p:txBody>
      </p:sp>
      <p:sp>
        <p:nvSpPr>
          <p:cNvPr id="962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flipH="1">
            <a:off x="3851920" y="6309320"/>
            <a:ext cx="188595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冗余数据的处理</a:t>
            </a:r>
          </a:p>
        </p:txBody>
      </p:sp>
      <p:sp>
        <p:nvSpPr>
          <p:cNvPr id="11" name="内容占位符 2"/>
          <p:cNvSpPr>
            <a:spLocks noGrp="1"/>
          </p:cNvSpPr>
          <p:nvPr>
            <p:ph idx="1"/>
          </p:nvPr>
        </p:nvSpPr>
        <p:spPr>
          <a:xfrm>
            <a:off x="688975" y="1844824"/>
            <a:ext cx="8153400" cy="1961381"/>
          </a:xfrm>
        </p:spPr>
        <p:txBody>
          <a:bodyPr>
            <a:normAutofit/>
          </a:bodyPr>
          <a:lstStyle/>
          <a:p>
            <a:pPr marL="0" indent="0">
              <a:buNone/>
            </a:pPr>
            <a:r>
              <a:rPr lang="zh-CN" altLang="en-US" b="1" dirty="0"/>
              <a:t>（</a:t>
            </a:r>
            <a:r>
              <a:rPr lang="en-US" altLang="zh-CN" b="1" dirty="0"/>
              <a:t>2</a:t>
            </a:r>
            <a:r>
              <a:rPr lang="zh-CN" altLang="en-US" b="1" dirty="0"/>
              <a:t>）条件过滤</a:t>
            </a:r>
            <a:r>
              <a:rPr lang="zh-CN" altLang="en-US" dirty="0"/>
              <a:t>：</a:t>
            </a:r>
            <a:r>
              <a:rPr lang="zh-CN" altLang="en-US" u="sng" dirty="0"/>
              <a:t>指根据某种条件进行过滤</a:t>
            </a:r>
            <a:r>
              <a:rPr lang="zh-CN" altLang="en-US" dirty="0"/>
              <a:t>，如过滤掉年龄小于</a:t>
            </a:r>
            <a:r>
              <a:rPr lang="en-US" altLang="zh-CN" dirty="0"/>
              <a:t>15</a:t>
            </a:r>
            <a:r>
              <a:rPr lang="zh-CN" altLang="en-US" dirty="0"/>
              <a:t>岁的学生记录。</a:t>
            </a:r>
            <a:endParaRPr lang="en-US" altLang="zh-CN" dirty="0"/>
          </a:p>
          <a:p>
            <a:pPr marL="0" indent="0">
              <a:buNone/>
            </a:pPr>
            <a:r>
              <a:rPr lang="zh-CN" altLang="en-US" dirty="0"/>
              <a:t>严格来讲，</a:t>
            </a:r>
            <a:r>
              <a:rPr lang="zh-CN" altLang="en-US" u="sng" dirty="0"/>
              <a:t>重复过滤也是条件过滤的一种特殊表现形式</a:t>
            </a:r>
            <a:r>
              <a:rPr lang="zh-CN" altLang="en-US" dirty="0"/>
              <a:t>。</a:t>
            </a:r>
            <a:endParaRPr lang="en-US" dirty="0"/>
          </a:p>
        </p:txBody>
      </p:sp>
    </p:spTree>
    <p:extLst>
      <p:ext uri="{BB962C8B-B14F-4D97-AF65-F5344CB8AC3E}">
        <p14:creationId xmlns:p14="http://schemas.microsoft.com/office/powerpoint/2010/main" val="2010512425"/>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zh-CN" altLang="en-US" dirty="0"/>
              <a:t>引言</a:t>
            </a:r>
          </a:p>
        </p:txBody>
      </p:sp>
      <p:pic>
        <p:nvPicPr>
          <p:cNvPr id="39939" name="Picture 3"/>
          <p:cNvPicPr>
            <a:picLocks noChangeAspect="1" noChangeArrowheads="1"/>
          </p:cNvPicPr>
          <p:nvPr/>
        </p:nvPicPr>
        <p:blipFill>
          <a:blip r:embed="rId3"/>
          <a:srcRect/>
          <a:stretch>
            <a:fillRect/>
          </a:stretch>
        </p:blipFill>
        <p:spPr bwMode="auto">
          <a:xfrm>
            <a:off x="1500188" y="514690"/>
            <a:ext cx="6143625" cy="5819775"/>
          </a:xfrm>
          <a:prstGeom prst="rect">
            <a:avLst/>
          </a:prstGeom>
          <a:noFill/>
          <a:ln w="9525">
            <a:noFill/>
            <a:miter lim="800000"/>
            <a:headEnd/>
            <a:tailEnd/>
          </a:ln>
          <a:effectLst/>
        </p:spPr>
      </p:pic>
      <p:sp>
        <p:nvSpPr>
          <p:cNvPr id="5" name="标题 1"/>
          <p:cNvSpPr>
            <a:spLocks noGrp="1"/>
          </p:cNvSpPr>
          <p:nvPr>
            <p:ph type="title"/>
          </p:nvPr>
        </p:nvSpPr>
        <p:spPr>
          <a:xfrm>
            <a:off x="2483768" y="21329"/>
            <a:ext cx="4464496" cy="493362"/>
          </a:xfrm>
        </p:spPr>
        <p:txBody>
          <a:bodyPr>
            <a:normAutofit fontScale="90000"/>
          </a:bodyPr>
          <a:lstStyle/>
          <a:p>
            <a:pPr algn="ctr"/>
            <a:r>
              <a:rPr lang="zh-CN" altLang="en-US" sz="2800" dirty="0"/>
              <a:t>数据预处理的主要动机：两点</a:t>
            </a:r>
            <a:endParaRPr lang="en-US" sz="2800" dirty="0"/>
          </a:p>
        </p:txBody>
      </p:sp>
      <p:sp>
        <p:nvSpPr>
          <p:cNvPr id="2" name="文本框 1"/>
          <p:cNvSpPr txBox="1"/>
          <p:nvPr/>
        </p:nvSpPr>
        <p:spPr>
          <a:xfrm>
            <a:off x="539552" y="908720"/>
            <a:ext cx="2376264" cy="646331"/>
          </a:xfrm>
          <a:prstGeom prst="rect">
            <a:avLst/>
          </a:prstGeom>
          <a:noFill/>
          <a:ln>
            <a:solidFill>
              <a:srgbClr val="FF0000"/>
            </a:solidFill>
          </a:ln>
        </p:spPr>
        <p:txBody>
          <a:bodyPr wrap="square" rtlCol="0">
            <a:spAutoFit/>
          </a:bodyPr>
          <a:lstStyle/>
          <a:p>
            <a:r>
              <a:rPr lang="zh-CN" altLang="en-US" dirty="0">
                <a:solidFill>
                  <a:srgbClr val="FF0000"/>
                </a:solidFill>
              </a:rPr>
              <a:t>原始数据存在质量问题，影响数据处理</a:t>
            </a:r>
            <a:endParaRPr lang="en-US" dirty="0">
              <a:solidFill>
                <a:srgbClr val="FF0000"/>
              </a:solidFill>
            </a:endParaRPr>
          </a:p>
        </p:txBody>
      </p:sp>
      <p:sp>
        <p:nvSpPr>
          <p:cNvPr id="8" name="文本框 7"/>
          <p:cNvSpPr txBox="1"/>
          <p:nvPr/>
        </p:nvSpPr>
        <p:spPr>
          <a:xfrm>
            <a:off x="312056" y="5353180"/>
            <a:ext cx="2376264" cy="923330"/>
          </a:xfrm>
          <a:prstGeom prst="rect">
            <a:avLst/>
          </a:prstGeom>
          <a:noFill/>
          <a:ln>
            <a:solidFill>
              <a:srgbClr val="FF0000"/>
            </a:solidFill>
          </a:ln>
        </p:spPr>
        <p:txBody>
          <a:bodyPr wrap="square" rtlCol="0">
            <a:spAutoFit/>
          </a:bodyPr>
          <a:lstStyle/>
          <a:p>
            <a:r>
              <a:rPr lang="zh-CN" altLang="en-US" dirty="0">
                <a:solidFill>
                  <a:srgbClr val="FF0000"/>
                </a:solidFill>
              </a:rPr>
              <a:t>数据不符合算法要求</a:t>
            </a:r>
            <a:r>
              <a:rPr lang="zh-CN" altLang="en-US" dirty="0"/>
              <a:t>，如数据类型，取值范围等</a:t>
            </a:r>
            <a:endParaRPr lang="en-US" dirty="0"/>
          </a:p>
        </p:txBody>
      </p:sp>
      <p:sp>
        <p:nvSpPr>
          <p:cNvPr id="3" name="椭圆 2"/>
          <p:cNvSpPr/>
          <p:nvPr/>
        </p:nvSpPr>
        <p:spPr>
          <a:xfrm>
            <a:off x="1500188" y="1017413"/>
            <a:ext cx="4190804" cy="2153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1500188" y="3482754"/>
            <a:ext cx="4190804" cy="2851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圆角矩形 5"/>
          <p:cNvSpPr/>
          <p:nvPr/>
        </p:nvSpPr>
        <p:spPr>
          <a:xfrm>
            <a:off x="3635896" y="591813"/>
            <a:ext cx="1008112"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77C2E35B-6035-4295-9966-DA2673E710C4}"/>
              </a:ext>
            </a:extLst>
          </p:cNvPr>
          <p:cNvCxnSpPr>
            <a:cxnSpLocks/>
          </p:cNvCxnSpPr>
          <p:nvPr/>
        </p:nvCxnSpPr>
        <p:spPr>
          <a:xfrm>
            <a:off x="179512" y="3284984"/>
            <a:ext cx="842493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37169"/>
            <a:ext cx="8540750" cy="821913"/>
          </a:xfrm>
        </p:spPr>
        <p:txBody>
          <a:bodyPr>
            <a:normAutofit fontScale="90000"/>
          </a:bodyPr>
          <a:lstStyle/>
          <a:p>
            <a:r>
              <a:rPr lang="en-US" altLang="zh-CN" dirty="0"/>
              <a:t>3.3.4 </a:t>
            </a:r>
            <a:r>
              <a:rPr lang="zh-CN" altLang="en-US" dirty="0"/>
              <a:t>噪声数据处理</a:t>
            </a:r>
            <a:r>
              <a:rPr lang="en-US" altLang="zh-CN" dirty="0"/>
              <a:t/>
            </a:r>
            <a:br>
              <a:rPr lang="en-US" altLang="zh-CN" dirty="0"/>
            </a:br>
            <a:r>
              <a:rPr lang="zh-CN" altLang="en-US" sz="3100" u="sng" dirty="0"/>
              <a:t>噪声：指测量变量中的随机错误或偏差</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832340616"/>
              </p:ext>
            </p:extLst>
          </p:nvPr>
        </p:nvGraphicFramePr>
        <p:xfrm>
          <a:off x="609600" y="1239540"/>
          <a:ext cx="8153400" cy="5357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p:txBody>
      </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p:txBody>
      </p:sp>
      <p:sp>
        <p:nvSpPr>
          <p:cNvPr id="972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3260328" y="6280671"/>
            <a:ext cx="266308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分箱处理的步骤与类型</a:t>
            </a:r>
          </a:p>
        </p:txBody>
      </p:sp>
      <p:pic>
        <p:nvPicPr>
          <p:cNvPr id="2" name="Picture 2"/>
          <p:cNvPicPr>
            <a:picLocks noChangeAspect="1" noChangeArrowheads="1"/>
          </p:cNvPicPr>
          <p:nvPr/>
        </p:nvPicPr>
        <p:blipFill>
          <a:blip r:embed="rId2"/>
          <a:srcRect/>
          <a:stretch>
            <a:fillRect/>
          </a:stretch>
        </p:blipFill>
        <p:spPr bwMode="auto">
          <a:xfrm>
            <a:off x="319087" y="337069"/>
            <a:ext cx="8505825" cy="5791200"/>
          </a:xfrm>
          <a:prstGeom prst="rect">
            <a:avLst/>
          </a:prstGeom>
          <a:noFill/>
          <a:ln w="9525">
            <a:noFill/>
            <a:miter lim="800000"/>
            <a:headEnd/>
            <a:tailEnd/>
          </a:ln>
          <a:effectLst/>
        </p:spPr>
      </p:pic>
      <p:sp>
        <p:nvSpPr>
          <p:cNvPr id="3" name="圆角矩形 2"/>
          <p:cNvSpPr/>
          <p:nvPr/>
        </p:nvSpPr>
        <p:spPr>
          <a:xfrm>
            <a:off x="1619672" y="4653136"/>
            <a:ext cx="1928734"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6"/>
          <p:cNvSpPr/>
          <p:nvPr/>
        </p:nvSpPr>
        <p:spPr>
          <a:xfrm>
            <a:off x="1619672" y="5418815"/>
            <a:ext cx="1928734"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1619672" y="4238205"/>
            <a:ext cx="1640656" cy="369332"/>
          </a:xfrm>
          <a:prstGeom prst="rect">
            <a:avLst/>
          </a:prstGeom>
          <a:noFill/>
          <a:ln>
            <a:solidFill>
              <a:srgbClr val="FF0000"/>
            </a:solidFill>
          </a:ln>
        </p:spPr>
        <p:txBody>
          <a:bodyPr wrap="square" rtlCol="0">
            <a:spAutoFit/>
          </a:bodyPr>
          <a:lstStyle/>
          <a:p>
            <a:r>
              <a:rPr lang="zh-CN" altLang="en-US" dirty="0"/>
              <a:t>两种分箱策略：</a:t>
            </a:r>
            <a:endParaRPr lang="en-US" dirty="0"/>
          </a:p>
        </p:txBody>
      </p:sp>
      <p:sp>
        <p:nvSpPr>
          <p:cNvPr id="10" name="文本框 9"/>
          <p:cNvSpPr txBox="1"/>
          <p:nvPr/>
        </p:nvSpPr>
        <p:spPr>
          <a:xfrm>
            <a:off x="6213918" y="3106126"/>
            <a:ext cx="2880320" cy="1754326"/>
          </a:xfrm>
          <a:prstGeom prst="rect">
            <a:avLst/>
          </a:prstGeom>
          <a:noFill/>
          <a:ln>
            <a:solidFill>
              <a:srgbClr val="FF0000"/>
            </a:solidFill>
          </a:ln>
        </p:spPr>
        <p:txBody>
          <a:bodyPr wrap="square" rtlCol="0">
            <a:spAutoFit/>
          </a:bodyPr>
          <a:lstStyle/>
          <a:p>
            <a:r>
              <a:rPr lang="zh-CN" altLang="en-US" b="1" u="sng" dirty="0"/>
              <a:t>均值平滑技术</a:t>
            </a:r>
            <a:r>
              <a:rPr lang="zh-CN" altLang="en-US" dirty="0"/>
              <a:t>：用</a:t>
            </a:r>
            <a:r>
              <a:rPr lang="zh-CN" altLang="en-US" dirty="0">
                <a:solidFill>
                  <a:srgbClr val="FF0000"/>
                </a:solidFill>
              </a:rPr>
              <a:t>均值代替</a:t>
            </a:r>
            <a:r>
              <a:rPr lang="zh-CN" altLang="en-US" dirty="0"/>
              <a:t>箱内成员数据</a:t>
            </a:r>
            <a:endParaRPr lang="en-US" altLang="zh-CN" dirty="0"/>
          </a:p>
          <a:p>
            <a:r>
              <a:rPr lang="zh-CN" altLang="en-US" b="1" u="sng" dirty="0"/>
              <a:t>中值平滑技术</a:t>
            </a:r>
            <a:r>
              <a:rPr lang="zh-CN" altLang="en-US" dirty="0"/>
              <a:t>：用</a:t>
            </a:r>
            <a:r>
              <a:rPr lang="zh-CN" altLang="en-US" dirty="0">
                <a:solidFill>
                  <a:srgbClr val="FF0000"/>
                </a:solidFill>
              </a:rPr>
              <a:t>中值代替</a:t>
            </a:r>
            <a:r>
              <a:rPr lang="zh-CN" altLang="en-US" dirty="0"/>
              <a:t>箱内成员数据</a:t>
            </a:r>
            <a:endParaRPr lang="en-US" altLang="zh-CN" dirty="0"/>
          </a:p>
          <a:p>
            <a:r>
              <a:rPr lang="zh-CN" altLang="en-US" b="1" u="sng" dirty="0"/>
              <a:t>边界平滑技术</a:t>
            </a:r>
            <a:r>
              <a:rPr lang="zh-CN" altLang="en-US" dirty="0"/>
              <a:t>：用</a:t>
            </a:r>
            <a:r>
              <a:rPr lang="zh-CN" altLang="en-US" dirty="0">
                <a:solidFill>
                  <a:srgbClr val="FF0000"/>
                </a:solidFill>
              </a:rPr>
              <a:t>最大值、最小值代替</a:t>
            </a:r>
            <a:r>
              <a:rPr lang="zh-CN" altLang="en-US" dirty="0"/>
              <a:t>箱内成员数据</a:t>
            </a:r>
            <a:endParaRPr lang="en-US" altLang="zh-CN" dirty="0"/>
          </a:p>
        </p:txBody>
      </p:sp>
      <p:sp>
        <p:nvSpPr>
          <p:cNvPr id="11" name="文本框 10"/>
          <p:cNvSpPr txBox="1"/>
          <p:nvPr/>
        </p:nvSpPr>
        <p:spPr>
          <a:xfrm>
            <a:off x="5446730" y="5790323"/>
            <a:ext cx="3157717" cy="369332"/>
          </a:xfrm>
          <a:prstGeom prst="rect">
            <a:avLst/>
          </a:prstGeom>
          <a:noFill/>
          <a:ln>
            <a:solidFill>
              <a:srgbClr val="FF0000"/>
            </a:solidFill>
          </a:ln>
        </p:spPr>
        <p:txBody>
          <a:bodyPr wrap="square" rtlCol="0">
            <a:spAutoFit/>
          </a:bodyPr>
          <a:lstStyle/>
          <a:p>
            <a:r>
              <a:rPr lang="zh-CN" altLang="en-US" dirty="0"/>
              <a:t>平滑就是指去掉数据中的噪声</a:t>
            </a:r>
            <a:endParaRPr lang="en-US" dirty="0"/>
          </a:p>
        </p:txBody>
      </p:sp>
      <p:sp>
        <p:nvSpPr>
          <p:cNvPr id="12" name="标题 1"/>
          <p:cNvSpPr>
            <a:spLocks noGrp="1"/>
          </p:cNvSpPr>
          <p:nvPr>
            <p:ph type="title"/>
          </p:nvPr>
        </p:nvSpPr>
        <p:spPr>
          <a:xfrm>
            <a:off x="301624" y="18227"/>
            <a:ext cx="4774432" cy="394824"/>
          </a:xfrm>
        </p:spPr>
        <p:txBody>
          <a:bodyPr>
            <a:normAutofit fontScale="90000"/>
          </a:bodyPr>
          <a:lstStyle/>
          <a:p>
            <a:r>
              <a:rPr lang="en-US" altLang="zh-CN" sz="2400" dirty="0"/>
              <a:t>3.3.4</a:t>
            </a:r>
            <a:r>
              <a:rPr lang="zh-CN" altLang="en-US" sz="2400" dirty="0"/>
              <a:t>噪声数据处理：分箱方法</a:t>
            </a:r>
            <a:endParaRPr lang="zh-CN" altLang="en-US" sz="2400" u="sng" dirty="0"/>
          </a:p>
        </p:txBody>
      </p:sp>
      <p:sp>
        <p:nvSpPr>
          <p:cNvPr id="6" name="椭圆 5"/>
          <p:cNvSpPr/>
          <p:nvPr/>
        </p:nvSpPr>
        <p:spPr>
          <a:xfrm>
            <a:off x="5354808" y="2582446"/>
            <a:ext cx="859109" cy="14226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p:cNvSpPr/>
          <p:nvPr/>
        </p:nvSpPr>
        <p:spPr>
          <a:xfrm>
            <a:off x="2743813" y="2647053"/>
            <a:ext cx="1108107" cy="15597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567878" y="4860452"/>
            <a:ext cx="1008112" cy="369332"/>
          </a:xfrm>
          <a:prstGeom prst="rect">
            <a:avLst/>
          </a:prstGeom>
          <a:noFill/>
          <a:ln>
            <a:solidFill>
              <a:srgbClr val="FF0000"/>
            </a:solidFill>
          </a:ln>
        </p:spPr>
        <p:txBody>
          <a:bodyPr wrap="square" rtlCol="0">
            <a:spAutoFit/>
          </a:bodyPr>
          <a:lstStyle/>
          <a:p>
            <a:r>
              <a:rPr lang="zh-CN" altLang="en-US" dirty="0"/>
              <a:t>按个数</a:t>
            </a:r>
            <a:endParaRPr lang="en-US" dirty="0"/>
          </a:p>
        </p:txBody>
      </p:sp>
      <p:sp>
        <p:nvSpPr>
          <p:cNvPr id="15" name="文本框 14"/>
          <p:cNvSpPr txBox="1"/>
          <p:nvPr/>
        </p:nvSpPr>
        <p:spPr>
          <a:xfrm>
            <a:off x="3548406" y="5579584"/>
            <a:ext cx="1449188" cy="369332"/>
          </a:xfrm>
          <a:prstGeom prst="rect">
            <a:avLst/>
          </a:prstGeom>
          <a:noFill/>
          <a:ln>
            <a:solidFill>
              <a:srgbClr val="FF0000"/>
            </a:solidFill>
          </a:ln>
        </p:spPr>
        <p:txBody>
          <a:bodyPr wrap="square" rtlCol="0">
            <a:spAutoFit/>
          </a:bodyPr>
          <a:lstStyle/>
          <a:p>
            <a:r>
              <a:rPr lang="zh-CN" altLang="en-US" dirty="0"/>
              <a:t>按取值范围</a:t>
            </a:r>
            <a:endParaRPr lang="en-US" dirty="0"/>
          </a:p>
        </p:txBody>
      </p:sp>
      <p:sp>
        <p:nvSpPr>
          <p:cNvPr id="16" name="椭圆 15"/>
          <p:cNvSpPr/>
          <p:nvPr/>
        </p:nvSpPr>
        <p:spPr>
          <a:xfrm>
            <a:off x="1115616" y="1988840"/>
            <a:ext cx="720080" cy="593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肘形连接符 16"/>
          <p:cNvCxnSpPr>
            <a:endCxn id="13" idx="2"/>
          </p:cNvCxnSpPr>
          <p:nvPr/>
        </p:nvCxnSpPr>
        <p:spPr>
          <a:xfrm>
            <a:off x="1547664" y="2582446"/>
            <a:ext cx="1196149" cy="844490"/>
          </a:xfrm>
          <a:prstGeom prst="bentConnector3">
            <a:avLst>
              <a:gd name="adj1" fmla="val 1137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3" idx="6"/>
          </p:cNvCxnSpPr>
          <p:nvPr/>
        </p:nvCxnSpPr>
        <p:spPr>
          <a:xfrm flipV="1">
            <a:off x="3851920" y="3293755"/>
            <a:ext cx="1502887" cy="13318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p:txBody>
      </p:sp>
      <p:sp>
        <p:nvSpPr>
          <p:cNvPr id="993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3419872" y="6240807"/>
            <a:ext cx="2578038" cy="3817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均值平滑与边界值平滑</a:t>
            </a:r>
          </a:p>
        </p:txBody>
      </p:sp>
      <p:pic>
        <p:nvPicPr>
          <p:cNvPr id="99331" name="Picture 3"/>
          <p:cNvPicPr>
            <a:picLocks noChangeAspect="1" noChangeArrowheads="1"/>
          </p:cNvPicPr>
          <p:nvPr/>
        </p:nvPicPr>
        <p:blipFill>
          <a:blip r:embed="rId2"/>
          <a:srcRect/>
          <a:stretch>
            <a:fillRect/>
          </a:stretch>
        </p:blipFill>
        <p:spPr bwMode="auto">
          <a:xfrm>
            <a:off x="142875" y="714375"/>
            <a:ext cx="8858250" cy="5429250"/>
          </a:xfrm>
          <a:prstGeom prst="rect">
            <a:avLst/>
          </a:prstGeom>
          <a:noFill/>
          <a:ln w="9525">
            <a:noFill/>
            <a:miter lim="800000"/>
            <a:headEnd/>
            <a:tailEnd/>
          </a:ln>
          <a:effectLst/>
        </p:spPr>
      </p:pic>
      <p:sp>
        <p:nvSpPr>
          <p:cNvPr id="6" name="圆角矩形 5"/>
          <p:cNvSpPr/>
          <p:nvPr/>
        </p:nvSpPr>
        <p:spPr>
          <a:xfrm>
            <a:off x="3107567" y="3429000"/>
            <a:ext cx="816361"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6"/>
          <p:cNvSpPr/>
          <p:nvPr/>
        </p:nvSpPr>
        <p:spPr>
          <a:xfrm>
            <a:off x="5735455" y="3456296"/>
            <a:ext cx="996785"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1"/>
          <p:cNvSpPr>
            <a:spLocks noGrp="1"/>
          </p:cNvSpPr>
          <p:nvPr>
            <p:ph type="title"/>
          </p:nvPr>
        </p:nvSpPr>
        <p:spPr>
          <a:xfrm>
            <a:off x="301624" y="18227"/>
            <a:ext cx="4774432" cy="394824"/>
          </a:xfrm>
        </p:spPr>
        <p:txBody>
          <a:bodyPr>
            <a:normAutofit fontScale="90000"/>
          </a:bodyPr>
          <a:lstStyle/>
          <a:p>
            <a:r>
              <a:rPr lang="en-US" altLang="zh-CN" sz="2400" dirty="0"/>
              <a:t>3.3.4</a:t>
            </a:r>
            <a:r>
              <a:rPr lang="zh-CN" altLang="en-US" sz="2400" dirty="0"/>
              <a:t>噪声数据处理：分箱方法</a:t>
            </a:r>
            <a:endParaRPr lang="zh-CN" altLang="en-US" sz="2400" u="sng" dirty="0"/>
          </a:p>
        </p:txBody>
      </p:sp>
      <p:sp>
        <p:nvSpPr>
          <p:cNvPr id="10" name="圆角矩形 9"/>
          <p:cNvSpPr/>
          <p:nvPr/>
        </p:nvSpPr>
        <p:spPr>
          <a:xfrm>
            <a:off x="5220072" y="4355630"/>
            <a:ext cx="996785"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圆角矩形 10"/>
          <p:cNvSpPr/>
          <p:nvPr/>
        </p:nvSpPr>
        <p:spPr>
          <a:xfrm>
            <a:off x="827584" y="4351515"/>
            <a:ext cx="996785"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p:txBody>
      </p:sp>
      <p:sp>
        <p:nvSpPr>
          <p:cNvPr id="1024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3026393" y="6004999"/>
            <a:ext cx="3079244" cy="3805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通过聚类发现离群点</a:t>
            </a:r>
            <a:r>
              <a:rPr lang="en-US" dirty="0"/>
              <a:t>/</a:t>
            </a:r>
            <a:r>
              <a:rPr lang="zh-CN" altLang="en-US" dirty="0"/>
              <a:t>孤立点</a:t>
            </a:r>
          </a:p>
        </p:txBody>
      </p:sp>
      <p:pic>
        <p:nvPicPr>
          <p:cNvPr id="2" name="Picture 2"/>
          <p:cNvPicPr>
            <a:picLocks noChangeAspect="1" noChangeArrowheads="1"/>
          </p:cNvPicPr>
          <p:nvPr/>
        </p:nvPicPr>
        <p:blipFill>
          <a:blip r:embed="rId2"/>
          <a:srcRect/>
          <a:stretch>
            <a:fillRect/>
          </a:stretch>
        </p:blipFill>
        <p:spPr bwMode="auto">
          <a:xfrm>
            <a:off x="785813" y="1000125"/>
            <a:ext cx="7572375" cy="4857750"/>
          </a:xfrm>
          <a:prstGeom prst="rect">
            <a:avLst/>
          </a:prstGeom>
          <a:noFill/>
          <a:ln w="9525">
            <a:noFill/>
            <a:miter lim="800000"/>
            <a:headEnd/>
            <a:tailEnd/>
          </a:ln>
          <a:effectLst/>
        </p:spPr>
      </p:pic>
      <p:sp>
        <p:nvSpPr>
          <p:cNvPr id="7" name="标题 1"/>
          <p:cNvSpPr>
            <a:spLocks noGrp="1"/>
          </p:cNvSpPr>
          <p:nvPr>
            <p:ph type="title"/>
          </p:nvPr>
        </p:nvSpPr>
        <p:spPr>
          <a:xfrm>
            <a:off x="301624" y="18226"/>
            <a:ext cx="4696439" cy="839005"/>
          </a:xfrm>
        </p:spPr>
        <p:txBody>
          <a:bodyPr>
            <a:normAutofit/>
          </a:bodyPr>
          <a:lstStyle/>
          <a:p>
            <a:r>
              <a:rPr lang="en-US" altLang="zh-CN" sz="2400" dirty="0"/>
              <a:t>3.3.4 </a:t>
            </a:r>
            <a:r>
              <a:rPr lang="zh-CN" altLang="en-US" sz="2400" dirty="0"/>
              <a:t>噪声数据处理：聚类方法</a:t>
            </a:r>
            <a:r>
              <a:rPr lang="en-US" altLang="zh-CN" sz="2400" dirty="0"/>
              <a:t/>
            </a:r>
            <a:br>
              <a:rPr lang="en-US" altLang="zh-CN" sz="2400" dirty="0"/>
            </a:br>
            <a:r>
              <a:rPr lang="zh-CN" altLang="en-US" sz="2400" dirty="0"/>
              <a:t>通过聚类方法找出离群点</a:t>
            </a:r>
            <a:r>
              <a:rPr lang="en-US" altLang="zh-CN" sz="2400" dirty="0"/>
              <a:t>/</a:t>
            </a:r>
            <a:r>
              <a:rPr lang="zh-CN" altLang="en-US" sz="2400" dirty="0"/>
              <a:t>孤立点</a:t>
            </a:r>
            <a:endParaRPr lang="zh-CN" altLang="en-US" sz="2400" u="sng" dirty="0"/>
          </a:p>
        </p:txBody>
      </p:sp>
      <p:sp>
        <p:nvSpPr>
          <p:cNvPr id="3" name="椭圆 2"/>
          <p:cNvSpPr/>
          <p:nvPr/>
        </p:nvSpPr>
        <p:spPr>
          <a:xfrm>
            <a:off x="4566015" y="1088758"/>
            <a:ext cx="432048" cy="3074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曲线连接符 8"/>
          <p:cNvCxnSpPr>
            <a:stCxn id="3" idx="7"/>
            <a:endCxn id="10" idx="1"/>
          </p:cNvCxnSpPr>
          <p:nvPr/>
        </p:nvCxnSpPr>
        <p:spPr>
          <a:xfrm rot="5400000" flipH="1" flipV="1">
            <a:off x="5265063" y="409206"/>
            <a:ext cx="394302" cy="10548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89637" y="551519"/>
            <a:ext cx="1022378" cy="375917"/>
          </a:xfrm>
          <a:prstGeom prst="rect">
            <a:avLst/>
          </a:prstGeom>
          <a:noFill/>
          <a:ln>
            <a:solidFill>
              <a:srgbClr val="FF0000"/>
            </a:solidFill>
          </a:ln>
        </p:spPr>
        <p:txBody>
          <a:bodyPr wrap="square" rtlCol="0">
            <a:spAutoFit/>
          </a:bodyPr>
          <a:lstStyle/>
          <a:p>
            <a:r>
              <a:rPr lang="zh-CN" altLang="en-US" dirty="0"/>
              <a:t>孤立点</a:t>
            </a:r>
            <a:endParaRPr lang="en-US" dirty="0"/>
          </a:p>
        </p:txBody>
      </p:sp>
      <p:sp>
        <p:nvSpPr>
          <p:cNvPr id="11" name="椭圆 10">
            <a:extLst>
              <a:ext uri="{FF2B5EF4-FFF2-40B4-BE49-F238E27FC236}">
                <a16:creationId xmlns:a16="http://schemas.microsoft.com/office/drawing/2014/main" xmlns="" id="{36088FCB-2222-4336-A47C-B5A7034C1742}"/>
              </a:ext>
            </a:extLst>
          </p:cNvPr>
          <p:cNvSpPr/>
          <p:nvPr/>
        </p:nvSpPr>
        <p:spPr>
          <a:xfrm>
            <a:off x="7900906" y="4542303"/>
            <a:ext cx="432048" cy="3074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曲线连接符 8">
            <a:extLst>
              <a:ext uri="{FF2B5EF4-FFF2-40B4-BE49-F238E27FC236}">
                <a16:creationId xmlns:a16="http://schemas.microsoft.com/office/drawing/2014/main" xmlns="" id="{ACB32457-7A28-4E50-A4C9-7A94FD0533D4}"/>
              </a:ext>
            </a:extLst>
          </p:cNvPr>
          <p:cNvCxnSpPr>
            <a:cxnSpLocks/>
            <a:stCxn id="11" idx="7"/>
            <a:endCxn id="13" idx="2"/>
          </p:cNvCxnSpPr>
          <p:nvPr/>
        </p:nvCxnSpPr>
        <p:spPr>
          <a:xfrm rot="16200000" flipV="1">
            <a:off x="7757211" y="4074854"/>
            <a:ext cx="278464" cy="74647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D518D89A-3256-4E73-A052-6593DAE005F3}"/>
              </a:ext>
            </a:extLst>
          </p:cNvPr>
          <p:cNvSpPr txBox="1"/>
          <p:nvPr/>
        </p:nvSpPr>
        <p:spPr>
          <a:xfrm>
            <a:off x="7012015" y="3932944"/>
            <a:ext cx="1022378" cy="375917"/>
          </a:xfrm>
          <a:prstGeom prst="rect">
            <a:avLst/>
          </a:prstGeom>
          <a:noFill/>
          <a:ln>
            <a:solidFill>
              <a:srgbClr val="FF0000"/>
            </a:solidFill>
          </a:ln>
        </p:spPr>
        <p:txBody>
          <a:bodyPr wrap="square" rtlCol="0">
            <a:spAutoFit/>
          </a:bodyPr>
          <a:lstStyle/>
          <a:p>
            <a:r>
              <a:rPr lang="zh-CN" altLang="en-US" dirty="0"/>
              <a:t>孤立点</a:t>
            </a:r>
            <a:endParaRPr lang="en-US" dirty="0"/>
          </a:p>
        </p:txBody>
      </p:sp>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a:xfrm>
            <a:off x="1403648" y="476672"/>
            <a:ext cx="6589199" cy="936104"/>
          </a:xfrm>
        </p:spPr>
        <p:txBody>
          <a:bodyPr>
            <a:noAutofit/>
          </a:bodyPr>
          <a:lstStyle/>
          <a:p>
            <a:r>
              <a:rPr lang="zh-CN" altLang="en-US" sz="2800" b="0" dirty="0"/>
              <a:t>聚类方法</a:t>
            </a:r>
            <a:r>
              <a:rPr lang="zh-CN" altLang="en-US" sz="2800" b="0" dirty="0" smtClean="0"/>
              <a:t>：层次</a:t>
            </a:r>
            <a:r>
              <a:rPr lang="zh-CN" altLang="en-US" sz="2800" b="0" dirty="0"/>
              <a:t>的方法（</a:t>
            </a:r>
            <a:r>
              <a:rPr lang="zh-CN" altLang="en-US" sz="2800" dirty="0"/>
              <a:t>也称</a:t>
            </a:r>
            <a:r>
              <a:rPr lang="zh-CN" altLang="en-US" sz="2800" b="0" dirty="0"/>
              <a:t>系统聚类法）（</a:t>
            </a:r>
            <a:r>
              <a:rPr lang="en-US" altLang="zh-CN" sz="2800" b="0" dirty="0"/>
              <a:t>hierarchical method</a:t>
            </a:r>
            <a:r>
              <a:rPr lang="zh-CN" altLang="en-US" sz="2800" b="0" dirty="0"/>
              <a:t>）</a:t>
            </a:r>
          </a:p>
        </p:txBody>
      </p:sp>
      <p:sp>
        <p:nvSpPr>
          <p:cNvPr id="80899" name="Rectangle 3"/>
          <p:cNvSpPr>
            <a:spLocks noGrp="1" noChangeArrowheads="1"/>
          </p:cNvSpPr>
          <p:nvPr>
            <p:ph type="body" idx="1"/>
          </p:nvPr>
        </p:nvSpPr>
        <p:spPr>
          <a:xfrm>
            <a:off x="457200" y="1600200"/>
            <a:ext cx="8229600" cy="4924425"/>
          </a:xfrm>
        </p:spPr>
        <p:txBody>
          <a:bodyPr/>
          <a:lstStyle/>
          <a:p>
            <a:pPr marL="0" indent="0">
              <a:lnSpc>
                <a:spcPct val="90000"/>
              </a:lnSpc>
              <a:buNone/>
            </a:pPr>
            <a:r>
              <a:rPr lang="zh-CN" altLang="en-US" sz="2400" b="1" dirty="0"/>
              <a:t>定义：对给定的数据进行层次的分解：</a:t>
            </a:r>
          </a:p>
          <a:p>
            <a:pPr>
              <a:lnSpc>
                <a:spcPct val="90000"/>
              </a:lnSpc>
            </a:pPr>
            <a:r>
              <a:rPr lang="zh-CN" altLang="en-US" sz="2000" b="1" dirty="0"/>
              <a:t>分类：</a:t>
            </a:r>
          </a:p>
          <a:p>
            <a:pPr>
              <a:lnSpc>
                <a:spcPct val="90000"/>
              </a:lnSpc>
              <a:buClr>
                <a:srgbClr val="FF0000"/>
              </a:buClr>
              <a:buFont typeface="Wingdings" panose="05000000000000000000" pitchFamily="2" charset="2"/>
              <a:buChar char="Ø"/>
            </a:pPr>
            <a:r>
              <a:rPr lang="zh-CN" altLang="en-US" sz="2000" b="1" dirty="0"/>
              <a:t>凝聚的（</a:t>
            </a:r>
            <a:r>
              <a:rPr lang="en-US" altLang="zh-CN" sz="2000" b="1" dirty="0"/>
              <a:t>agglomerative</a:t>
            </a:r>
            <a:r>
              <a:rPr lang="zh-CN" altLang="en-US" sz="2000" b="1" dirty="0"/>
              <a:t>）方法（</a:t>
            </a:r>
            <a:r>
              <a:rPr lang="zh-CN" altLang="en-US" sz="2000" b="1" dirty="0">
                <a:solidFill>
                  <a:srgbClr val="FF0000"/>
                </a:solidFill>
              </a:rPr>
              <a:t>自底向上</a:t>
            </a:r>
            <a:r>
              <a:rPr lang="zh-CN" altLang="en-US" sz="2000" b="1" dirty="0"/>
              <a:t>）</a:t>
            </a:r>
            <a:endParaRPr lang="en-US" altLang="zh-CN" sz="2000" b="1" dirty="0"/>
          </a:p>
          <a:p>
            <a:pPr>
              <a:lnSpc>
                <a:spcPct val="90000"/>
              </a:lnSpc>
              <a:buClr>
                <a:srgbClr val="FF0000"/>
              </a:buClr>
              <a:buFont typeface="Wingdings" panose="05000000000000000000" pitchFamily="2" charset="2"/>
              <a:buChar char="Ø"/>
            </a:pPr>
            <a:r>
              <a:rPr lang="zh-CN" altLang="en-US" sz="2000" b="1" dirty="0"/>
              <a:t>思想：一开始将每个对象作为单独的一组，然后根据</a:t>
            </a:r>
            <a:r>
              <a:rPr lang="zh-CN" altLang="en-US" sz="2000" b="1" dirty="0">
                <a:solidFill>
                  <a:srgbClr val="FF0000"/>
                </a:solidFill>
              </a:rPr>
              <a:t>同类相近，异类相异</a:t>
            </a:r>
            <a:r>
              <a:rPr lang="zh-CN" altLang="en-US" sz="2000" b="1" dirty="0"/>
              <a:t>的原则，</a:t>
            </a:r>
            <a:r>
              <a:rPr lang="zh-CN" altLang="en-US" sz="2000" b="1" u="sng" dirty="0">
                <a:solidFill>
                  <a:srgbClr val="FF0000"/>
                </a:solidFill>
              </a:rPr>
              <a:t>合并对象</a:t>
            </a:r>
            <a:r>
              <a:rPr lang="zh-CN" altLang="en-US" sz="2000" b="1" dirty="0"/>
              <a:t>，直到所有的组合并成一个，或达到一个终止条件为止。</a:t>
            </a:r>
          </a:p>
          <a:p>
            <a:pPr>
              <a:lnSpc>
                <a:spcPct val="90000"/>
              </a:lnSpc>
              <a:buClr>
                <a:srgbClr val="FF0000"/>
              </a:buClr>
              <a:buFont typeface="Wingdings" panose="05000000000000000000" pitchFamily="2" charset="2"/>
              <a:buChar char="Ø"/>
            </a:pPr>
            <a:endParaRPr lang="zh-CN" altLang="en-US" sz="2000" b="1" dirty="0"/>
          </a:p>
          <a:p>
            <a:pPr>
              <a:lnSpc>
                <a:spcPct val="90000"/>
              </a:lnSpc>
              <a:buClr>
                <a:srgbClr val="FF0000"/>
              </a:buClr>
              <a:buFont typeface="Wingdings" panose="05000000000000000000" pitchFamily="2" charset="2"/>
              <a:buChar char="Ø"/>
            </a:pPr>
            <a:r>
              <a:rPr lang="zh-CN" altLang="en-US" sz="2000" b="1" dirty="0"/>
              <a:t>分裂的方法（</a:t>
            </a:r>
            <a:r>
              <a:rPr lang="en-US" altLang="zh-CN" sz="2000" b="1" dirty="0"/>
              <a:t>divisive</a:t>
            </a:r>
            <a:r>
              <a:rPr lang="zh-CN" altLang="en-US" sz="2000" b="1" dirty="0"/>
              <a:t>）（</a:t>
            </a:r>
            <a:r>
              <a:rPr lang="zh-CN" altLang="en-US" sz="2000" b="1" dirty="0">
                <a:solidFill>
                  <a:srgbClr val="FF0000"/>
                </a:solidFill>
              </a:rPr>
              <a:t>自顶向下</a:t>
            </a:r>
            <a:r>
              <a:rPr lang="zh-CN" altLang="en-US" sz="2000" b="1" dirty="0"/>
              <a:t>）</a:t>
            </a:r>
            <a:br>
              <a:rPr lang="zh-CN" altLang="en-US" sz="2000" b="1" dirty="0"/>
            </a:br>
            <a:r>
              <a:rPr lang="zh-CN" altLang="en-US" sz="2000" b="1" dirty="0"/>
              <a:t>思想：一</a:t>
            </a:r>
            <a:r>
              <a:rPr lang="zh-CN" altLang="en-US" sz="2000" b="1" dirty="0">
                <a:solidFill>
                  <a:srgbClr val="FF0000"/>
                </a:solidFill>
              </a:rPr>
              <a:t>开始将所有的对象置于一类</a:t>
            </a:r>
            <a:r>
              <a:rPr lang="zh-CN" altLang="en-US" sz="2000" b="1" dirty="0"/>
              <a:t>，在迭代的每一步中，一个类</a:t>
            </a:r>
            <a:r>
              <a:rPr lang="zh-CN" altLang="en-US" sz="2000" b="1" dirty="0">
                <a:solidFill>
                  <a:srgbClr val="FF0000"/>
                </a:solidFill>
              </a:rPr>
              <a:t>不断地分为更小的类</a:t>
            </a:r>
            <a:r>
              <a:rPr lang="zh-CN" altLang="en-US" sz="2000" b="1" dirty="0"/>
              <a:t>，直到每个对象在单独的一个类中，或达到一个终止条件。</a:t>
            </a:r>
            <a:r>
              <a:rPr lang="zh-CN" altLang="en-US" sz="1600" b="1" dirty="0"/>
              <a:t> </a:t>
            </a:r>
            <a:r>
              <a:rPr lang="zh-CN" altLang="en-US" b="1" dirty="0"/>
              <a:t/>
            </a:r>
            <a:br>
              <a:rPr lang="zh-CN" altLang="en-US" b="1" dirty="0"/>
            </a:br>
            <a:endParaRPr lang="zh-CN" altLang="en-US" b="1" dirty="0"/>
          </a:p>
        </p:txBody>
      </p:sp>
    </p:spTree>
    <p:extLst>
      <p:ext uri="{BB962C8B-B14F-4D97-AF65-F5344CB8AC3E}">
        <p14:creationId xmlns:p14="http://schemas.microsoft.com/office/powerpoint/2010/main" val="4293199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1187624" y="1916832"/>
            <a:ext cx="7416824" cy="3777622"/>
          </a:xfrm>
        </p:spPr>
        <p:txBody>
          <a:bodyPr>
            <a:normAutofit/>
          </a:bodyPr>
          <a:lstStyle/>
          <a:p>
            <a:r>
              <a:rPr lang="zh-CN" altLang="en-US" sz="3200" b="1" dirty="0"/>
              <a:t>特点：</a:t>
            </a:r>
          </a:p>
          <a:p>
            <a:pPr lvl="1">
              <a:buFont typeface="Wingdings" panose="05000000000000000000" pitchFamily="2" charset="2"/>
              <a:buChar char="ü"/>
            </a:pPr>
            <a:r>
              <a:rPr lang="zh-CN" altLang="en-US" sz="2800" b="1" dirty="0"/>
              <a:t>类的</a:t>
            </a:r>
            <a:r>
              <a:rPr lang="zh-CN" altLang="en-US" sz="2800" b="1" u="sng" dirty="0"/>
              <a:t>个数不需事先定好</a:t>
            </a:r>
          </a:p>
          <a:p>
            <a:pPr lvl="1">
              <a:buFont typeface="Wingdings" panose="05000000000000000000" pitchFamily="2" charset="2"/>
              <a:buChar char="ü"/>
            </a:pPr>
            <a:r>
              <a:rPr lang="zh-CN" altLang="en-US" sz="2800" b="1" dirty="0"/>
              <a:t>需确定</a:t>
            </a:r>
            <a:r>
              <a:rPr lang="zh-CN" altLang="en-US" sz="2800" b="1" u="sng" dirty="0">
                <a:solidFill>
                  <a:srgbClr val="FF0000"/>
                </a:solidFill>
              </a:rPr>
              <a:t>距离矩阵</a:t>
            </a:r>
          </a:p>
          <a:p>
            <a:pPr lvl="1">
              <a:buFont typeface="Wingdings" panose="05000000000000000000" pitchFamily="2" charset="2"/>
              <a:buChar char="ü"/>
            </a:pPr>
            <a:r>
              <a:rPr lang="zh-CN" altLang="en-US" sz="2800" b="1" u="sng" dirty="0">
                <a:solidFill>
                  <a:srgbClr val="FF0000"/>
                </a:solidFill>
              </a:rPr>
              <a:t>运算量要大</a:t>
            </a:r>
            <a:r>
              <a:rPr lang="zh-CN" altLang="en-US" sz="2800" b="1" dirty="0"/>
              <a:t>，适用于处理小样本数据</a:t>
            </a:r>
            <a:r>
              <a:rPr lang="zh-CN" altLang="en-US" sz="2800" dirty="0"/>
              <a:t> </a:t>
            </a:r>
          </a:p>
        </p:txBody>
      </p:sp>
      <p:sp>
        <p:nvSpPr>
          <p:cNvPr id="6" name="Rectangle 2"/>
          <p:cNvSpPr txBox="1">
            <a:spLocks noRot="1" noChangeArrowheads="1"/>
          </p:cNvSpPr>
          <p:nvPr/>
        </p:nvSpPr>
        <p:spPr>
          <a:xfrm>
            <a:off x="1403648" y="476672"/>
            <a:ext cx="6589199" cy="93610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zh-CN" altLang="en-US" sz="2800" smtClean="0"/>
              <a:t>聚类方法：层次的方法（也称系统聚类法）（</a:t>
            </a:r>
            <a:r>
              <a:rPr lang="en-US" altLang="zh-CN" sz="2800" smtClean="0"/>
              <a:t>hierarchical method</a:t>
            </a:r>
            <a:r>
              <a:rPr lang="zh-CN" altLang="en-US" sz="2800" smtClean="0"/>
              <a:t>）</a:t>
            </a:r>
            <a:endParaRPr lang="zh-CN" altLang="en-US" sz="2800" dirty="0"/>
          </a:p>
        </p:txBody>
      </p:sp>
    </p:spTree>
    <p:extLst>
      <p:ext uri="{BB962C8B-B14F-4D97-AF65-F5344CB8AC3E}">
        <p14:creationId xmlns:p14="http://schemas.microsoft.com/office/powerpoint/2010/main" val="65079352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1475656" y="724000"/>
            <a:ext cx="7488832" cy="760784"/>
          </a:xfrm>
        </p:spPr>
        <p:txBody>
          <a:bodyPr/>
          <a:lstStyle/>
          <a:p>
            <a:pPr marL="838200" indent="-838200"/>
            <a:r>
              <a:rPr lang="zh-CN" altLang="en-US" b="0" dirty="0"/>
              <a:t>划分方法（</a:t>
            </a:r>
            <a:r>
              <a:rPr lang="en-US" altLang="zh-CN" b="0" dirty="0"/>
              <a:t>Partitioning method</a:t>
            </a:r>
            <a:r>
              <a:rPr lang="zh-CN" altLang="en-US" b="0" dirty="0"/>
              <a:t>）</a:t>
            </a:r>
          </a:p>
        </p:txBody>
      </p:sp>
      <p:sp>
        <p:nvSpPr>
          <p:cNvPr id="97283" name="Rectangle 3"/>
          <p:cNvSpPr>
            <a:spLocks noGrp="1" noChangeArrowheads="1"/>
          </p:cNvSpPr>
          <p:nvPr>
            <p:ph type="body" idx="1"/>
          </p:nvPr>
        </p:nvSpPr>
        <p:spPr>
          <a:xfrm>
            <a:off x="611560" y="1484784"/>
            <a:ext cx="8229600" cy="4495800"/>
          </a:xfrm>
        </p:spPr>
        <p:txBody>
          <a:bodyPr>
            <a:normAutofit/>
          </a:bodyPr>
          <a:lstStyle/>
          <a:p>
            <a:r>
              <a:rPr lang="zh-CN" altLang="en-US" sz="2800" b="1" dirty="0"/>
              <a:t>较流行的方法有</a:t>
            </a:r>
            <a:r>
              <a:rPr lang="en-US" altLang="zh-CN" sz="2800" b="1" dirty="0"/>
              <a:t>:</a:t>
            </a:r>
          </a:p>
          <a:p>
            <a:pPr lvl="1"/>
            <a:r>
              <a:rPr lang="zh-CN" altLang="en-US" sz="2400" dirty="0"/>
              <a:t>动态聚类法（也称逐步聚类法），如</a:t>
            </a:r>
            <a:r>
              <a:rPr lang="en-US" altLang="zh-CN" sz="2400" dirty="0"/>
              <a:t>k</a:t>
            </a:r>
            <a:r>
              <a:rPr lang="zh-CN" altLang="en-US" sz="2400" dirty="0"/>
              <a:t>－均值算法、</a:t>
            </a:r>
            <a:r>
              <a:rPr lang="en-US" altLang="zh-CN" sz="2400" dirty="0"/>
              <a:t>k</a:t>
            </a:r>
            <a:r>
              <a:rPr lang="zh-CN" altLang="en-US" sz="2400" dirty="0"/>
              <a:t>－中心点算法</a:t>
            </a:r>
          </a:p>
          <a:p>
            <a:r>
              <a:rPr lang="zh-CN" altLang="en-US" sz="2800" b="1" dirty="0"/>
              <a:t>思想：</a:t>
            </a:r>
          </a:p>
          <a:p>
            <a:pPr lvl="1"/>
            <a:r>
              <a:rPr lang="zh-CN" altLang="en-US" sz="2400" u="sng" dirty="0">
                <a:solidFill>
                  <a:srgbClr val="FF0000"/>
                </a:solidFill>
              </a:rPr>
              <a:t>随机选择</a:t>
            </a:r>
            <a:r>
              <a:rPr lang="en-US" altLang="zh-CN" sz="2400" u="sng" dirty="0">
                <a:solidFill>
                  <a:srgbClr val="FF0000"/>
                </a:solidFill>
              </a:rPr>
              <a:t>k</a:t>
            </a:r>
            <a:r>
              <a:rPr lang="zh-CN" altLang="en-US" sz="2400" u="sng" dirty="0">
                <a:solidFill>
                  <a:srgbClr val="FF0000"/>
                </a:solidFill>
              </a:rPr>
              <a:t>个对象</a:t>
            </a:r>
            <a:r>
              <a:rPr lang="zh-CN" altLang="en-US" sz="2400" dirty="0"/>
              <a:t>，每个对象初始地代表一个类的</a:t>
            </a:r>
            <a:r>
              <a:rPr lang="zh-CN" altLang="en-US" sz="2400" b="1" dirty="0"/>
              <a:t>平均值</a:t>
            </a:r>
            <a:r>
              <a:rPr lang="zh-CN" altLang="en-US" sz="2400" dirty="0"/>
              <a:t>或</a:t>
            </a:r>
            <a:r>
              <a:rPr lang="zh-CN" altLang="en-US" sz="2400" b="1" dirty="0"/>
              <a:t>中心</a:t>
            </a:r>
            <a:r>
              <a:rPr lang="zh-CN" altLang="en-US" sz="2400" dirty="0"/>
              <a:t>，对剩余每个对象，根据其到类中心的距离，被划分到最近的类；然后</a:t>
            </a:r>
            <a:r>
              <a:rPr lang="zh-CN" altLang="en-US" sz="2400" u="sng" dirty="0">
                <a:solidFill>
                  <a:srgbClr val="FF0000"/>
                </a:solidFill>
              </a:rPr>
              <a:t>重新计算每个类的平均值</a:t>
            </a:r>
            <a:r>
              <a:rPr lang="zh-CN" altLang="en-US" sz="2400" dirty="0"/>
              <a:t>。</a:t>
            </a:r>
            <a:r>
              <a:rPr lang="zh-CN" altLang="en-US" sz="2400" u="sng" dirty="0">
                <a:solidFill>
                  <a:srgbClr val="FF0000"/>
                </a:solidFill>
              </a:rPr>
              <a:t>不断重复这个过程，直到所有的样本都不能再分配为止。</a:t>
            </a:r>
            <a:endParaRPr lang="zh-CN" altLang="en-US" sz="2400" dirty="0"/>
          </a:p>
        </p:txBody>
      </p:sp>
    </p:spTree>
    <p:extLst>
      <p:ext uri="{BB962C8B-B14F-4D97-AF65-F5344CB8AC3E}">
        <p14:creationId xmlns:p14="http://schemas.microsoft.com/office/powerpoint/2010/main" val="308081308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1475656" y="1916832"/>
            <a:ext cx="6591985" cy="3777622"/>
          </a:xfrm>
        </p:spPr>
        <p:txBody>
          <a:bodyPr>
            <a:normAutofit/>
          </a:bodyPr>
          <a:lstStyle/>
          <a:p>
            <a:r>
              <a:rPr lang="zh-CN" altLang="en-US" sz="2800" b="1" dirty="0"/>
              <a:t>缺陷：</a:t>
            </a:r>
          </a:p>
          <a:p>
            <a:pPr lvl="1"/>
            <a:r>
              <a:rPr lang="zh-CN" altLang="en-US" sz="2800" b="1" u="sng" dirty="0">
                <a:solidFill>
                  <a:srgbClr val="FF0000"/>
                </a:solidFill>
              </a:rPr>
              <a:t>不同的初始值，结果可能不同</a:t>
            </a:r>
          </a:p>
          <a:p>
            <a:pPr lvl="1"/>
            <a:r>
              <a:rPr lang="zh-CN" altLang="en-US" sz="2400" b="1" dirty="0"/>
              <a:t>有些</a:t>
            </a:r>
            <a:r>
              <a:rPr lang="en-US" altLang="zh-CN" sz="2400" b="1" dirty="0"/>
              <a:t>k</a:t>
            </a:r>
            <a:r>
              <a:rPr lang="zh-CN" altLang="en-US" sz="2400" b="1" dirty="0"/>
              <a:t>均值算法的结果与数据输入顺序有关，如在线</a:t>
            </a:r>
            <a:r>
              <a:rPr lang="en-US" altLang="zh-CN" sz="2400" b="1" dirty="0"/>
              <a:t>k</a:t>
            </a:r>
            <a:r>
              <a:rPr lang="zh-CN" altLang="en-US" sz="2400" b="1" dirty="0"/>
              <a:t>均值算法</a:t>
            </a:r>
          </a:p>
          <a:p>
            <a:pPr lvl="1"/>
            <a:r>
              <a:rPr lang="zh-CN" altLang="en-US" sz="2400" b="1" dirty="0"/>
              <a:t>用爬山式技术（</a:t>
            </a:r>
            <a:r>
              <a:rPr lang="en-US" altLang="zh-CN" sz="2400" b="1" dirty="0"/>
              <a:t>hill-climbing</a:t>
            </a:r>
            <a:r>
              <a:rPr lang="zh-CN" altLang="en-US" sz="2400" b="1" dirty="0"/>
              <a:t>）来寻找最优解，容易陷入局部极小值</a:t>
            </a:r>
          </a:p>
        </p:txBody>
      </p:sp>
      <p:sp>
        <p:nvSpPr>
          <p:cNvPr id="5" name="Rectangle 2"/>
          <p:cNvSpPr txBox="1">
            <a:spLocks noRot="1" noChangeArrowheads="1"/>
          </p:cNvSpPr>
          <p:nvPr/>
        </p:nvSpPr>
        <p:spPr>
          <a:xfrm>
            <a:off x="1475656" y="620688"/>
            <a:ext cx="7344816" cy="6480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838200" indent="-838200" fontAlgn="auto">
              <a:spcAft>
                <a:spcPts val="0"/>
              </a:spcAft>
            </a:pPr>
            <a:r>
              <a:rPr lang="zh-CN" altLang="en-US" dirty="0"/>
              <a:t>划分方法（</a:t>
            </a:r>
            <a:r>
              <a:rPr lang="en-US" altLang="zh-CN" dirty="0"/>
              <a:t>Partitioning method</a:t>
            </a:r>
            <a:r>
              <a:rPr lang="zh-CN" altLang="en-US" dirty="0"/>
              <a:t>）</a:t>
            </a:r>
          </a:p>
        </p:txBody>
      </p:sp>
    </p:spTree>
    <p:extLst>
      <p:ext uri="{BB962C8B-B14F-4D97-AF65-F5344CB8AC3E}">
        <p14:creationId xmlns:p14="http://schemas.microsoft.com/office/powerpoint/2010/main" val="288447976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018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 name="TextBox 13"/>
          <p:cNvSpPr txBox="1"/>
          <p:nvPr/>
        </p:nvSpPr>
        <p:spPr>
          <a:xfrm>
            <a:off x="3286125" y="5929313"/>
            <a:ext cx="2365995" cy="3800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t>最小二乘法示意图</a:t>
            </a:r>
          </a:p>
        </p:txBody>
      </p:sp>
      <p:pic>
        <p:nvPicPr>
          <p:cNvPr id="2" name="Picture 3"/>
          <p:cNvPicPr>
            <a:picLocks noChangeAspect="1" noChangeArrowheads="1"/>
          </p:cNvPicPr>
          <p:nvPr/>
        </p:nvPicPr>
        <p:blipFill>
          <a:blip r:embed="rId2"/>
          <a:srcRect/>
          <a:stretch>
            <a:fillRect/>
          </a:stretch>
        </p:blipFill>
        <p:spPr bwMode="auto">
          <a:xfrm>
            <a:off x="1390650" y="1495425"/>
            <a:ext cx="6362700" cy="3867150"/>
          </a:xfrm>
          <a:prstGeom prst="rect">
            <a:avLst/>
          </a:prstGeom>
          <a:noFill/>
          <a:ln w="9525">
            <a:noFill/>
            <a:miter lim="800000"/>
            <a:headEnd/>
            <a:tailEnd/>
          </a:ln>
          <a:effectLst/>
        </p:spPr>
      </p:pic>
      <p:sp>
        <p:nvSpPr>
          <p:cNvPr id="8" name="标题 1"/>
          <p:cNvSpPr txBox="1">
            <a:spLocks/>
          </p:cNvSpPr>
          <p:nvPr/>
        </p:nvSpPr>
        <p:spPr>
          <a:xfrm>
            <a:off x="301624" y="169056"/>
            <a:ext cx="8842376" cy="839005"/>
          </a:xfrm>
          <a:prstGeom prst="rect">
            <a:avLst/>
          </a:prstGeom>
        </p:spPr>
        <p:txBody>
          <a:bodyPr vert="horz" lIns="91440" tIns="45720" rIns="91440" bIns="45720" rtlCol="0" anchor="t">
            <a:noAutofit/>
          </a:bodyPr>
          <a:lstStyle>
            <a:lvl1pPr algn="l" defTabSz="457200" rtl="0" eaLnBrk="1" latinLnBrk="0" hangingPunct="1">
              <a:spcBef>
                <a:spcPct val="0"/>
              </a:spcBef>
              <a:buNone/>
              <a:defRPr sz="3200" kern="1200">
                <a:solidFill>
                  <a:schemeClr val="tx1">
                    <a:lumMod val="85000"/>
                    <a:lumOff val="15000"/>
                  </a:schemeClr>
                </a:solidFill>
                <a:latin typeface="华文中宋" pitchFamily="2" charset="-122"/>
                <a:ea typeface="华文中宋" pitchFamily="2"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en-US" altLang="zh-CN" sz="2800" dirty="0"/>
              <a:t>3.3.4 </a:t>
            </a:r>
            <a:r>
              <a:rPr lang="zh-CN" altLang="en-US" sz="2800" dirty="0"/>
              <a:t>噪声数据处理：回归方法</a:t>
            </a:r>
            <a:r>
              <a:rPr lang="en-US" altLang="zh-CN" sz="2800" dirty="0"/>
              <a:t/>
            </a:r>
            <a:br>
              <a:rPr lang="en-US" altLang="zh-CN" sz="2800" dirty="0"/>
            </a:br>
            <a:r>
              <a:rPr lang="zh-CN" altLang="en-US" sz="2800" dirty="0"/>
              <a:t>用一个函数（如回归函数）拟合数据来光滑数据</a:t>
            </a:r>
            <a:endParaRPr lang="en-US" sz="2800" dirty="0"/>
          </a:p>
        </p:txBody>
      </p:sp>
    </p:spTree>
    <p:extLst>
      <p:ext uri="{BB962C8B-B14F-4D97-AF65-F5344CB8AC3E}">
        <p14:creationId xmlns:p14="http://schemas.microsoft.com/office/powerpoint/2010/main" val="2458255865"/>
      </p:ext>
    </p:extLst>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2.3</a:t>
            </a:r>
            <a:r>
              <a:rPr lang="zh-CN" altLang="en-US" dirty="0"/>
              <a:t>数据清洗</a:t>
            </a:r>
          </a:p>
        </p:txBody>
      </p:sp>
      <p:sp>
        <p:nvSpPr>
          <p:cNvPr id="1013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2915816" y="6430352"/>
            <a:ext cx="307924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通过回归方法发现噪声数据</a:t>
            </a:r>
          </a:p>
        </p:txBody>
      </p:sp>
      <p:pic>
        <p:nvPicPr>
          <p:cNvPr id="2" name="Picture 2"/>
          <p:cNvPicPr>
            <a:picLocks noChangeAspect="1" noChangeArrowheads="1"/>
          </p:cNvPicPr>
          <p:nvPr/>
        </p:nvPicPr>
        <p:blipFill>
          <a:blip r:embed="rId2"/>
          <a:srcRect/>
          <a:stretch>
            <a:fillRect/>
          </a:stretch>
        </p:blipFill>
        <p:spPr bwMode="auto">
          <a:xfrm>
            <a:off x="914400" y="800442"/>
            <a:ext cx="7315200" cy="5572125"/>
          </a:xfrm>
          <a:prstGeom prst="rect">
            <a:avLst/>
          </a:prstGeom>
          <a:noFill/>
          <a:ln w="9525">
            <a:noFill/>
            <a:miter lim="800000"/>
            <a:headEnd/>
            <a:tailEnd/>
          </a:ln>
          <a:effectLst/>
        </p:spPr>
      </p:pic>
      <p:sp>
        <p:nvSpPr>
          <p:cNvPr id="6" name="标题 1"/>
          <p:cNvSpPr>
            <a:spLocks noGrp="1"/>
          </p:cNvSpPr>
          <p:nvPr>
            <p:ph type="title"/>
          </p:nvPr>
        </p:nvSpPr>
        <p:spPr>
          <a:xfrm>
            <a:off x="301624" y="18226"/>
            <a:ext cx="7366720" cy="890494"/>
          </a:xfrm>
        </p:spPr>
        <p:txBody>
          <a:bodyPr>
            <a:normAutofit fontScale="90000"/>
          </a:bodyPr>
          <a:lstStyle/>
          <a:p>
            <a:r>
              <a:rPr lang="en-US" altLang="zh-CN" sz="2400" dirty="0"/>
              <a:t>3.3.4 </a:t>
            </a:r>
            <a:r>
              <a:rPr lang="zh-CN" altLang="en-US" sz="2400" dirty="0"/>
              <a:t>噪声数据处理：回归方法</a:t>
            </a:r>
            <a:r>
              <a:rPr lang="en-US" altLang="zh-CN" sz="2400" dirty="0"/>
              <a:t/>
            </a:r>
            <a:br>
              <a:rPr lang="en-US" altLang="zh-CN" sz="2400" dirty="0"/>
            </a:br>
            <a:r>
              <a:rPr lang="zh-CN" altLang="en-US" sz="2400" dirty="0"/>
              <a:t>通过回归分析方法对数据进行平滑处理</a:t>
            </a:r>
            <a:r>
              <a:rPr lang="en-US" altLang="zh-CN" sz="2400" dirty="0"/>
              <a:t>,</a:t>
            </a:r>
            <a:r>
              <a:rPr lang="zh-CN" altLang="en-US" sz="2400" dirty="0"/>
              <a:t>识别并去除噪声</a:t>
            </a:r>
            <a:endParaRPr lang="zh-CN" altLang="en-US" sz="2400" u="sng" dirty="0"/>
          </a:p>
        </p:txBody>
      </p:sp>
      <p:sp>
        <p:nvSpPr>
          <p:cNvPr id="3" name="矩形 2"/>
          <p:cNvSpPr/>
          <p:nvPr/>
        </p:nvSpPr>
        <p:spPr>
          <a:xfrm>
            <a:off x="2915816" y="1042864"/>
            <a:ext cx="4572000" cy="1015663"/>
          </a:xfrm>
          <a:prstGeom prst="rect">
            <a:avLst/>
          </a:prstGeom>
          <a:noFill/>
          <a:ln>
            <a:solidFill>
              <a:srgbClr val="FF0000"/>
            </a:solidFill>
          </a:ln>
        </p:spPr>
        <p:txBody>
          <a:bodyPr>
            <a:spAutoFit/>
          </a:bodyPr>
          <a:lstStyle/>
          <a:p>
            <a:r>
              <a:rPr lang="zh-CN" altLang="en-US" sz="2000" dirty="0">
                <a:solidFill>
                  <a:srgbClr val="808080"/>
                </a:solidFill>
                <a:latin typeface="黑体" panose="02010609060101010101" pitchFamily="49" charset="-122"/>
                <a:ea typeface="黑体" panose="02010609060101010101" pitchFamily="49" charset="-122"/>
              </a:rPr>
              <a:t>回归分析（</a:t>
            </a:r>
            <a:r>
              <a:rPr lang="en-US" altLang="zh-CN" sz="2000" dirty="0">
                <a:solidFill>
                  <a:srgbClr val="808080"/>
                </a:solidFill>
                <a:latin typeface="黑体" panose="02010609060101010101" pitchFamily="49" charset="-122"/>
                <a:ea typeface="黑体" panose="02010609060101010101" pitchFamily="49" charset="-122"/>
              </a:rPr>
              <a:t>regression analysis)</a:t>
            </a:r>
            <a:r>
              <a:rPr lang="zh-CN" altLang="en-US" sz="2000" dirty="0">
                <a:solidFill>
                  <a:srgbClr val="808080"/>
                </a:solidFill>
                <a:latin typeface="黑体" panose="02010609060101010101" pitchFamily="49" charset="-122"/>
                <a:ea typeface="黑体" panose="02010609060101010101" pitchFamily="49" charset="-122"/>
              </a:rPr>
              <a:t>是</a:t>
            </a:r>
            <a:r>
              <a:rPr lang="zh-CN" altLang="en-US" sz="2000" b="1" dirty="0">
                <a:solidFill>
                  <a:srgbClr val="FF0000"/>
                </a:solidFill>
                <a:latin typeface="黑体" panose="02010609060101010101" pitchFamily="49" charset="-122"/>
                <a:ea typeface="黑体" panose="02010609060101010101" pitchFamily="49" charset="-122"/>
              </a:rPr>
              <a:t>确定两种或两种以上变数间相互依赖的定量关系</a:t>
            </a:r>
            <a:r>
              <a:rPr lang="zh-CN" altLang="en-US" sz="2000" dirty="0">
                <a:solidFill>
                  <a:srgbClr val="808080"/>
                </a:solidFill>
                <a:latin typeface="黑体" panose="02010609060101010101" pitchFamily="49" charset="-122"/>
                <a:ea typeface="黑体" panose="02010609060101010101" pitchFamily="49" charset="-122"/>
              </a:rPr>
              <a:t>的一种统计分析方法</a:t>
            </a:r>
            <a:endParaRPr lang="en-US" sz="2000" dirty="0"/>
          </a:p>
        </p:txBody>
      </p:sp>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数据预处理工作</a:t>
            </a:r>
          </a:p>
        </p:txBody>
      </p:sp>
      <p:sp>
        <p:nvSpPr>
          <p:cNvPr id="3" name="内容占位符 2"/>
          <p:cNvSpPr>
            <a:spLocks noGrp="1"/>
          </p:cNvSpPr>
          <p:nvPr>
            <p:ph idx="1"/>
          </p:nvPr>
        </p:nvSpPr>
        <p:spPr>
          <a:xfrm>
            <a:off x="1000100" y="1500174"/>
            <a:ext cx="7391424" cy="4357717"/>
          </a:xfrm>
        </p:spPr>
        <p:txBody>
          <a:bodyPr/>
          <a:lstStyle/>
          <a:p>
            <a:pPr indent="0">
              <a:lnSpc>
                <a:spcPct val="150000"/>
              </a:lnSpc>
            </a:pPr>
            <a:r>
              <a:rPr lang="zh-CN" altLang="en-US" sz="2800" b="1" dirty="0"/>
              <a:t>数据审计</a:t>
            </a:r>
            <a:endParaRPr lang="en-US" altLang="zh-CN" sz="2800" b="1" dirty="0"/>
          </a:p>
          <a:p>
            <a:pPr indent="0">
              <a:lnSpc>
                <a:spcPct val="150000"/>
              </a:lnSpc>
            </a:pPr>
            <a:r>
              <a:rPr lang="zh-CN" altLang="en-US" sz="2800" b="1" dirty="0"/>
              <a:t>数据清洗</a:t>
            </a:r>
            <a:endParaRPr lang="en-US" altLang="zh-CN" sz="2800" b="1" dirty="0"/>
          </a:p>
          <a:p>
            <a:pPr indent="0">
              <a:lnSpc>
                <a:spcPct val="150000"/>
              </a:lnSpc>
            </a:pPr>
            <a:r>
              <a:rPr lang="zh-CN" altLang="en-US" sz="2800" b="1" dirty="0"/>
              <a:t>数据变换</a:t>
            </a:r>
            <a:endParaRPr lang="en-US" altLang="zh-CN" sz="2800" b="1" dirty="0"/>
          </a:p>
          <a:p>
            <a:pPr indent="0">
              <a:lnSpc>
                <a:spcPct val="150000"/>
              </a:lnSpc>
            </a:pPr>
            <a:r>
              <a:rPr lang="zh-CN" altLang="en-US" sz="2800" b="1" dirty="0"/>
              <a:t>数据集成</a:t>
            </a:r>
            <a:endParaRPr lang="en-US" altLang="zh-CN" sz="2800" b="1" dirty="0"/>
          </a:p>
          <a:p>
            <a:pPr indent="0">
              <a:lnSpc>
                <a:spcPct val="150000"/>
              </a:lnSpc>
            </a:pPr>
            <a:r>
              <a:rPr lang="zh-CN" altLang="en-US" sz="2800" b="1" dirty="0"/>
              <a:t>其他预处理</a:t>
            </a:r>
            <a:endParaRPr lang="zh-CN" altLang="en-US" sz="2800" dirty="0"/>
          </a:p>
        </p:txBody>
      </p:sp>
      <p:sp>
        <p:nvSpPr>
          <p:cNvPr id="4" name="文本占位符 3"/>
          <p:cNvSpPr>
            <a:spLocks noGrp="1"/>
          </p:cNvSpPr>
          <p:nvPr>
            <p:ph type="body" sz="quarter" idx="14"/>
          </p:nvPr>
        </p:nvSpPr>
        <p:spPr/>
        <p:txBody>
          <a:bodyPr>
            <a:normAutofit lnSpcReduction="10000"/>
          </a:bodyPr>
          <a:lstStyle/>
          <a:p>
            <a:r>
              <a:rPr lang="zh-CN" altLang="en-US" dirty="0"/>
              <a:t>引言</a:t>
            </a:r>
          </a:p>
        </p:txBody>
      </p:sp>
      <p:sp>
        <p:nvSpPr>
          <p:cNvPr id="5" name="圆角矩形 4"/>
          <p:cNvSpPr/>
          <p:nvPr/>
        </p:nvSpPr>
        <p:spPr>
          <a:xfrm>
            <a:off x="1547664" y="1500174"/>
            <a:ext cx="1800200" cy="30809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3.3.4 </a:t>
            </a:r>
            <a:r>
              <a:rPr lang="zh-CN" altLang="en-US" dirty="0"/>
              <a:t>噪声数据处理：关于错误数据和虚假数据</a:t>
            </a:r>
            <a:endParaRPr lang="en-US" dirty="0"/>
          </a:p>
        </p:txBody>
      </p:sp>
      <p:sp>
        <p:nvSpPr>
          <p:cNvPr id="3" name="内容占位符 2"/>
          <p:cNvSpPr>
            <a:spLocks noGrp="1"/>
          </p:cNvSpPr>
          <p:nvPr>
            <p:ph idx="1"/>
          </p:nvPr>
        </p:nvSpPr>
        <p:spPr/>
        <p:txBody>
          <a:bodyPr/>
          <a:lstStyle/>
          <a:p>
            <a:r>
              <a:rPr lang="zh-CN" altLang="en-US" dirty="0"/>
              <a:t>错误数据和虚假数据</a:t>
            </a:r>
            <a:r>
              <a:rPr lang="zh-CN" altLang="en-US" u="sng" dirty="0"/>
              <a:t>也会影响数据分析与洞见的信度</a:t>
            </a:r>
            <a:endParaRPr lang="en-US" altLang="zh-CN" u="sng" dirty="0"/>
          </a:p>
          <a:p>
            <a:pPr marL="0" indent="0">
              <a:buNone/>
            </a:pPr>
            <a:endParaRPr lang="en-US" altLang="zh-CN" dirty="0"/>
          </a:p>
          <a:p>
            <a:r>
              <a:rPr lang="zh-CN" altLang="en-US" dirty="0"/>
              <a:t>错误数据和虚假数据的</a:t>
            </a:r>
            <a:r>
              <a:rPr lang="zh-CN" altLang="en-US" b="1" u="sng" dirty="0"/>
              <a:t>识别与处理更加复杂</a:t>
            </a:r>
            <a:r>
              <a:rPr lang="zh-CN" altLang="en-US" dirty="0"/>
              <a:t>，</a:t>
            </a:r>
            <a:r>
              <a:rPr lang="zh-CN" altLang="en-US" b="1" u="sng" dirty="0"/>
              <a:t>需要与领域知识与经验相结合</a:t>
            </a:r>
            <a:r>
              <a:rPr lang="zh-CN" altLang="en-US" dirty="0"/>
              <a:t>。</a:t>
            </a:r>
            <a:endParaRPr lang="en-US" altLang="zh-CN" dirty="0"/>
          </a:p>
          <a:p>
            <a:pPr marL="0" indent="0">
              <a:buNone/>
            </a:pPr>
            <a:endParaRPr lang="en-US" dirty="0"/>
          </a:p>
          <a:p>
            <a:r>
              <a:rPr lang="zh-CN" altLang="en-US" dirty="0"/>
              <a:t>需要数据科学家的实战经验。</a:t>
            </a:r>
            <a:endParaRPr lang="en-US" dirty="0"/>
          </a:p>
        </p:txBody>
      </p:sp>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2352431933"/>
      </p:ext>
    </p:extLst>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57158" y="357166"/>
            <a:ext cx="8540750" cy="822325"/>
          </a:xfrm>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zh-CN" altLang="en-US" dirty="0"/>
              <a:t>目录</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11267" name="Visio" r:id="rId3" imgW="5504229" imgH="3673620" progId="Visio.Drawing.11">
                  <p:embed/>
                </p:oleObj>
              </mc:Choice>
              <mc:Fallback>
                <p:oleObj name="Visio" r:id="rId3" imgW="5504229"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842842"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842842" y="5386854"/>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472534"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229932" y="6165304"/>
            <a:ext cx="2795202" cy="3817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数据科学中的数据预处理</a:t>
            </a:r>
          </a:p>
        </p:txBody>
      </p:sp>
      <p:sp>
        <p:nvSpPr>
          <p:cNvPr id="10" name="圆角矩形 9"/>
          <p:cNvSpPr/>
          <p:nvPr/>
        </p:nvSpPr>
        <p:spPr>
          <a:xfrm>
            <a:off x="3515709" y="5379092"/>
            <a:ext cx="1381581"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9778"/>
            <a:ext cx="8540750" cy="821913"/>
          </a:xfrm>
        </p:spPr>
        <p:txBody>
          <a:bodyPr/>
          <a:lstStyle/>
          <a:p>
            <a:r>
              <a:rPr lang="en-US" altLang="zh-CN" dirty="0"/>
              <a:t>3.4 </a:t>
            </a:r>
            <a:r>
              <a:rPr lang="zh-CN" altLang="en-US" dirty="0"/>
              <a:t>数据变换：变换策略类型</a:t>
            </a:r>
          </a:p>
        </p:txBody>
      </p:sp>
      <p:sp>
        <p:nvSpPr>
          <p:cNvPr id="4" name="文本占位符 3"/>
          <p:cNvSpPr>
            <a:spLocks noGrp="1"/>
          </p:cNvSpPr>
          <p:nvPr>
            <p:ph type="body" sz="quarter" idx="14"/>
          </p:nvPr>
        </p:nvSpPr>
        <p:spPr/>
        <p:txBody>
          <a:bodyPr>
            <a:normAutofit lnSpcReduction="10000"/>
          </a:bodyPr>
          <a:lstStyle/>
          <a:p>
            <a:r>
              <a:rPr lang="en-US" altLang="zh-CN" dirty="0"/>
              <a:t>2.4</a:t>
            </a:r>
            <a:r>
              <a:rPr lang="zh-CN" altLang="en-US" dirty="0"/>
              <a:t>数据变换</a:t>
            </a:r>
          </a:p>
        </p:txBody>
      </p:sp>
      <p:graphicFrame>
        <p:nvGraphicFramePr>
          <p:cNvPr id="6" name="表格 5"/>
          <p:cNvGraphicFramePr>
            <a:graphicFrameLocks noGrp="1"/>
          </p:cNvGraphicFramePr>
          <p:nvPr>
            <p:extLst>
              <p:ext uri="{D42A27DB-BD31-4B8C-83A1-F6EECF244321}">
                <p14:modId xmlns:p14="http://schemas.microsoft.com/office/powerpoint/2010/main" val="1408354029"/>
              </p:ext>
            </p:extLst>
          </p:nvPr>
        </p:nvGraphicFramePr>
        <p:xfrm>
          <a:off x="348354" y="886734"/>
          <a:ext cx="8657061" cy="5239821"/>
        </p:xfrm>
        <a:graphic>
          <a:graphicData uri="http://schemas.openxmlformats.org/drawingml/2006/table">
            <a:tbl>
              <a:tblPr/>
              <a:tblGrid>
                <a:gridCol w="1237613">
                  <a:extLst>
                    <a:ext uri="{9D8B030D-6E8A-4147-A177-3AD203B41FA5}">
                      <a16:colId xmlns:a16="http://schemas.microsoft.com/office/drawing/2014/main" xmlns="" val="20000"/>
                    </a:ext>
                  </a:extLst>
                </a:gridCol>
                <a:gridCol w="2151179">
                  <a:extLst>
                    <a:ext uri="{9D8B030D-6E8A-4147-A177-3AD203B41FA5}">
                      <a16:colId xmlns:a16="http://schemas.microsoft.com/office/drawing/2014/main" xmlns="" val="20001"/>
                    </a:ext>
                  </a:extLst>
                </a:gridCol>
                <a:gridCol w="5268269">
                  <a:extLst>
                    <a:ext uri="{9D8B030D-6E8A-4147-A177-3AD203B41FA5}">
                      <a16:colId xmlns:a16="http://schemas.microsoft.com/office/drawing/2014/main" xmlns="" val="20002"/>
                    </a:ext>
                  </a:extLst>
                </a:gridCol>
              </a:tblGrid>
              <a:tr h="436600">
                <a:tc>
                  <a:txBody>
                    <a:bodyPr/>
                    <a:lstStyle/>
                    <a:p>
                      <a:pPr algn="just">
                        <a:spcAft>
                          <a:spcPts val="0"/>
                        </a:spcAft>
                      </a:pPr>
                      <a:r>
                        <a:rPr lang="zh-CN" sz="2000" b="1" kern="100" dirty="0">
                          <a:solidFill>
                            <a:srgbClr val="FFFFFF"/>
                          </a:solidFill>
                          <a:latin typeface="Times New Roman"/>
                          <a:ea typeface="宋体"/>
                          <a:cs typeface="Times New Roman"/>
                        </a:rPr>
                        <a:t>序号</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dirty="0">
                          <a:solidFill>
                            <a:srgbClr val="FFFFFF"/>
                          </a:solidFill>
                          <a:latin typeface="Times New Roman"/>
                          <a:ea typeface="宋体"/>
                          <a:cs typeface="Times New Roman"/>
                        </a:rPr>
                        <a:t>方法</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dirty="0">
                          <a:solidFill>
                            <a:srgbClr val="FFFFFF"/>
                          </a:solidFill>
                          <a:latin typeface="Times New Roman"/>
                          <a:ea typeface="宋体"/>
                          <a:cs typeface="Times New Roman"/>
                        </a:rPr>
                        <a:t>目的</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427496">
                <a:tc>
                  <a:txBody>
                    <a:bodyPr/>
                    <a:lstStyle/>
                    <a:p>
                      <a:pPr algn="just">
                        <a:spcAft>
                          <a:spcPts val="0"/>
                        </a:spcAft>
                      </a:pPr>
                      <a:r>
                        <a:rPr lang="en-US" sz="2000" b="1" kern="100" dirty="0">
                          <a:latin typeface="Times New Roman"/>
                          <a:ea typeface="宋体"/>
                          <a:cs typeface="Times New Roman"/>
                        </a:rPr>
                        <a:t>1</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平滑处理</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去除噪声数据</a:t>
                      </a:r>
                      <a:r>
                        <a:rPr lang="zh-CN" altLang="en-US" sz="2000" kern="100" dirty="0">
                          <a:latin typeface="Times New Roman"/>
                          <a:ea typeface="宋体"/>
                          <a:cs typeface="Times New Roman"/>
                        </a:rPr>
                        <a:t>（分箱、回归和聚类等方法）</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640817">
                <a:tc>
                  <a:txBody>
                    <a:bodyPr/>
                    <a:lstStyle/>
                    <a:p>
                      <a:pPr algn="just">
                        <a:spcAft>
                          <a:spcPts val="0"/>
                        </a:spcAft>
                      </a:pPr>
                      <a:r>
                        <a:rPr lang="en-US" sz="2000" b="1" kern="100">
                          <a:latin typeface="Times New Roman"/>
                          <a:ea typeface="宋体"/>
                          <a:cs typeface="Times New Roman"/>
                        </a:rPr>
                        <a:t>2</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特征构造</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构造出新的特征</a:t>
                      </a:r>
                      <a:r>
                        <a:rPr lang="zh-CN" altLang="en-US" sz="2000" kern="100" dirty="0">
                          <a:latin typeface="Times New Roman"/>
                          <a:ea typeface="宋体"/>
                          <a:cs typeface="Times New Roman"/>
                        </a:rPr>
                        <a:t>：</a:t>
                      </a:r>
                      <a:endParaRPr lang="en-US" altLang="zh-CN" sz="2000" kern="100" dirty="0">
                        <a:latin typeface="Times New Roman"/>
                        <a:ea typeface="宋体"/>
                        <a:cs typeface="Times New Roman"/>
                      </a:endParaRPr>
                    </a:p>
                    <a:p>
                      <a:pPr algn="just">
                        <a:spcAft>
                          <a:spcPts val="0"/>
                        </a:spcAft>
                      </a:pPr>
                      <a:r>
                        <a:rPr lang="zh-CN" altLang="en-US" sz="2000" kern="100" dirty="0">
                          <a:latin typeface="Times New Roman"/>
                          <a:ea typeface="宋体"/>
                          <a:cs typeface="Times New Roman"/>
                        </a:rPr>
                        <a:t>采用</a:t>
                      </a:r>
                      <a:r>
                        <a:rPr lang="zh-CN" altLang="en-US" sz="2000" u="sng" kern="100" dirty="0">
                          <a:latin typeface="Times New Roman"/>
                          <a:ea typeface="宋体"/>
                          <a:cs typeface="Times New Roman"/>
                        </a:rPr>
                        <a:t>一致的特征构造出新的属性</a:t>
                      </a:r>
                      <a:r>
                        <a:rPr lang="zh-CN" altLang="en-US" sz="2000" kern="100" dirty="0">
                          <a:latin typeface="Times New Roman"/>
                          <a:ea typeface="宋体"/>
                          <a:cs typeface="Times New Roman"/>
                        </a:rPr>
                        <a:t>，用于描述客观事实。</a:t>
                      </a:r>
                      <a:endParaRPr lang="en-US" altLang="zh-CN" sz="2000" kern="100" dirty="0">
                        <a:latin typeface="Times New Roman"/>
                        <a:ea typeface="宋体"/>
                        <a:cs typeface="Times New Roman"/>
                      </a:endParaRPr>
                    </a:p>
                    <a:p>
                      <a:pPr algn="just">
                        <a:spcAft>
                          <a:spcPts val="0"/>
                        </a:spcAft>
                      </a:pPr>
                      <a:r>
                        <a:rPr lang="zh-CN" altLang="en-US" sz="2000" kern="100" dirty="0">
                          <a:latin typeface="Times New Roman"/>
                          <a:ea typeface="宋体"/>
                          <a:cs typeface="Times New Roman"/>
                        </a:rPr>
                        <a:t>如根据</a:t>
                      </a:r>
                      <a:r>
                        <a:rPr lang="zh-CN" altLang="en-US" sz="2000" b="1" u="sng" kern="100" dirty="0">
                          <a:latin typeface="Times New Roman"/>
                          <a:ea typeface="宋体"/>
                          <a:cs typeface="Times New Roman"/>
                        </a:rPr>
                        <a:t>质量</a:t>
                      </a:r>
                      <a:r>
                        <a:rPr lang="zh-CN" altLang="en-US" sz="2000" kern="100" dirty="0">
                          <a:latin typeface="Times New Roman"/>
                          <a:ea typeface="宋体"/>
                          <a:cs typeface="Times New Roman"/>
                        </a:rPr>
                        <a:t>和</a:t>
                      </a:r>
                      <a:r>
                        <a:rPr lang="zh-CN" altLang="en-US" sz="2000" b="1" u="sng" kern="100" dirty="0">
                          <a:latin typeface="Times New Roman"/>
                          <a:ea typeface="宋体"/>
                          <a:cs typeface="Times New Roman"/>
                        </a:rPr>
                        <a:t>体积</a:t>
                      </a:r>
                      <a:r>
                        <a:rPr lang="zh-CN" altLang="en-US" sz="2000" kern="100" dirty="0">
                          <a:latin typeface="Times New Roman"/>
                          <a:ea typeface="宋体"/>
                          <a:cs typeface="Times New Roman"/>
                        </a:rPr>
                        <a:t>属性计算新的特征</a:t>
                      </a:r>
                      <a:r>
                        <a:rPr lang="en-US" altLang="zh-CN" sz="2000" kern="100" dirty="0">
                          <a:latin typeface="Times New Roman"/>
                          <a:ea typeface="宋体"/>
                          <a:cs typeface="Times New Roman"/>
                        </a:rPr>
                        <a:t>—</a:t>
                      </a:r>
                      <a:r>
                        <a:rPr lang="zh-CN" altLang="en-US" sz="2000" b="1" u="sng" kern="100" dirty="0">
                          <a:latin typeface="Times New Roman"/>
                          <a:ea typeface="宋体"/>
                          <a:cs typeface="Times New Roman"/>
                        </a:rPr>
                        <a:t>密度</a:t>
                      </a:r>
                      <a:r>
                        <a:rPr lang="zh-CN" altLang="en-US" sz="2000" kern="100" dirty="0">
                          <a:latin typeface="Times New Roman"/>
                          <a:ea typeface="宋体"/>
                          <a:cs typeface="Times New Roman"/>
                        </a:rPr>
                        <a:t>。</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640817">
                <a:tc>
                  <a:txBody>
                    <a:bodyPr/>
                    <a:lstStyle/>
                    <a:p>
                      <a:pPr algn="just">
                        <a:spcAft>
                          <a:spcPts val="0"/>
                        </a:spcAft>
                      </a:pPr>
                      <a:r>
                        <a:rPr lang="en-US" sz="2000" b="1" kern="100">
                          <a:latin typeface="Times New Roman"/>
                          <a:ea typeface="宋体"/>
                          <a:cs typeface="Times New Roman"/>
                        </a:rPr>
                        <a:t>3</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聚集</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a:latin typeface="Times New Roman"/>
                          <a:ea typeface="宋体"/>
                          <a:cs typeface="Times New Roman"/>
                        </a:rPr>
                        <a:t>对数据汇总，</a:t>
                      </a:r>
                      <a:r>
                        <a:rPr lang="zh-CN" sz="2000" kern="100" dirty="0">
                          <a:latin typeface="Times New Roman"/>
                          <a:ea typeface="宋体"/>
                          <a:cs typeface="Times New Roman"/>
                        </a:rPr>
                        <a:t>进行粗粒度计算</a:t>
                      </a:r>
                      <a:r>
                        <a:rPr lang="zh-CN" altLang="en-US" sz="2000" kern="100" dirty="0">
                          <a:latin typeface="Times New Roman"/>
                          <a:ea typeface="宋体"/>
                          <a:cs typeface="Times New Roman"/>
                        </a:rPr>
                        <a:t>。</a:t>
                      </a:r>
                      <a:endParaRPr lang="en-US" altLang="zh-CN" sz="2000" kern="100" dirty="0">
                        <a:latin typeface="Times New Roman"/>
                        <a:ea typeface="宋体"/>
                        <a:cs typeface="Times New Roman"/>
                      </a:endParaRPr>
                    </a:p>
                    <a:p>
                      <a:pPr algn="just">
                        <a:spcAft>
                          <a:spcPts val="0"/>
                        </a:spcAft>
                      </a:pPr>
                      <a:r>
                        <a:rPr lang="zh-CN" altLang="en-US" sz="2000" kern="100" dirty="0">
                          <a:latin typeface="Times New Roman"/>
                          <a:ea typeface="宋体"/>
                          <a:cs typeface="Times New Roman"/>
                        </a:rPr>
                        <a:t>如，通过</a:t>
                      </a:r>
                      <a:r>
                        <a:rPr lang="zh-CN" altLang="en-US" sz="2000" b="1" kern="100" dirty="0">
                          <a:latin typeface="Times New Roman"/>
                          <a:ea typeface="宋体"/>
                          <a:cs typeface="Times New Roman"/>
                        </a:rPr>
                        <a:t>对日销售额数据，计算出月销售额</a:t>
                      </a:r>
                      <a:endParaRPr lang="zh-CN" sz="2800" b="1"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296508">
                <a:tc>
                  <a:txBody>
                    <a:bodyPr/>
                    <a:lstStyle/>
                    <a:p>
                      <a:pPr algn="just">
                        <a:spcAft>
                          <a:spcPts val="0"/>
                        </a:spcAft>
                      </a:pPr>
                      <a:r>
                        <a:rPr lang="en-US" sz="2000" b="1" kern="100">
                          <a:latin typeface="Times New Roman"/>
                          <a:ea typeface="宋体"/>
                          <a:cs typeface="Times New Roman"/>
                        </a:rPr>
                        <a:t>4</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标准化</a:t>
                      </a:r>
                      <a:endParaRPr lang="en-US" altLang="zh-CN" sz="2000" kern="100" dirty="0">
                        <a:latin typeface="Times New Roman"/>
                        <a:ea typeface="宋体"/>
                        <a:cs typeface="Times New Roman"/>
                      </a:endParaRPr>
                    </a:p>
                    <a:p>
                      <a:pPr algn="just">
                        <a:spcAft>
                          <a:spcPts val="0"/>
                        </a:spcAft>
                      </a:pPr>
                      <a:r>
                        <a:rPr lang="zh-CN" altLang="en-US" sz="2000" kern="100" dirty="0">
                          <a:latin typeface="Times New Roman"/>
                          <a:ea typeface="宋体"/>
                          <a:cs typeface="Times New Roman"/>
                        </a:rPr>
                        <a:t>（规范化）</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u="sng" kern="100" dirty="0">
                          <a:latin typeface="Times New Roman"/>
                          <a:ea typeface="宋体"/>
                          <a:cs typeface="Times New Roman"/>
                        </a:rPr>
                        <a:t>将特征（属性）值按比例缩放</a:t>
                      </a:r>
                      <a:r>
                        <a:rPr lang="zh-CN" sz="2000" kern="100" dirty="0">
                          <a:latin typeface="Times New Roman"/>
                          <a:ea typeface="宋体"/>
                          <a:cs typeface="Times New Roman"/>
                        </a:rPr>
                        <a:t>，使之落入一个特定的区间</a:t>
                      </a:r>
                      <a:r>
                        <a:rPr lang="zh-CN" altLang="en-US" sz="2000" kern="100" dirty="0">
                          <a:latin typeface="Times New Roman"/>
                          <a:ea typeface="宋体"/>
                          <a:cs typeface="Times New Roman"/>
                        </a:rPr>
                        <a:t>。</a:t>
                      </a:r>
                      <a:endParaRPr lang="en-US" altLang="zh-CN" sz="2000" kern="100" dirty="0">
                        <a:latin typeface="Times New Roman"/>
                        <a:ea typeface="宋体"/>
                        <a:cs typeface="Times New Roman"/>
                      </a:endParaRPr>
                    </a:p>
                    <a:p>
                      <a:pPr algn="just">
                        <a:spcAft>
                          <a:spcPts val="0"/>
                        </a:spcAft>
                      </a:pPr>
                      <a:r>
                        <a:rPr lang="zh-CN" altLang="en-US" sz="2000" kern="100" dirty="0">
                          <a:latin typeface="Times New Roman"/>
                          <a:ea typeface="宋体"/>
                          <a:cs typeface="Times New Roman"/>
                        </a:rPr>
                        <a:t>如，归一化，把数据缩放到</a:t>
                      </a:r>
                      <a:r>
                        <a:rPr lang="en-US" altLang="zh-CN" sz="2000" kern="100" dirty="0">
                          <a:latin typeface="Times New Roman"/>
                          <a:ea typeface="宋体"/>
                          <a:cs typeface="Times New Roman"/>
                        </a:rPr>
                        <a:t>0</a:t>
                      </a:r>
                      <a:r>
                        <a:rPr lang="zh-CN" altLang="en-US" sz="2000" kern="100" dirty="0">
                          <a:latin typeface="Times New Roman"/>
                          <a:ea typeface="宋体"/>
                          <a:cs typeface="Times New Roman"/>
                        </a:rPr>
                        <a:t>～</a:t>
                      </a:r>
                      <a:r>
                        <a:rPr lang="en-US" altLang="zh-CN" sz="2000" kern="100" dirty="0">
                          <a:latin typeface="Times New Roman"/>
                          <a:ea typeface="宋体"/>
                          <a:cs typeface="Times New Roman"/>
                        </a:rPr>
                        <a:t>1</a:t>
                      </a:r>
                      <a:r>
                        <a:rPr lang="zh-CN" altLang="en-US" sz="2000" kern="100" dirty="0">
                          <a:latin typeface="Times New Roman"/>
                          <a:ea typeface="宋体"/>
                          <a:cs typeface="Times New Roman"/>
                        </a:rPr>
                        <a:t>之间。</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40817">
                <a:tc>
                  <a:txBody>
                    <a:bodyPr/>
                    <a:lstStyle/>
                    <a:p>
                      <a:pPr algn="just">
                        <a:spcAft>
                          <a:spcPts val="0"/>
                        </a:spcAft>
                      </a:pPr>
                      <a:r>
                        <a:rPr lang="en-US" sz="2000" b="1" kern="100">
                          <a:latin typeface="Times New Roman"/>
                          <a:ea typeface="宋体"/>
                          <a:cs typeface="Times New Roman"/>
                        </a:rPr>
                        <a:t>5</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dirty="0"/>
                        <a:t>数据泛化</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zh-CN" altLang="en-US" sz="2000" dirty="0"/>
                        <a:t>使用概念分层，用高层概念替换低层或“原始”数据。具体就是</a:t>
                      </a:r>
                      <a:r>
                        <a:rPr lang="zh-CN" altLang="en-US" sz="2000" kern="100" dirty="0">
                          <a:latin typeface="Times New Roman"/>
                          <a:ea typeface="宋体"/>
                          <a:cs typeface="Times New Roman"/>
                        </a:rPr>
                        <a:t>将数值的</a:t>
                      </a:r>
                      <a:r>
                        <a:rPr lang="zh-CN" altLang="en-US" sz="2000" b="1" u="sng" kern="100" dirty="0">
                          <a:effectLst/>
                          <a:latin typeface="Times New Roman"/>
                          <a:ea typeface="宋体"/>
                          <a:cs typeface="Times New Roman"/>
                        </a:rPr>
                        <a:t>属性值</a:t>
                      </a:r>
                      <a:r>
                        <a:rPr lang="zh-CN" sz="2000" b="1" u="sng" kern="100" dirty="0">
                          <a:effectLst/>
                          <a:latin typeface="Times New Roman"/>
                          <a:ea typeface="宋体"/>
                          <a:cs typeface="Times New Roman"/>
                        </a:rPr>
                        <a:t>用区间</a:t>
                      </a:r>
                      <a:r>
                        <a:rPr lang="zh-CN" altLang="en-US" sz="2000" kern="100" dirty="0">
                          <a:latin typeface="Times New Roman"/>
                          <a:ea typeface="宋体"/>
                          <a:cs typeface="Times New Roman"/>
                        </a:rPr>
                        <a:t>（如</a:t>
                      </a:r>
                      <a:r>
                        <a:rPr lang="en-US" altLang="zh-CN" sz="2000" kern="100" dirty="0">
                          <a:latin typeface="Times New Roman"/>
                          <a:ea typeface="宋体"/>
                          <a:cs typeface="Times New Roman"/>
                        </a:rPr>
                        <a:t>0</a:t>
                      </a:r>
                      <a:r>
                        <a:rPr lang="zh-CN" altLang="en-US" sz="2000" kern="100" dirty="0">
                          <a:latin typeface="Times New Roman"/>
                          <a:ea typeface="宋体"/>
                          <a:cs typeface="Times New Roman"/>
                        </a:rPr>
                        <a:t>～</a:t>
                      </a:r>
                      <a:r>
                        <a:rPr lang="en-US" altLang="zh-CN" sz="2000" kern="100" dirty="0">
                          <a:latin typeface="Times New Roman"/>
                          <a:ea typeface="宋体"/>
                          <a:cs typeface="Times New Roman"/>
                        </a:rPr>
                        <a:t>18</a:t>
                      </a:r>
                      <a:r>
                        <a:rPr lang="zh-CN" altLang="en-US" sz="2000" kern="100" dirty="0">
                          <a:latin typeface="Times New Roman"/>
                          <a:ea typeface="宋体"/>
                          <a:cs typeface="Times New Roman"/>
                        </a:rPr>
                        <a:t>，</a:t>
                      </a:r>
                      <a:r>
                        <a:rPr lang="en-US" altLang="zh-CN" sz="2000" kern="100" dirty="0">
                          <a:latin typeface="Times New Roman"/>
                          <a:ea typeface="宋体"/>
                          <a:cs typeface="Times New Roman"/>
                        </a:rPr>
                        <a:t>19</a:t>
                      </a:r>
                      <a:r>
                        <a:rPr lang="zh-CN" altLang="en-US" sz="2000" kern="100" dirty="0">
                          <a:latin typeface="Times New Roman"/>
                          <a:ea typeface="宋体"/>
                          <a:cs typeface="Times New Roman"/>
                        </a:rPr>
                        <a:t>～</a:t>
                      </a:r>
                      <a:r>
                        <a:rPr lang="en-US" altLang="zh-CN" sz="2000" kern="100" dirty="0">
                          <a:latin typeface="Times New Roman"/>
                          <a:ea typeface="宋体"/>
                          <a:cs typeface="Times New Roman"/>
                        </a:rPr>
                        <a:t>44</a:t>
                      </a:r>
                      <a:r>
                        <a:rPr lang="zh-CN" altLang="en-US" sz="2000" kern="100" dirty="0">
                          <a:latin typeface="Times New Roman"/>
                          <a:ea typeface="宋体"/>
                          <a:cs typeface="Times New Roman"/>
                        </a:rPr>
                        <a:t>）</a:t>
                      </a:r>
                      <a:endParaRPr lang="zh-CN" altLang="en-US" sz="2800" kern="100" dirty="0">
                        <a:latin typeface="Calibri"/>
                        <a:ea typeface="宋体"/>
                        <a:cs typeface="Times New Roman"/>
                      </a:endParaRPr>
                    </a:p>
                    <a:p>
                      <a:pPr algn="just">
                        <a:spcAft>
                          <a:spcPts val="0"/>
                        </a:spcAft>
                      </a:pPr>
                      <a:r>
                        <a:rPr lang="zh-CN" sz="2000" kern="100" dirty="0">
                          <a:latin typeface="Times New Roman"/>
                          <a:ea typeface="宋体"/>
                          <a:cs typeface="Times New Roman"/>
                        </a:rPr>
                        <a:t>或</a:t>
                      </a:r>
                      <a:r>
                        <a:rPr lang="zh-CN" sz="2000" b="1" u="sng" kern="100" dirty="0">
                          <a:latin typeface="Times New Roman"/>
                          <a:ea typeface="宋体"/>
                          <a:cs typeface="Times New Roman"/>
                        </a:rPr>
                        <a:t>概念标签</a:t>
                      </a:r>
                      <a:r>
                        <a:rPr lang="zh-CN" altLang="en-US" sz="2000" kern="100" dirty="0">
                          <a:latin typeface="Times New Roman"/>
                          <a:ea typeface="宋体"/>
                          <a:cs typeface="Times New Roman"/>
                        </a:rPr>
                        <a:t>（如儿童、中年和老年）</a:t>
                      </a:r>
                      <a:r>
                        <a:rPr lang="zh-CN" sz="2000" kern="100" dirty="0">
                          <a:latin typeface="Times New Roman"/>
                          <a:ea typeface="宋体"/>
                          <a:cs typeface="Times New Roman"/>
                        </a:rPr>
                        <a:t>表示数据</a:t>
                      </a:r>
                      <a:r>
                        <a:rPr lang="zh-CN" altLang="en-US" sz="2000" kern="100" dirty="0">
                          <a:latin typeface="Times New Roman"/>
                          <a:ea typeface="宋体"/>
                          <a:cs typeface="Times New Roman"/>
                        </a:rPr>
                        <a:t>。</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7" name="TextBox 6"/>
          <p:cNvSpPr txBox="1"/>
          <p:nvPr/>
        </p:nvSpPr>
        <p:spPr>
          <a:xfrm>
            <a:off x="3779912" y="6309320"/>
            <a:ext cx="179394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数据变换的类型</a:t>
            </a:r>
          </a:p>
        </p:txBody>
      </p:sp>
    </p:spTree>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dirty="0"/>
              <a:t>3.4.1</a:t>
            </a:r>
            <a:r>
              <a:rPr lang="zh-CN" altLang="en-US" dirty="0"/>
              <a:t>大小变换</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089172911"/>
              </p:ext>
            </p:extLst>
          </p:nvPr>
        </p:nvGraphicFramePr>
        <p:xfrm>
          <a:off x="667929" y="1214422"/>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484" name="文本占位符 4"/>
          <p:cNvSpPr>
            <a:spLocks noGrp="1"/>
          </p:cNvSpPr>
          <p:nvPr>
            <p:ph type="body" sz="quarter" idx="14"/>
          </p:nvPr>
        </p:nvSpPr>
        <p:spPr>
          <a:ln w="9525"/>
        </p:spPr>
        <p:txBody>
          <a:bodyPr>
            <a:normAutofit lnSpcReduction="10000"/>
          </a:bodyPr>
          <a:lstStyle/>
          <a:p>
            <a:r>
              <a:rPr lang="en-US" altLang="zh-CN" dirty="0"/>
              <a:t>2.4</a:t>
            </a:r>
            <a:r>
              <a:rPr lang="zh-CN" altLang="en-US" dirty="0"/>
              <a:t>数据变换</a:t>
            </a:r>
          </a:p>
          <a:p>
            <a:endParaRPr lang="zh-CN" altLang="en-US" dirty="0"/>
          </a:p>
        </p:txBody>
      </p:sp>
    </p:spTree>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r>
              <a:rPr lang="en-US" altLang="zh-CN" dirty="0"/>
              <a:t>3.4.1</a:t>
            </a:r>
            <a:r>
              <a:rPr lang="zh-CN" altLang="en-US" dirty="0"/>
              <a:t>大小变换</a:t>
            </a:r>
            <a:r>
              <a:rPr lang="en-US" altLang="zh-CN" dirty="0"/>
              <a:t/>
            </a:r>
            <a:br>
              <a:rPr lang="en-US" altLang="zh-CN" dirty="0"/>
            </a:br>
            <a:r>
              <a:rPr lang="zh-CN" altLang="en-US" sz="2700" dirty="0"/>
              <a:t>为消除单位限制，转化为无量纲的纯数值</a:t>
            </a:r>
            <a:endParaRPr lang="zh-CN" altLang="en-US" dirty="0"/>
          </a:p>
        </p:txBody>
      </p:sp>
      <p:sp>
        <p:nvSpPr>
          <p:cNvPr id="20483" name="内容占位符 2"/>
          <p:cNvSpPr>
            <a:spLocks noGrp="1"/>
          </p:cNvSpPr>
          <p:nvPr>
            <p:ph idx="1"/>
          </p:nvPr>
        </p:nvSpPr>
        <p:spPr/>
        <p:txBody>
          <a:bodyPr>
            <a:normAutofit lnSpcReduction="10000"/>
          </a:bodyPr>
          <a:lstStyle/>
          <a:p>
            <a:pPr marL="0" indent="0"/>
            <a:r>
              <a:rPr lang="en-US" b="1" dirty="0"/>
              <a:t>0-1</a:t>
            </a:r>
            <a:r>
              <a:rPr lang="zh-CN" altLang="en-US" b="1" dirty="0"/>
              <a:t>标准化</a:t>
            </a:r>
            <a:r>
              <a:rPr lang="en-US" b="1" dirty="0"/>
              <a:t>(0-1 normalization)</a:t>
            </a:r>
          </a:p>
          <a:p>
            <a:pPr marL="400050" lvl="1" indent="0"/>
            <a:r>
              <a:rPr lang="zh-CN" altLang="en-US" u="sng" dirty="0"/>
              <a:t>对原始数据的线性变换，使</a:t>
            </a:r>
            <a:r>
              <a:rPr lang="zh-CN" altLang="en-US" u="sng" dirty="0">
                <a:solidFill>
                  <a:srgbClr val="FF0000"/>
                </a:solidFill>
              </a:rPr>
              <a:t>结果落到</a:t>
            </a:r>
            <a:r>
              <a:rPr lang="en-US" u="sng" dirty="0">
                <a:solidFill>
                  <a:srgbClr val="FF0000"/>
                </a:solidFill>
              </a:rPr>
              <a:t>[0,1]</a:t>
            </a:r>
            <a:r>
              <a:rPr lang="zh-CN" altLang="en-US" u="sng" dirty="0">
                <a:solidFill>
                  <a:srgbClr val="FF0000"/>
                </a:solidFill>
              </a:rPr>
              <a:t>区间</a:t>
            </a:r>
            <a:r>
              <a:rPr lang="zh-CN" altLang="en-US" dirty="0"/>
              <a:t>，转换函数如下：</a:t>
            </a:r>
            <a:r>
              <a:rPr lang="en-US" dirty="0"/>
              <a:t> </a:t>
            </a:r>
          </a:p>
          <a:p>
            <a:pPr marL="0" indent="0">
              <a:buNone/>
            </a:pPr>
            <a:endParaRPr lang="en-US" altLang="zh-CN" dirty="0"/>
          </a:p>
          <a:p>
            <a:pPr marL="0" indent="0">
              <a:buNone/>
            </a:pPr>
            <a:endParaRPr lang="zh-CN" altLang="en-US" dirty="0"/>
          </a:p>
          <a:p>
            <a:pPr marL="0" indent="0">
              <a:buNone/>
            </a:pPr>
            <a:endParaRPr lang="en-US" altLang="zh-CN" dirty="0"/>
          </a:p>
          <a:p>
            <a:pPr marL="400050" lvl="1" indent="0"/>
            <a:r>
              <a:rPr lang="zh-CN" altLang="en-US" sz="2400" dirty="0"/>
              <a:t>其中，</a:t>
            </a:r>
            <a:endParaRPr lang="en-US" altLang="zh-CN" sz="2400" dirty="0"/>
          </a:p>
          <a:p>
            <a:pPr marL="800100" lvl="2" indent="0"/>
            <a:r>
              <a:rPr lang="en-US" sz="2000" dirty="0"/>
              <a:t>max</a:t>
            </a:r>
            <a:r>
              <a:rPr lang="zh-CN" altLang="en-US" sz="2000" dirty="0"/>
              <a:t>和</a:t>
            </a:r>
            <a:r>
              <a:rPr lang="en-US" sz="2000" dirty="0"/>
              <a:t>m</a:t>
            </a:r>
            <a:r>
              <a:rPr lang="en-US" altLang="zh-CN" sz="2000" dirty="0"/>
              <a:t>in</a:t>
            </a:r>
            <a:r>
              <a:rPr lang="zh-CN" altLang="en-US" sz="2000" dirty="0"/>
              <a:t>分别为样本数据的最大值和最小值；</a:t>
            </a:r>
            <a:endParaRPr lang="en-US" altLang="zh-CN" sz="2000" dirty="0"/>
          </a:p>
          <a:p>
            <a:pPr marL="800100" lvl="2" indent="0"/>
            <a:r>
              <a:rPr lang="en-US" sz="2000" dirty="0"/>
              <a:t>x</a:t>
            </a:r>
            <a:r>
              <a:rPr lang="zh-CN" altLang="en-US" sz="2000" dirty="0"/>
              <a:t>与</a:t>
            </a:r>
            <a:r>
              <a:rPr lang="en-US" sz="2000" dirty="0"/>
              <a:t>x* </a:t>
            </a:r>
            <a:r>
              <a:rPr lang="zh-CN" altLang="en-US" sz="2000" dirty="0"/>
              <a:t>分别代表</a:t>
            </a:r>
            <a:r>
              <a:rPr lang="zh-CN" altLang="en-US" sz="2000" u="sng" dirty="0"/>
              <a:t>标准化处理前的值</a:t>
            </a:r>
            <a:r>
              <a:rPr lang="zh-CN" altLang="en-US" sz="2000" dirty="0"/>
              <a:t>和</a:t>
            </a:r>
            <a:r>
              <a:rPr lang="zh-CN" altLang="en-US" sz="2000" u="sng" dirty="0"/>
              <a:t>标准化处理后的</a:t>
            </a:r>
            <a:r>
              <a:rPr lang="zh-CN" altLang="en-US" sz="2000" dirty="0"/>
              <a:t>值</a:t>
            </a:r>
          </a:p>
          <a:p>
            <a:pPr marL="400050" lvl="1" indent="0"/>
            <a:r>
              <a:rPr lang="zh-CN" altLang="en-US" sz="2400" b="1" dirty="0"/>
              <a:t>缺点</a:t>
            </a:r>
            <a:endParaRPr lang="en-US" altLang="zh-CN" sz="2400" b="1" dirty="0"/>
          </a:p>
          <a:p>
            <a:pPr marL="800100" lvl="2" indent="0"/>
            <a:r>
              <a:rPr lang="zh-CN" altLang="en-US" sz="2000" b="1" u="sng" dirty="0"/>
              <a:t>当有新数据加入时，可能导致最大值和最小值的变化</a:t>
            </a:r>
            <a:r>
              <a:rPr lang="zh-CN" altLang="en-US" sz="2000" dirty="0"/>
              <a:t>，需要重新定义</a:t>
            </a:r>
            <a:r>
              <a:rPr lang="en-US" sz="2000" dirty="0"/>
              <a:t>min</a:t>
            </a:r>
            <a:r>
              <a:rPr lang="zh-CN" altLang="en-US" sz="2000" dirty="0"/>
              <a:t>和</a:t>
            </a:r>
            <a:r>
              <a:rPr lang="en-US" sz="2000" dirty="0"/>
              <a:t>max</a:t>
            </a:r>
            <a:r>
              <a:rPr lang="zh-CN" altLang="en-US" sz="2000" dirty="0"/>
              <a:t>的取值。</a:t>
            </a:r>
          </a:p>
        </p:txBody>
      </p:sp>
      <p:sp>
        <p:nvSpPr>
          <p:cNvPr id="20484" name="文本占位符 4"/>
          <p:cNvSpPr>
            <a:spLocks noGrp="1"/>
          </p:cNvSpPr>
          <p:nvPr>
            <p:ph type="body" sz="quarter" idx="14"/>
          </p:nvPr>
        </p:nvSpPr>
        <p:spPr>
          <a:ln w="9525"/>
        </p:spPr>
        <p:txBody>
          <a:bodyPr>
            <a:normAutofit lnSpcReduction="10000"/>
          </a:bodyPr>
          <a:lstStyle/>
          <a:p>
            <a:r>
              <a:rPr lang="en-US" altLang="zh-CN" dirty="0"/>
              <a:t>2.4</a:t>
            </a:r>
            <a:r>
              <a:rPr lang="zh-CN" altLang="en-US" dirty="0"/>
              <a:t>数据变换</a:t>
            </a:r>
          </a:p>
          <a:p>
            <a:endParaRPr lang="zh-CN" altLang="en-US" dirty="0"/>
          </a:p>
        </p:txBody>
      </p:sp>
      <p:graphicFrame>
        <p:nvGraphicFramePr>
          <p:cNvPr id="20488" name="Object 8"/>
          <p:cNvGraphicFramePr>
            <a:graphicFrameLocks noChangeAspect="1"/>
          </p:cNvGraphicFramePr>
          <p:nvPr/>
        </p:nvGraphicFramePr>
        <p:xfrm>
          <a:off x="-1714544" y="2143116"/>
          <a:ext cx="12287336" cy="1643074"/>
        </p:xfrm>
        <a:graphic>
          <a:graphicData uri="http://schemas.openxmlformats.org/presentationml/2006/ole">
            <mc:AlternateContent xmlns:mc="http://schemas.openxmlformats.org/markup-compatibility/2006">
              <mc:Choice xmlns:v="urn:schemas-microsoft-com:vml" Requires="v">
                <p:oleObj spid="_x0000_s12291" name="文档" r:id="rId3" imgW="5281526" imgH="590160" progId="Word.Document.12">
                  <p:embed/>
                </p:oleObj>
              </mc:Choice>
              <mc:Fallback>
                <p:oleObj name="文档" r:id="rId3" imgW="5281526" imgH="590160" progId="Word.Document.12">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44" y="2143116"/>
                        <a:ext cx="12287336" cy="164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r>
              <a:rPr lang="en-US" altLang="zh-CN" dirty="0"/>
              <a:t>3.4.1</a:t>
            </a:r>
            <a:r>
              <a:rPr lang="zh-CN" altLang="en-US" dirty="0"/>
              <a:t>大小变换</a:t>
            </a:r>
            <a:r>
              <a:rPr lang="en-US" altLang="zh-CN" dirty="0"/>
              <a:t/>
            </a:r>
            <a:br>
              <a:rPr lang="en-US" altLang="zh-CN" dirty="0"/>
            </a:br>
            <a:r>
              <a:rPr lang="zh-CN" altLang="en-US" sz="2700" dirty="0"/>
              <a:t>为消除单位限制，转化为无量纲的纯数值</a:t>
            </a:r>
            <a:endParaRPr lang="zh-CN" altLang="en-US" dirty="0"/>
          </a:p>
        </p:txBody>
      </p:sp>
      <p:sp>
        <p:nvSpPr>
          <p:cNvPr id="20483" name="内容占位符 2"/>
          <p:cNvSpPr>
            <a:spLocks noGrp="1"/>
          </p:cNvSpPr>
          <p:nvPr>
            <p:ph idx="1"/>
          </p:nvPr>
        </p:nvSpPr>
        <p:spPr/>
        <p:txBody>
          <a:bodyPr>
            <a:normAutofit/>
          </a:bodyPr>
          <a:lstStyle/>
          <a:p>
            <a:r>
              <a:rPr lang="en-US" b="1" dirty="0"/>
              <a:t>log</a:t>
            </a:r>
            <a:r>
              <a:rPr lang="zh-CN" altLang="en-US" b="1" dirty="0"/>
              <a:t>函数转换</a:t>
            </a:r>
          </a:p>
          <a:p>
            <a:pPr marL="400050" lvl="1" indent="0"/>
            <a:r>
              <a:rPr lang="zh-CN" altLang="en-US" sz="2400" dirty="0"/>
              <a:t>通过以</a:t>
            </a:r>
            <a:r>
              <a:rPr lang="en-US" altLang="zh-CN" sz="2400" dirty="0"/>
              <a:t>10</a:t>
            </a:r>
            <a:r>
              <a:rPr lang="zh-CN" altLang="en-US" sz="2400" dirty="0"/>
              <a:t>为底的</a:t>
            </a:r>
            <a:r>
              <a:rPr lang="en-US" altLang="zh-CN" sz="2400" dirty="0"/>
              <a:t>log</a:t>
            </a:r>
            <a:r>
              <a:rPr lang="zh-CN" altLang="en-US" sz="2400" dirty="0"/>
              <a:t>函数转换的方法同样可以实现归一下，具体方法如下</a:t>
            </a:r>
            <a:r>
              <a:rPr lang="zh-CN" altLang="en-US" dirty="0"/>
              <a:t>：</a:t>
            </a:r>
            <a:r>
              <a:rPr lang="en-US" dirty="0"/>
              <a:t> </a:t>
            </a:r>
          </a:p>
          <a:p>
            <a:pPr marL="0" indent="0">
              <a:buNone/>
            </a:pPr>
            <a:endParaRPr lang="en-US" altLang="zh-CN" dirty="0"/>
          </a:p>
          <a:p>
            <a:pPr marL="0" indent="0">
              <a:buNone/>
            </a:pPr>
            <a:endParaRPr lang="en-US" altLang="zh-CN" dirty="0"/>
          </a:p>
          <a:p>
            <a:pPr marL="400050" lvl="1" indent="0"/>
            <a:r>
              <a:rPr lang="zh-CN" altLang="en-US" sz="2400" dirty="0"/>
              <a:t>其中，</a:t>
            </a:r>
            <a:endParaRPr lang="en-US" altLang="zh-CN" sz="2400" dirty="0"/>
          </a:p>
          <a:p>
            <a:pPr marL="800100" lvl="2" indent="0"/>
            <a:r>
              <a:rPr lang="en-US" sz="2000" dirty="0"/>
              <a:t>max</a:t>
            </a:r>
            <a:r>
              <a:rPr lang="zh-CN" altLang="en-US" sz="2000" dirty="0"/>
              <a:t>为样本数据的最大值；</a:t>
            </a:r>
            <a:endParaRPr lang="en-US" altLang="zh-CN" sz="2000" dirty="0"/>
          </a:p>
          <a:p>
            <a:pPr marL="800100" lvl="2" indent="0"/>
            <a:r>
              <a:rPr lang="en-US" sz="2000" dirty="0"/>
              <a:t>x</a:t>
            </a:r>
            <a:r>
              <a:rPr lang="zh-CN" altLang="en-US" sz="2000" dirty="0"/>
              <a:t>与</a:t>
            </a:r>
            <a:r>
              <a:rPr lang="en-US" sz="2000" dirty="0"/>
              <a:t>x* </a:t>
            </a:r>
            <a:r>
              <a:rPr lang="zh-CN" altLang="en-US" sz="2000" dirty="0"/>
              <a:t>分别代表</a:t>
            </a:r>
            <a:r>
              <a:rPr lang="zh-CN" altLang="en-US" sz="2000" u="sng" dirty="0"/>
              <a:t>标准化处理前的值</a:t>
            </a:r>
            <a:r>
              <a:rPr lang="zh-CN" altLang="en-US" sz="2000" dirty="0"/>
              <a:t>和</a:t>
            </a:r>
            <a:r>
              <a:rPr lang="zh-CN" altLang="en-US" sz="2000" u="sng" dirty="0"/>
              <a:t>标准化处理后的</a:t>
            </a:r>
            <a:r>
              <a:rPr lang="zh-CN" altLang="en-US" sz="2000" dirty="0"/>
              <a:t>值</a:t>
            </a:r>
          </a:p>
        </p:txBody>
      </p:sp>
      <p:sp>
        <p:nvSpPr>
          <p:cNvPr id="20484" name="文本占位符 4"/>
          <p:cNvSpPr>
            <a:spLocks noGrp="1"/>
          </p:cNvSpPr>
          <p:nvPr>
            <p:ph type="body" sz="quarter" idx="14"/>
          </p:nvPr>
        </p:nvSpPr>
        <p:spPr>
          <a:ln w="9525"/>
        </p:spPr>
        <p:txBody>
          <a:bodyPr>
            <a:normAutofit lnSpcReduction="10000"/>
          </a:bodyPr>
          <a:lstStyle/>
          <a:p>
            <a:r>
              <a:rPr lang="en-US" altLang="zh-CN" dirty="0"/>
              <a:t>2.4</a:t>
            </a:r>
            <a:r>
              <a:rPr lang="zh-CN" altLang="en-US" dirty="0"/>
              <a:t>数据变换</a:t>
            </a:r>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5" y="2852936"/>
            <a:ext cx="3600400" cy="326677"/>
          </a:xfrm>
          <a:prstGeom prst="rect">
            <a:avLst/>
          </a:prstGeom>
        </p:spPr>
      </p:pic>
    </p:spTree>
    <p:extLst>
      <p:ext uri="{BB962C8B-B14F-4D97-AF65-F5344CB8AC3E}">
        <p14:creationId xmlns:p14="http://schemas.microsoft.com/office/powerpoint/2010/main" val="4249753644"/>
      </p:ext>
    </p:extLst>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00175"/>
            <a:ext cx="8354888" cy="4762910"/>
          </a:xfrm>
        </p:spPr>
        <p:txBody>
          <a:bodyPr>
            <a:normAutofit fontScale="92500"/>
          </a:bodyPr>
          <a:lstStyle/>
          <a:p>
            <a:pPr>
              <a:lnSpc>
                <a:spcPct val="110000"/>
              </a:lnSpc>
            </a:pPr>
            <a:r>
              <a:rPr lang="en-US" altLang="zh-CN" b="1" dirty="0"/>
              <a:t>z-score </a:t>
            </a:r>
            <a:r>
              <a:rPr lang="zh-CN" altLang="en-US" b="1" dirty="0"/>
              <a:t>标准化（</a:t>
            </a:r>
            <a:r>
              <a:rPr lang="en-US" altLang="zh-CN" b="1" dirty="0"/>
              <a:t>zero-mean normalization</a:t>
            </a:r>
            <a:r>
              <a:rPr lang="zh-CN" altLang="en-US" b="1" dirty="0"/>
              <a:t>）（</a:t>
            </a:r>
            <a:r>
              <a:rPr lang="zh-CN" altLang="en-US" dirty="0"/>
              <a:t> 标准分数 </a:t>
            </a:r>
            <a:r>
              <a:rPr lang="zh-CN" altLang="en-US" b="1" dirty="0"/>
              <a:t>）</a:t>
            </a:r>
            <a:endParaRPr lang="en-US" altLang="zh-CN" b="1" dirty="0"/>
          </a:p>
          <a:p>
            <a:pPr lvl="1"/>
            <a:r>
              <a:rPr lang="zh-CN" altLang="en-US" sz="2400" b="1" u="sng" dirty="0"/>
              <a:t>经过处理的数据符合标准正态分布</a:t>
            </a:r>
            <a:r>
              <a:rPr lang="zh-CN" altLang="en-US" sz="2400" b="1" dirty="0"/>
              <a:t>，即</a:t>
            </a:r>
            <a:r>
              <a:rPr lang="zh-CN" altLang="en-US" sz="2400" b="1" dirty="0">
                <a:solidFill>
                  <a:srgbClr val="FF0000"/>
                </a:solidFill>
              </a:rPr>
              <a:t>均值为</a:t>
            </a:r>
            <a:r>
              <a:rPr lang="en-US" altLang="zh-CN" sz="2400" b="1" dirty="0">
                <a:solidFill>
                  <a:srgbClr val="FF0000"/>
                </a:solidFill>
              </a:rPr>
              <a:t>0</a:t>
            </a:r>
            <a:r>
              <a:rPr lang="zh-CN" altLang="en-US" sz="2400" b="1" dirty="0">
                <a:solidFill>
                  <a:srgbClr val="FF0000"/>
                </a:solidFill>
              </a:rPr>
              <a:t>，标准差为</a:t>
            </a:r>
            <a:r>
              <a:rPr lang="en-US" altLang="zh-CN" sz="2400" b="1" dirty="0">
                <a:solidFill>
                  <a:srgbClr val="FF0000"/>
                </a:solidFill>
              </a:rPr>
              <a:t>1</a:t>
            </a:r>
            <a:r>
              <a:rPr lang="zh-CN" altLang="en-US" sz="2400" b="1" dirty="0"/>
              <a:t>，其转化函数为：</a:t>
            </a:r>
            <a:endParaRPr lang="en-US" altLang="zh-CN" sz="2400" b="1" dirty="0"/>
          </a:p>
          <a:p>
            <a:pPr>
              <a:buNone/>
            </a:pPr>
            <a:endParaRPr lang="zh-CN" altLang="en-US" sz="2800" b="1" dirty="0"/>
          </a:p>
          <a:p>
            <a:endParaRPr lang="en-US" altLang="zh-CN" sz="2800" b="1" dirty="0"/>
          </a:p>
          <a:p>
            <a:endParaRPr lang="en-US" altLang="zh-CN" sz="2800" b="1" dirty="0"/>
          </a:p>
          <a:p>
            <a:pPr lvl="1"/>
            <a:r>
              <a:rPr lang="zh-CN" altLang="en-US" sz="2400" b="1" dirty="0"/>
              <a:t>其中，</a:t>
            </a:r>
            <a:endParaRPr lang="en-US" altLang="zh-CN" sz="2400" b="1" dirty="0"/>
          </a:p>
          <a:p>
            <a:pPr lvl="2"/>
            <a:r>
              <a:rPr lang="en-US" altLang="zh-CN" sz="2000" b="1" dirty="0"/>
              <a:t>μ</a:t>
            </a:r>
            <a:r>
              <a:rPr lang="zh-CN" altLang="en-US" sz="2000" b="1" dirty="0"/>
              <a:t>为平均数；</a:t>
            </a:r>
            <a:endParaRPr lang="en-US" altLang="zh-CN" sz="2000" b="1" dirty="0"/>
          </a:p>
          <a:p>
            <a:pPr lvl="2"/>
            <a:r>
              <a:rPr lang="en-US" altLang="zh-CN" sz="2000" b="1" dirty="0"/>
              <a:t>σ</a:t>
            </a:r>
            <a:r>
              <a:rPr lang="zh-CN" altLang="en-US" sz="2000" b="1" dirty="0"/>
              <a:t>为标准差；</a:t>
            </a:r>
            <a:endParaRPr lang="en-US" altLang="zh-CN" sz="2000" b="1" dirty="0"/>
          </a:p>
          <a:p>
            <a:pPr lvl="2"/>
            <a:r>
              <a:rPr lang="zh-CN" altLang="en-US" sz="2000" b="1" dirty="0"/>
              <a:t> </a:t>
            </a:r>
            <a:r>
              <a:rPr lang="en-US" altLang="zh-CN" sz="2000" b="1" dirty="0"/>
              <a:t>x</a:t>
            </a:r>
            <a:r>
              <a:rPr lang="zh-CN" altLang="en-US" sz="2000" b="1" dirty="0"/>
              <a:t>与</a:t>
            </a:r>
            <a:r>
              <a:rPr lang="en-US" altLang="zh-CN" sz="2000" b="1" dirty="0">
                <a:solidFill>
                  <a:srgbClr val="FF0000"/>
                </a:solidFill>
              </a:rPr>
              <a:t>z</a:t>
            </a:r>
            <a:r>
              <a:rPr lang="zh-CN" altLang="en-US" sz="2000" b="1" dirty="0"/>
              <a:t>分别代表</a:t>
            </a:r>
            <a:r>
              <a:rPr lang="zh-CN" altLang="en-US" sz="2000" b="1" u="sng" dirty="0"/>
              <a:t>标准化处理前的值</a:t>
            </a:r>
            <a:r>
              <a:rPr lang="zh-CN" altLang="en-US" sz="2000" b="1" dirty="0"/>
              <a:t>和</a:t>
            </a:r>
            <a:r>
              <a:rPr lang="zh-CN" altLang="en-US" sz="2000" b="1" u="sng" dirty="0">
                <a:solidFill>
                  <a:srgbClr val="FF0000"/>
                </a:solidFill>
              </a:rPr>
              <a:t>标准化处理后的值</a:t>
            </a:r>
            <a:r>
              <a:rPr lang="zh-CN" altLang="en-US" sz="2000" b="1" dirty="0"/>
              <a:t>。</a:t>
            </a:r>
          </a:p>
          <a:p>
            <a:pPr>
              <a:buNone/>
            </a:pPr>
            <a:endParaRPr lang="zh-CN" altLang="en-US" dirty="0"/>
          </a:p>
        </p:txBody>
      </p:sp>
      <p:sp>
        <p:nvSpPr>
          <p:cNvPr id="4" name="文本占位符 3"/>
          <p:cNvSpPr>
            <a:spLocks noGrp="1"/>
          </p:cNvSpPr>
          <p:nvPr>
            <p:ph type="body" sz="quarter" idx="14"/>
          </p:nvPr>
        </p:nvSpPr>
        <p:spPr>
          <a:xfrm>
            <a:off x="4071934" y="-30145"/>
            <a:ext cx="4283968" cy="260648"/>
          </a:xfrm>
        </p:spPr>
        <p:txBody>
          <a:bodyPr>
            <a:normAutofit lnSpcReduction="10000"/>
          </a:bodyPr>
          <a:lstStyle/>
          <a:p>
            <a:r>
              <a:rPr lang="en-US" altLang="zh-CN" dirty="0"/>
              <a:t>2.4</a:t>
            </a:r>
            <a:r>
              <a:rPr lang="zh-CN" altLang="en-US" dirty="0"/>
              <a:t>数据变换</a:t>
            </a:r>
          </a:p>
          <a:p>
            <a:endParaRPr lang="zh-CN" altLang="en-US" dirty="0"/>
          </a:p>
        </p:txBody>
      </p:sp>
      <p:graphicFrame>
        <p:nvGraphicFramePr>
          <p:cNvPr id="103428" name="Object 4"/>
          <p:cNvGraphicFramePr>
            <a:graphicFrameLocks noChangeAspect="1"/>
          </p:cNvGraphicFramePr>
          <p:nvPr>
            <p:extLst>
              <p:ext uri="{D42A27DB-BD31-4B8C-83A1-F6EECF244321}">
                <p14:modId xmlns:p14="http://schemas.microsoft.com/office/powerpoint/2010/main" val="3860303256"/>
              </p:ext>
            </p:extLst>
          </p:nvPr>
        </p:nvGraphicFramePr>
        <p:xfrm>
          <a:off x="-3585758" y="2899286"/>
          <a:ext cx="15315383" cy="857256"/>
        </p:xfrm>
        <a:graphic>
          <a:graphicData uri="http://schemas.openxmlformats.org/presentationml/2006/ole">
            <mc:AlternateContent xmlns:mc="http://schemas.openxmlformats.org/markup-compatibility/2006">
              <mc:Choice xmlns:v="urn:schemas-microsoft-com:vml" Requires="v">
                <p:oleObj spid="_x0000_s13315" name="文档" r:id="rId3" imgW="5275694" imgH="295190" progId="Word.Document.12">
                  <p:embed/>
                </p:oleObj>
              </mc:Choice>
              <mc:Fallback>
                <p:oleObj name="文档" r:id="rId3" imgW="5275694" imgH="295190" progId="Word.Document.12">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58" y="2899286"/>
                        <a:ext cx="15315383" cy="85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标题 1"/>
          <p:cNvSpPr>
            <a:spLocks noGrp="1"/>
          </p:cNvSpPr>
          <p:nvPr>
            <p:ph type="title"/>
          </p:nvPr>
        </p:nvSpPr>
        <p:spPr>
          <a:xfrm>
            <a:off x="237327" y="211190"/>
            <a:ext cx="8540750" cy="1308299"/>
          </a:xfrm>
        </p:spPr>
        <p:txBody>
          <a:bodyPr>
            <a:normAutofit fontScale="90000"/>
          </a:bodyPr>
          <a:lstStyle/>
          <a:p>
            <a:r>
              <a:rPr lang="en-US" altLang="zh-CN" dirty="0"/>
              <a:t>3.4.1</a:t>
            </a:r>
            <a:r>
              <a:rPr lang="zh-CN" altLang="en-US" dirty="0"/>
              <a:t>大小变换</a:t>
            </a:r>
            <a:r>
              <a:rPr lang="en-US" altLang="zh-CN" dirty="0"/>
              <a:t/>
            </a:r>
            <a:br>
              <a:rPr lang="en-US" altLang="zh-CN" dirty="0"/>
            </a:br>
            <a:r>
              <a:rPr lang="en-US" altLang="zh-CN" dirty="0"/>
              <a:t>     </a:t>
            </a:r>
            <a:r>
              <a:rPr lang="zh-CN" altLang="en-US" sz="2200" u="sng" dirty="0">
                <a:solidFill>
                  <a:srgbClr val="FF0000"/>
                </a:solidFill>
              </a:rPr>
              <a:t>并非所有数据标准化的结果都映射到</a:t>
            </a:r>
            <a:r>
              <a:rPr lang="en-US" altLang="zh-CN" sz="2200" u="sng" dirty="0">
                <a:solidFill>
                  <a:srgbClr val="FF0000"/>
                </a:solidFill>
              </a:rPr>
              <a:t>[0,1]</a:t>
            </a:r>
            <a:r>
              <a:rPr lang="zh-CN" altLang="en-US" sz="2200" u="sng" dirty="0">
                <a:solidFill>
                  <a:srgbClr val="FF0000"/>
                </a:solidFill>
              </a:rPr>
              <a:t>区间上</a:t>
            </a:r>
            <a:r>
              <a:rPr lang="zh-CN" altLang="en-US" sz="2200" dirty="0"/>
              <a:t>，</a:t>
            </a:r>
            <a:r>
              <a:rPr lang="en-US" altLang="zh-CN" sz="2200" dirty="0"/>
              <a:t/>
            </a:r>
            <a:br>
              <a:rPr lang="en-US" altLang="zh-CN" sz="2200" dirty="0"/>
            </a:br>
            <a:r>
              <a:rPr lang="en-US" altLang="zh-CN" sz="2200" dirty="0"/>
              <a:t>       </a:t>
            </a:r>
            <a:r>
              <a:rPr lang="zh-CN" altLang="en-US" sz="2200" dirty="0"/>
              <a:t>其中最常见的标准化方法就是</a:t>
            </a:r>
            <a:r>
              <a:rPr lang="en-US" altLang="zh-CN" sz="2700" dirty="0">
                <a:solidFill>
                  <a:srgbClr val="FF0000"/>
                </a:solidFill>
              </a:rPr>
              <a:t>Z</a:t>
            </a:r>
            <a:r>
              <a:rPr lang="zh-CN" altLang="en-US" sz="2700" dirty="0">
                <a:solidFill>
                  <a:srgbClr val="FF0000"/>
                </a:solidFill>
              </a:rPr>
              <a:t>标准化</a:t>
            </a:r>
            <a:r>
              <a:rPr lang="zh-CN" altLang="en-US" sz="2200" dirty="0"/>
              <a:t>。</a:t>
            </a:r>
            <a:endParaRPr lang="zh-CN" altLang="en-US" dirty="0"/>
          </a:p>
        </p:txBody>
      </p:sp>
      <p:sp>
        <p:nvSpPr>
          <p:cNvPr id="2" name="文本框 1"/>
          <p:cNvSpPr txBox="1"/>
          <p:nvPr/>
        </p:nvSpPr>
        <p:spPr>
          <a:xfrm>
            <a:off x="2267744" y="3143248"/>
            <a:ext cx="1008112" cy="369332"/>
          </a:xfrm>
          <a:prstGeom prst="rect">
            <a:avLst/>
          </a:prstGeom>
          <a:noFill/>
        </p:spPr>
        <p:txBody>
          <a:bodyPr wrap="square" rtlCol="0">
            <a:spAutoFit/>
          </a:bodyPr>
          <a:lstStyle/>
          <a:p>
            <a:r>
              <a:rPr lang="zh-CN" altLang="en-US" dirty="0">
                <a:solidFill>
                  <a:srgbClr val="FF0000"/>
                </a:solidFill>
              </a:rPr>
              <a:t>标准分</a:t>
            </a:r>
            <a:endParaRPr lang="en-US" dirty="0">
              <a:solidFill>
                <a:srgbClr val="FF0000"/>
              </a:solidFill>
            </a:endParaRPr>
          </a:p>
        </p:txBody>
      </p:sp>
      <p:sp>
        <p:nvSpPr>
          <p:cNvPr id="6" name="矩形 5"/>
          <p:cNvSpPr/>
          <p:nvPr/>
        </p:nvSpPr>
        <p:spPr>
          <a:xfrm>
            <a:off x="2105101" y="3881630"/>
            <a:ext cx="5416868" cy="461665"/>
          </a:xfrm>
          <a:prstGeom prst="rect">
            <a:avLst/>
          </a:prstGeom>
          <a:ln>
            <a:solidFill>
              <a:schemeClr val="accent1"/>
            </a:solidFill>
          </a:ln>
        </p:spPr>
        <p:txBody>
          <a:bodyPr wrap="none">
            <a:spAutoFit/>
          </a:bodyPr>
          <a:lstStyle/>
          <a:p>
            <a:r>
              <a:rPr lang="zh-CN" altLang="en-US" sz="2400" b="1" dirty="0">
                <a:solidFill>
                  <a:srgbClr val="333333"/>
                </a:solidFill>
                <a:latin typeface="arial" panose="020B0604020202020204" pitchFamily="34" charset="0"/>
              </a:rPr>
              <a:t>分数与</a:t>
            </a:r>
            <a:r>
              <a:rPr lang="zh-CN" altLang="en-US" sz="2400" b="1" dirty="0">
                <a:solidFill>
                  <a:srgbClr val="136EC2"/>
                </a:solidFill>
                <a:latin typeface="arial" panose="020B0604020202020204" pitchFamily="34" charset="0"/>
                <a:hlinkClick r:id="rId5"/>
              </a:rPr>
              <a:t>平均数</a:t>
            </a:r>
            <a:r>
              <a:rPr lang="zh-CN" altLang="en-US" sz="2400" b="1" dirty="0">
                <a:solidFill>
                  <a:srgbClr val="333333"/>
                </a:solidFill>
                <a:latin typeface="arial" panose="020B0604020202020204" pitchFamily="34" charset="0"/>
              </a:rPr>
              <a:t>的差再除以</a:t>
            </a:r>
            <a:r>
              <a:rPr lang="zh-CN" altLang="en-US" sz="2400" b="1" dirty="0">
                <a:solidFill>
                  <a:srgbClr val="136EC2"/>
                </a:solidFill>
                <a:latin typeface="arial" panose="020B0604020202020204" pitchFamily="34" charset="0"/>
                <a:hlinkClick r:id="rId6"/>
              </a:rPr>
              <a:t>标准差</a:t>
            </a:r>
            <a:r>
              <a:rPr lang="zh-CN" altLang="en-US" sz="2400" b="1" dirty="0">
                <a:solidFill>
                  <a:srgbClr val="333333"/>
                </a:solidFill>
                <a:latin typeface="arial" panose="020B0604020202020204" pitchFamily="34" charset="0"/>
              </a:rPr>
              <a:t>的过程</a:t>
            </a:r>
            <a:endParaRPr lang="zh-CN" altLang="en-US" sz="2400" b="1" dirty="0"/>
          </a:p>
        </p:txBody>
      </p:sp>
    </p:spTree>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b="1" dirty="0"/>
              <a:t>z-score </a:t>
            </a:r>
            <a:r>
              <a:rPr lang="zh-CN" altLang="en-US" b="1" dirty="0"/>
              <a:t>标准化（</a:t>
            </a:r>
            <a:r>
              <a:rPr lang="en-US" altLang="zh-CN" b="1" dirty="0"/>
              <a:t>zero-mean normalization</a:t>
            </a:r>
            <a:r>
              <a:rPr lang="zh-CN" altLang="en-US" b="1" dirty="0"/>
              <a:t>）（</a:t>
            </a:r>
            <a:r>
              <a:rPr lang="zh-CN" altLang="en-US" dirty="0"/>
              <a:t> 标准分数 </a:t>
            </a:r>
            <a:r>
              <a:rPr lang="zh-CN" altLang="en-US" b="1" dirty="0"/>
              <a:t>）</a:t>
            </a:r>
            <a:endParaRPr lang="en-US" altLang="zh-CN" b="1" dirty="0"/>
          </a:p>
          <a:p>
            <a:pPr marL="0" indent="0">
              <a:buNone/>
            </a:pPr>
            <a:r>
              <a:rPr lang="zh-CN" altLang="en-US" dirty="0"/>
              <a:t>   标准分数回答了这样一个问题：</a:t>
            </a:r>
            <a:r>
              <a:rPr lang="en-US" altLang="zh-CN" dirty="0"/>
              <a:t>“</a:t>
            </a:r>
            <a:r>
              <a:rPr lang="zh-CN" altLang="en-US" dirty="0"/>
              <a:t>一个给定分数距离平均数多少个标准差？</a:t>
            </a:r>
            <a:r>
              <a:rPr lang="en-US" altLang="zh-CN" dirty="0"/>
              <a:t>“</a:t>
            </a:r>
          </a:p>
          <a:p>
            <a:pPr marL="0" indent="0">
              <a:buNone/>
            </a:pPr>
            <a:r>
              <a:rPr lang="zh-CN" altLang="en-US" dirty="0"/>
              <a:t>     在</a:t>
            </a:r>
            <a:r>
              <a:rPr lang="zh-CN" altLang="en-US" u="sng" dirty="0">
                <a:solidFill>
                  <a:srgbClr val="FF0000"/>
                </a:solidFill>
              </a:rPr>
              <a:t>平均数之</a:t>
            </a:r>
            <a:r>
              <a:rPr lang="zh-CN" altLang="en-US" sz="2800" u="sng" dirty="0">
                <a:solidFill>
                  <a:srgbClr val="FF0000"/>
                </a:solidFill>
              </a:rPr>
              <a:t>上</a:t>
            </a:r>
            <a:r>
              <a:rPr lang="zh-CN" altLang="en-US" u="sng" dirty="0">
                <a:solidFill>
                  <a:srgbClr val="FF0000"/>
                </a:solidFill>
              </a:rPr>
              <a:t>的分数</a:t>
            </a:r>
            <a:r>
              <a:rPr lang="zh-CN" altLang="en-US" dirty="0"/>
              <a:t>会得到一个</a:t>
            </a:r>
            <a:r>
              <a:rPr lang="zh-CN" altLang="en-US" u="sng" dirty="0">
                <a:solidFill>
                  <a:srgbClr val="FF0000"/>
                </a:solidFill>
              </a:rPr>
              <a:t>正的标准分数</a:t>
            </a:r>
            <a:endParaRPr lang="en-US" altLang="zh-CN" dirty="0"/>
          </a:p>
          <a:p>
            <a:pPr marL="0" indent="0">
              <a:buNone/>
            </a:pPr>
            <a:r>
              <a:rPr lang="zh-CN" altLang="en-US" dirty="0"/>
              <a:t>     在</a:t>
            </a:r>
            <a:r>
              <a:rPr lang="zh-CN" altLang="en-US" u="sng" dirty="0">
                <a:solidFill>
                  <a:srgbClr val="FF0000"/>
                </a:solidFill>
              </a:rPr>
              <a:t>平均数之</a:t>
            </a:r>
            <a:r>
              <a:rPr lang="zh-CN" altLang="en-US" sz="2800" u="sng" dirty="0">
                <a:solidFill>
                  <a:srgbClr val="FF0000"/>
                </a:solidFill>
              </a:rPr>
              <a:t>下</a:t>
            </a:r>
            <a:r>
              <a:rPr lang="zh-CN" altLang="en-US" u="sng" dirty="0">
                <a:solidFill>
                  <a:srgbClr val="FF0000"/>
                </a:solidFill>
              </a:rPr>
              <a:t>的分</a:t>
            </a:r>
            <a:r>
              <a:rPr lang="zh-CN" altLang="en-US" dirty="0"/>
              <a:t>数会得到一个</a:t>
            </a:r>
            <a:r>
              <a:rPr lang="zh-CN" altLang="en-US" u="sng" dirty="0">
                <a:solidFill>
                  <a:srgbClr val="FF0000"/>
                </a:solidFill>
              </a:rPr>
              <a:t>负的标准分数</a:t>
            </a:r>
            <a:r>
              <a:rPr lang="zh-CN" altLang="en-US" dirty="0"/>
              <a:t>。</a:t>
            </a:r>
            <a:endParaRPr lang="en-US" altLang="zh-CN" dirty="0"/>
          </a:p>
          <a:p>
            <a:endParaRPr lang="en-US" altLang="zh-CN" b="1" dirty="0"/>
          </a:p>
          <a:p>
            <a:pPr>
              <a:buNone/>
            </a:pP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2.4</a:t>
            </a:r>
            <a:r>
              <a:rPr lang="zh-CN" altLang="en-US" dirty="0"/>
              <a:t>数据变换</a:t>
            </a:r>
          </a:p>
          <a:p>
            <a:endParaRPr lang="zh-CN" altLang="en-US" dirty="0"/>
          </a:p>
        </p:txBody>
      </p:sp>
      <p:sp>
        <p:nvSpPr>
          <p:cNvPr id="2" name="矩形 1"/>
          <p:cNvSpPr/>
          <p:nvPr/>
        </p:nvSpPr>
        <p:spPr>
          <a:xfrm>
            <a:off x="1331640" y="4762274"/>
            <a:ext cx="6836770" cy="461665"/>
          </a:xfrm>
          <a:prstGeom prst="rect">
            <a:avLst/>
          </a:prstGeom>
          <a:ln>
            <a:solidFill>
              <a:srgbClr val="FF0000"/>
            </a:solidFill>
          </a:ln>
        </p:spPr>
        <p:txBody>
          <a:bodyPr wrap="square">
            <a:spAutoFit/>
          </a:bodyPr>
          <a:lstStyle/>
          <a:p>
            <a:r>
              <a:rPr lang="en-US" altLang="zh-CN" sz="2400" dirty="0"/>
              <a:t>1988</a:t>
            </a:r>
            <a:r>
              <a:rPr lang="zh-CN" altLang="en-US" sz="2400" dirty="0"/>
              <a:t>～</a:t>
            </a:r>
            <a:r>
              <a:rPr lang="en-US" altLang="zh-CN" sz="2400" dirty="0"/>
              <a:t>2006</a:t>
            </a:r>
            <a:r>
              <a:rPr lang="zh-CN" altLang="en-US" sz="2400" dirty="0"/>
              <a:t>年，中国广东的高考实施标准分制度</a:t>
            </a:r>
            <a:r>
              <a:rPr lang="en-US" altLang="zh-CN" sz="2400" dirty="0"/>
              <a:t>.</a:t>
            </a:r>
            <a:endParaRPr lang="en-US" sz="2400" dirty="0"/>
          </a:p>
        </p:txBody>
      </p:sp>
      <p:sp>
        <p:nvSpPr>
          <p:cNvPr id="6" name="矩形 5"/>
          <p:cNvSpPr/>
          <p:nvPr/>
        </p:nvSpPr>
        <p:spPr>
          <a:xfrm>
            <a:off x="1257637" y="5445224"/>
            <a:ext cx="6984776" cy="1200329"/>
          </a:xfrm>
          <a:prstGeom prst="rect">
            <a:avLst/>
          </a:prstGeom>
          <a:ln>
            <a:solidFill>
              <a:srgbClr val="FF0000"/>
            </a:solidFill>
          </a:ln>
        </p:spPr>
        <p:txBody>
          <a:bodyPr wrap="square">
            <a:spAutoFit/>
          </a:bodyPr>
          <a:lstStyle/>
          <a:p>
            <a:r>
              <a:rPr lang="zh-CN" altLang="en-US" sz="2400" dirty="0"/>
              <a:t>标准分有</a:t>
            </a:r>
            <a:r>
              <a:rPr lang="zh-CN" altLang="en-US" sz="2400" dirty="0">
                <a:solidFill>
                  <a:srgbClr val="FF0000"/>
                </a:solidFill>
              </a:rPr>
              <a:t>一致命弱点</a:t>
            </a:r>
            <a:r>
              <a:rPr lang="zh-CN" altLang="en-US" sz="2400" dirty="0"/>
              <a:t>，</a:t>
            </a:r>
            <a:r>
              <a:rPr lang="zh-CN" altLang="en-US" sz="2400" u="sng" dirty="0"/>
              <a:t>若数据有误，标准分数将难以修改</a:t>
            </a:r>
            <a:r>
              <a:rPr lang="zh-CN" altLang="en-US" sz="2400" dirty="0"/>
              <a:t>，</a:t>
            </a:r>
            <a:r>
              <a:rPr lang="zh-CN" altLang="en-US" sz="2400" u="sng" dirty="0"/>
              <a:t>可以引发数千乃至上万人的分数需要修正</a:t>
            </a:r>
            <a:r>
              <a:rPr lang="zh-CN" altLang="en-US" sz="2400" dirty="0"/>
              <a:t>，因为它是以名次或顺序来计分。</a:t>
            </a:r>
            <a:endParaRPr lang="en-US" sz="2400" dirty="0"/>
          </a:p>
        </p:txBody>
      </p:sp>
      <p:sp>
        <p:nvSpPr>
          <p:cNvPr id="9" name="标题 1"/>
          <p:cNvSpPr>
            <a:spLocks noGrp="1"/>
          </p:cNvSpPr>
          <p:nvPr>
            <p:ph type="title"/>
          </p:nvPr>
        </p:nvSpPr>
        <p:spPr>
          <a:xfrm>
            <a:off x="237327" y="211190"/>
            <a:ext cx="8540750" cy="1308299"/>
          </a:xfrm>
        </p:spPr>
        <p:txBody>
          <a:bodyPr>
            <a:normAutofit fontScale="90000"/>
          </a:bodyPr>
          <a:lstStyle/>
          <a:p>
            <a:r>
              <a:rPr lang="en-US" altLang="zh-CN" dirty="0"/>
              <a:t>3.4.1</a:t>
            </a:r>
            <a:r>
              <a:rPr lang="zh-CN" altLang="en-US" dirty="0"/>
              <a:t>大小变换</a:t>
            </a:r>
            <a:r>
              <a:rPr lang="en-US" altLang="zh-CN" dirty="0"/>
              <a:t/>
            </a:r>
            <a:br>
              <a:rPr lang="en-US" altLang="zh-CN" dirty="0"/>
            </a:br>
            <a:r>
              <a:rPr lang="en-US" altLang="zh-CN" dirty="0"/>
              <a:t>     </a:t>
            </a:r>
            <a:r>
              <a:rPr lang="zh-CN" altLang="en-US" sz="2200" u="sng" dirty="0">
                <a:solidFill>
                  <a:srgbClr val="FF0000"/>
                </a:solidFill>
              </a:rPr>
              <a:t>并非所有数据标准化的结果都映射到</a:t>
            </a:r>
            <a:r>
              <a:rPr lang="en-US" altLang="zh-CN" sz="2200" u="sng" dirty="0">
                <a:solidFill>
                  <a:srgbClr val="FF0000"/>
                </a:solidFill>
              </a:rPr>
              <a:t>[0,1]</a:t>
            </a:r>
            <a:r>
              <a:rPr lang="zh-CN" altLang="en-US" sz="2200" u="sng" dirty="0">
                <a:solidFill>
                  <a:srgbClr val="FF0000"/>
                </a:solidFill>
              </a:rPr>
              <a:t>区间上</a:t>
            </a:r>
            <a:r>
              <a:rPr lang="zh-CN" altLang="en-US" sz="2200" dirty="0"/>
              <a:t>，</a:t>
            </a:r>
            <a:r>
              <a:rPr lang="en-US" altLang="zh-CN" sz="2200" dirty="0"/>
              <a:t/>
            </a:r>
            <a:br>
              <a:rPr lang="en-US" altLang="zh-CN" sz="2200" dirty="0"/>
            </a:br>
            <a:r>
              <a:rPr lang="en-US" altLang="zh-CN" sz="2200" dirty="0"/>
              <a:t>       </a:t>
            </a:r>
            <a:r>
              <a:rPr lang="zh-CN" altLang="en-US" sz="2200" dirty="0"/>
              <a:t>其中最常见的标准化方法就是</a:t>
            </a:r>
            <a:r>
              <a:rPr lang="en-US" altLang="zh-CN" sz="2700" dirty="0">
                <a:solidFill>
                  <a:srgbClr val="FF0000"/>
                </a:solidFill>
              </a:rPr>
              <a:t>Z</a:t>
            </a:r>
            <a:r>
              <a:rPr lang="zh-CN" altLang="en-US" sz="2700" dirty="0">
                <a:solidFill>
                  <a:srgbClr val="FF0000"/>
                </a:solidFill>
              </a:rPr>
              <a:t>标准化</a:t>
            </a:r>
            <a:r>
              <a:rPr lang="zh-CN" altLang="en-US" sz="2200" dirty="0"/>
              <a:t>。</a:t>
            </a:r>
            <a:endParaRPr lang="zh-CN" altLang="en-US" dirty="0"/>
          </a:p>
        </p:txBody>
      </p:sp>
    </p:spTree>
    <p:extLst>
      <p:ext uri="{BB962C8B-B14F-4D97-AF65-F5344CB8AC3E}">
        <p14:creationId xmlns:p14="http://schemas.microsoft.com/office/powerpoint/2010/main" val="1259854073"/>
      </p:ext>
    </p:extLst>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t>3.4.2 </a:t>
            </a:r>
            <a:r>
              <a:rPr lang="zh-CN" altLang="en-US" dirty="0"/>
              <a:t>类型变换</a:t>
            </a:r>
          </a:p>
        </p:txBody>
      </p:sp>
      <p:sp>
        <p:nvSpPr>
          <p:cNvPr id="21507" name="内容占位符 2"/>
          <p:cNvSpPr>
            <a:spLocks noGrp="1"/>
          </p:cNvSpPr>
          <p:nvPr>
            <p:ph idx="1"/>
          </p:nvPr>
        </p:nvSpPr>
        <p:spPr>
          <a:xfrm>
            <a:off x="571472" y="1428736"/>
            <a:ext cx="8153400" cy="4762500"/>
          </a:xfrm>
        </p:spPr>
        <p:txBody>
          <a:bodyPr/>
          <a:lstStyle/>
          <a:p>
            <a:pPr>
              <a:buNone/>
            </a:pPr>
            <a:r>
              <a:rPr lang="zh-CN" altLang="en-US" b="1" dirty="0"/>
              <a:t>（</a:t>
            </a:r>
            <a:r>
              <a:rPr lang="en-US" b="1" dirty="0"/>
              <a:t>1</a:t>
            </a:r>
            <a:r>
              <a:rPr lang="zh-CN" altLang="en-US" b="1" dirty="0"/>
              <a:t>）一对一转换</a:t>
            </a:r>
            <a:endParaRPr lang="zh-CN" altLang="en-US" dirty="0"/>
          </a:p>
        </p:txBody>
      </p:sp>
      <p:sp>
        <p:nvSpPr>
          <p:cNvPr id="21509" name="文本占位符 4"/>
          <p:cNvSpPr>
            <a:spLocks noGrp="1"/>
          </p:cNvSpPr>
          <p:nvPr>
            <p:ph type="body" sz="quarter" idx="14"/>
          </p:nvPr>
        </p:nvSpPr>
        <p:spPr>
          <a:ln w="9525"/>
        </p:spPr>
        <p:txBody>
          <a:bodyPr>
            <a:normAutofit lnSpcReduction="10000"/>
          </a:bodyPr>
          <a:lstStyle/>
          <a:p>
            <a:r>
              <a:rPr lang="en-US" altLang="zh-CN" dirty="0"/>
              <a:t>2.4</a:t>
            </a:r>
            <a:r>
              <a:rPr lang="zh-CN" altLang="en-US" dirty="0"/>
              <a:t>数据变换</a:t>
            </a:r>
          </a:p>
          <a:p>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41588108"/>
              </p:ext>
            </p:extLst>
          </p:nvPr>
        </p:nvGraphicFramePr>
        <p:xfrm>
          <a:off x="516482" y="2135779"/>
          <a:ext cx="8015958" cy="3357582"/>
        </p:xfrm>
        <a:graphic>
          <a:graphicData uri="http://schemas.openxmlformats.org/drawingml/2006/table">
            <a:tbl>
              <a:tblPr/>
              <a:tblGrid>
                <a:gridCol w="4127526">
                  <a:extLst>
                    <a:ext uri="{9D8B030D-6E8A-4147-A177-3AD203B41FA5}">
                      <a16:colId xmlns:a16="http://schemas.microsoft.com/office/drawing/2014/main" xmlns="" val="20000"/>
                    </a:ext>
                  </a:extLst>
                </a:gridCol>
                <a:gridCol w="3888432">
                  <a:extLst>
                    <a:ext uri="{9D8B030D-6E8A-4147-A177-3AD203B41FA5}">
                      <a16:colId xmlns:a16="http://schemas.microsoft.com/office/drawing/2014/main" xmlns="" val="20001"/>
                    </a:ext>
                  </a:extLst>
                </a:gridCol>
              </a:tblGrid>
              <a:tr h="559597">
                <a:tc>
                  <a:txBody>
                    <a:bodyPr/>
                    <a:lstStyle/>
                    <a:p>
                      <a:pPr indent="231140" algn="just">
                        <a:spcAft>
                          <a:spcPts val="0"/>
                        </a:spcAft>
                      </a:pPr>
                      <a:r>
                        <a:rPr lang="zh-CN" sz="2400" b="1" kern="100" dirty="0">
                          <a:solidFill>
                            <a:srgbClr val="FFFFFF"/>
                          </a:solidFill>
                          <a:latin typeface="Times New Roman"/>
                          <a:ea typeface="宋体"/>
                          <a:cs typeface="Times New Roman"/>
                        </a:rPr>
                        <a:t>来源变量的值（字符串型）</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231775" algn="just">
                        <a:spcAft>
                          <a:spcPts val="0"/>
                        </a:spcAft>
                      </a:pPr>
                      <a:r>
                        <a:rPr lang="zh-CN" sz="2400" b="1" kern="100" dirty="0">
                          <a:solidFill>
                            <a:srgbClr val="FFFFFF"/>
                          </a:solidFill>
                          <a:latin typeface="Times New Roman"/>
                          <a:ea typeface="宋体"/>
                          <a:cs typeface="Times New Roman"/>
                        </a:rPr>
                        <a:t>目标变量的值（日期型）</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559597">
                <a:tc>
                  <a:txBody>
                    <a:bodyPr/>
                    <a:lstStyle/>
                    <a:p>
                      <a:pPr algn="ctr">
                        <a:spcAft>
                          <a:spcPts val="0"/>
                        </a:spcAft>
                      </a:pPr>
                      <a:r>
                        <a:rPr lang="en-US" sz="2400" b="1" kern="100">
                          <a:latin typeface="Times New Roman"/>
                          <a:ea typeface="宋体"/>
                          <a:cs typeface="Times New Roman"/>
                        </a:rPr>
                        <a:t>1969</a:t>
                      </a:r>
                      <a:r>
                        <a:rPr lang="zh-CN" sz="2400" b="1" kern="100">
                          <a:latin typeface="Times New Roman"/>
                          <a:ea typeface="宋体"/>
                          <a:cs typeface="Times New Roman"/>
                        </a:rPr>
                        <a:t>年</a:t>
                      </a:r>
                      <a:r>
                        <a:rPr lang="en-US" sz="2400" b="1" kern="100">
                          <a:latin typeface="Times New Roman"/>
                          <a:ea typeface="宋体"/>
                          <a:cs typeface="Times New Roman"/>
                        </a:rPr>
                        <a:t>12</a:t>
                      </a:r>
                      <a:r>
                        <a:rPr lang="zh-CN" sz="2400" b="1" kern="100">
                          <a:latin typeface="Times New Roman"/>
                          <a:ea typeface="宋体"/>
                          <a:cs typeface="Times New Roman"/>
                        </a:rPr>
                        <a:t>月</a:t>
                      </a:r>
                      <a:r>
                        <a:rPr lang="en-US" sz="2400" b="1" kern="100">
                          <a:latin typeface="Times New Roman"/>
                          <a:ea typeface="宋体"/>
                          <a:cs typeface="Times New Roman"/>
                        </a:rPr>
                        <a:t>30</a:t>
                      </a:r>
                      <a:r>
                        <a:rPr lang="zh-CN" sz="2400" b="1" kern="100">
                          <a:latin typeface="Times New Roman"/>
                          <a:ea typeface="宋体"/>
                          <a:cs typeface="Times New Roman"/>
                        </a:rPr>
                        <a:t>日</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a:latin typeface="Times New Roman"/>
                          <a:ea typeface="宋体"/>
                          <a:cs typeface="Times New Roman"/>
                        </a:rPr>
                        <a:t>1969/12/30</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59597">
                <a:tc>
                  <a:txBody>
                    <a:bodyPr/>
                    <a:lstStyle/>
                    <a:p>
                      <a:pPr algn="ctr">
                        <a:spcAft>
                          <a:spcPts val="0"/>
                        </a:spcAft>
                      </a:pPr>
                      <a:r>
                        <a:rPr lang="en-US" sz="2400" b="1" kern="100">
                          <a:latin typeface="Times New Roman"/>
                          <a:ea typeface="宋体"/>
                          <a:cs typeface="Times New Roman"/>
                        </a:rPr>
                        <a:t>1979</a:t>
                      </a:r>
                      <a:r>
                        <a:rPr lang="zh-CN" sz="2400" b="1" kern="100">
                          <a:latin typeface="Times New Roman"/>
                          <a:ea typeface="宋体"/>
                          <a:cs typeface="Times New Roman"/>
                        </a:rPr>
                        <a:t>年</a:t>
                      </a:r>
                      <a:r>
                        <a:rPr lang="en-US" sz="2400" b="1" kern="100">
                          <a:latin typeface="Times New Roman"/>
                          <a:ea typeface="宋体"/>
                          <a:cs typeface="Times New Roman"/>
                        </a:rPr>
                        <a:t>12</a:t>
                      </a:r>
                      <a:r>
                        <a:rPr lang="zh-CN" sz="2400" b="1" kern="100">
                          <a:latin typeface="Times New Roman"/>
                          <a:ea typeface="宋体"/>
                          <a:cs typeface="Times New Roman"/>
                        </a:rPr>
                        <a:t>月</a:t>
                      </a:r>
                      <a:r>
                        <a:rPr lang="en-US" sz="2400" b="1" kern="100">
                          <a:latin typeface="Times New Roman"/>
                          <a:ea typeface="宋体"/>
                          <a:cs typeface="Times New Roman"/>
                        </a:rPr>
                        <a:t>30</a:t>
                      </a:r>
                      <a:r>
                        <a:rPr lang="zh-CN" sz="2400" b="1" kern="100">
                          <a:latin typeface="Times New Roman"/>
                          <a:ea typeface="宋体"/>
                          <a:cs typeface="Times New Roman"/>
                        </a:rPr>
                        <a:t>日</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a:latin typeface="Times New Roman"/>
                          <a:ea typeface="宋体"/>
                          <a:cs typeface="Times New Roman"/>
                        </a:rPr>
                        <a:t>1979/12/30</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59597">
                <a:tc>
                  <a:txBody>
                    <a:bodyPr/>
                    <a:lstStyle/>
                    <a:p>
                      <a:pPr algn="ctr">
                        <a:spcAft>
                          <a:spcPts val="0"/>
                        </a:spcAft>
                      </a:pPr>
                      <a:r>
                        <a:rPr lang="en-US" sz="2400" b="1" kern="100">
                          <a:latin typeface="Times New Roman"/>
                          <a:ea typeface="宋体"/>
                          <a:cs typeface="Times New Roman"/>
                        </a:rPr>
                        <a:t>1980</a:t>
                      </a:r>
                      <a:r>
                        <a:rPr lang="zh-CN" sz="2400" b="1" kern="100">
                          <a:latin typeface="Times New Roman"/>
                          <a:ea typeface="宋体"/>
                          <a:cs typeface="Times New Roman"/>
                        </a:rPr>
                        <a:t>年</a:t>
                      </a:r>
                      <a:r>
                        <a:rPr lang="en-US" sz="2400" b="1" kern="100">
                          <a:latin typeface="Times New Roman"/>
                          <a:ea typeface="宋体"/>
                          <a:cs typeface="Times New Roman"/>
                        </a:rPr>
                        <a:t>1</a:t>
                      </a:r>
                      <a:r>
                        <a:rPr lang="zh-CN" sz="2400" b="1" kern="100">
                          <a:latin typeface="Times New Roman"/>
                          <a:ea typeface="宋体"/>
                          <a:cs typeface="Times New Roman"/>
                        </a:rPr>
                        <a:t>月</a:t>
                      </a:r>
                      <a:r>
                        <a:rPr lang="en-US" sz="2400" b="1" kern="100">
                          <a:latin typeface="Times New Roman"/>
                          <a:ea typeface="宋体"/>
                          <a:cs typeface="Times New Roman"/>
                        </a:rPr>
                        <a:t>1</a:t>
                      </a:r>
                      <a:r>
                        <a:rPr lang="zh-CN" sz="2400" b="1" kern="100">
                          <a:latin typeface="Times New Roman"/>
                          <a:ea typeface="宋体"/>
                          <a:cs typeface="Times New Roman"/>
                        </a:rPr>
                        <a:t>日</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a:latin typeface="Times New Roman"/>
                          <a:ea typeface="宋体"/>
                          <a:cs typeface="Times New Roman"/>
                        </a:rPr>
                        <a:t>1980/1/1</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59597">
                <a:tc>
                  <a:txBody>
                    <a:bodyPr/>
                    <a:lstStyle/>
                    <a:p>
                      <a:pPr algn="ctr">
                        <a:spcAft>
                          <a:spcPts val="0"/>
                        </a:spcAft>
                      </a:pPr>
                      <a:r>
                        <a:rPr lang="en-US" sz="2400" b="1" kern="100">
                          <a:latin typeface="Times New Roman"/>
                          <a:ea typeface="宋体"/>
                          <a:cs typeface="Times New Roman"/>
                        </a:rPr>
                        <a:t>1999</a:t>
                      </a:r>
                      <a:r>
                        <a:rPr lang="zh-CN" sz="2400" b="1" kern="100">
                          <a:latin typeface="Times New Roman"/>
                          <a:ea typeface="宋体"/>
                          <a:cs typeface="Times New Roman"/>
                        </a:rPr>
                        <a:t>年</a:t>
                      </a:r>
                      <a:r>
                        <a:rPr lang="en-US" sz="2400" b="1" kern="100">
                          <a:latin typeface="Times New Roman"/>
                          <a:ea typeface="宋体"/>
                          <a:cs typeface="Times New Roman"/>
                        </a:rPr>
                        <a:t>12</a:t>
                      </a:r>
                      <a:r>
                        <a:rPr lang="zh-CN" sz="2400" b="1" kern="100">
                          <a:latin typeface="Times New Roman"/>
                          <a:ea typeface="宋体"/>
                          <a:cs typeface="Times New Roman"/>
                        </a:rPr>
                        <a:t>月</a:t>
                      </a:r>
                      <a:r>
                        <a:rPr lang="en-US" sz="2400" b="1" kern="100">
                          <a:latin typeface="Times New Roman"/>
                          <a:ea typeface="宋体"/>
                          <a:cs typeface="Times New Roman"/>
                        </a:rPr>
                        <a:t>30</a:t>
                      </a:r>
                      <a:r>
                        <a:rPr lang="zh-CN" sz="2400" b="1" kern="100">
                          <a:latin typeface="Times New Roman"/>
                          <a:ea typeface="宋体"/>
                          <a:cs typeface="Times New Roman"/>
                        </a:rPr>
                        <a:t>日</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a:latin typeface="Times New Roman"/>
                          <a:ea typeface="宋体"/>
                          <a:cs typeface="Times New Roman"/>
                        </a:rPr>
                        <a:t>1999/12/30</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59597">
                <a:tc>
                  <a:txBody>
                    <a:bodyPr/>
                    <a:lstStyle/>
                    <a:p>
                      <a:pPr algn="ctr">
                        <a:spcAft>
                          <a:spcPts val="0"/>
                        </a:spcAft>
                      </a:pPr>
                      <a:r>
                        <a:rPr lang="en-US" sz="2400" b="1" kern="100">
                          <a:latin typeface="Times New Roman"/>
                          <a:ea typeface="宋体"/>
                          <a:cs typeface="Times New Roman"/>
                        </a:rPr>
                        <a:t>2016</a:t>
                      </a:r>
                      <a:r>
                        <a:rPr lang="zh-CN" sz="2400" b="1" kern="100">
                          <a:latin typeface="Times New Roman"/>
                          <a:ea typeface="宋体"/>
                          <a:cs typeface="Times New Roman"/>
                        </a:rPr>
                        <a:t>年</a:t>
                      </a:r>
                      <a:r>
                        <a:rPr lang="en-US" sz="2400" b="1" kern="100">
                          <a:latin typeface="Times New Roman"/>
                          <a:ea typeface="宋体"/>
                          <a:cs typeface="Times New Roman"/>
                        </a:rPr>
                        <a:t>1</a:t>
                      </a:r>
                      <a:r>
                        <a:rPr lang="zh-CN" sz="2400" b="1" kern="100">
                          <a:latin typeface="Times New Roman"/>
                          <a:ea typeface="宋体"/>
                          <a:cs typeface="Times New Roman"/>
                        </a:rPr>
                        <a:t>月</a:t>
                      </a:r>
                      <a:r>
                        <a:rPr lang="en-US" sz="2400" b="1" kern="100">
                          <a:latin typeface="Times New Roman"/>
                          <a:ea typeface="宋体"/>
                          <a:cs typeface="Times New Roman"/>
                        </a:rPr>
                        <a:t>12</a:t>
                      </a:r>
                      <a:r>
                        <a:rPr lang="zh-CN" sz="2400" b="1" kern="100">
                          <a:latin typeface="Times New Roman"/>
                          <a:ea typeface="宋体"/>
                          <a:cs typeface="Times New Roman"/>
                        </a:rPr>
                        <a:t>日</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a:latin typeface="Times New Roman"/>
                          <a:ea typeface="宋体"/>
                          <a:cs typeface="Times New Roman"/>
                        </a:rPr>
                        <a:t>2016/1/12</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3896933" y="5733256"/>
            <a:ext cx="150247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一对一转换</a:t>
            </a:r>
          </a:p>
        </p:txBody>
      </p:sp>
    </p:spTree>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484784"/>
            <a:ext cx="8153400" cy="4762910"/>
          </a:xfrm>
        </p:spPr>
        <p:txBody>
          <a:bodyPr/>
          <a:lstStyle/>
          <a:p>
            <a:pPr marL="0" indent="0">
              <a:buNone/>
            </a:pPr>
            <a:r>
              <a:rPr lang="zh-CN" altLang="en-US" b="1" dirty="0"/>
              <a:t> （</a:t>
            </a:r>
            <a:r>
              <a:rPr lang="en-US" b="1" dirty="0"/>
              <a:t>2</a:t>
            </a:r>
            <a:r>
              <a:rPr lang="zh-CN" altLang="en-US" b="1" dirty="0"/>
              <a:t>）多对一转换</a:t>
            </a: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2.4</a:t>
            </a:r>
            <a:r>
              <a:rPr lang="zh-CN" altLang="en-US" dirty="0"/>
              <a:t>数据变换</a:t>
            </a:r>
          </a:p>
          <a:p>
            <a:endParaRPr lang="zh-CN" altLang="en-US" dirty="0"/>
          </a:p>
        </p:txBody>
      </p:sp>
      <p:graphicFrame>
        <p:nvGraphicFramePr>
          <p:cNvPr id="6" name="表格 5"/>
          <p:cNvGraphicFramePr>
            <a:graphicFrameLocks noGrp="1"/>
          </p:cNvGraphicFramePr>
          <p:nvPr/>
        </p:nvGraphicFramePr>
        <p:xfrm>
          <a:off x="714348" y="2328382"/>
          <a:ext cx="7358114" cy="3172320"/>
        </p:xfrm>
        <a:graphic>
          <a:graphicData uri="http://schemas.openxmlformats.org/drawingml/2006/table">
            <a:tbl>
              <a:tblPr/>
              <a:tblGrid>
                <a:gridCol w="3633198">
                  <a:extLst>
                    <a:ext uri="{9D8B030D-6E8A-4147-A177-3AD203B41FA5}">
                      <a16:colId xmlns:a16="http://schemas.microsoft.com/office/drawing/2014/main" xmlns="" val="20000"/>
                    </a:ext>
                  </a:extLst>
                </a:gridCol>
                <a:gridCol w="3724916">
                  <a:extLst>
                    <a:ext uri="{9D8B030D-6E8A-4147-A177-3AD203B41FA5}">
                      <a16:colId xmlns:a16="http://schemas.microsoft.com/office/drawing/2014/main" xmlns="" val="20001"/>
                    </a:ext>
                  </a:extLst>
                </a:gridCol>
              </a:tblGrid>
              <a:tr h="488160">
                <a:tc>
                  <a:txBody>
                    <a:bodyPr/>
                    <a:lstStyle/>
                    <a:p>
                      <a:pPr indent="231140" algn="ctr">
                        <a:spcAft>
                          <a:spcPts val="0"/>
                        </a:spcAft>
                      </a:pPr>
                      <a:r>
                        <a:rPr lang="zh-CN" sz="2400" b="1" kern="100">
                          <a:solidFill>
                            <a:srgbClr val="FFFFFF"/>
                          </a:solidFill>
                          <a:latin typeface="Times New Roman"/>
                          <a:ea typeface="宋体"/>
                          <a:cs typeface="Times New Roman"/>
                        </a:rPr>
                        <a:t>来源变量的值（日期型）</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231775" algn="ctr">
                        <a:spcAft>
                          <a:spcPts val="0"/>
                        </a:spcAft>
                      </a:pPr>
                      <a:r>
                        <a:rPr lang="zh-CN" sz="2400" b="1" kern="100">
                          <a:solidFill>
                            <a:srgbClr val="FFFFFF"/>
                          </a:solidFill>
                          <a:latin typeface="Times New Roman"/>
                          <a:ea typeface="宋体"/>
                          <a:cs typeface="Times New Roman"/>
                        </a:rPr>
                        <a:t>目标变量的值（字符串型）</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488160">
                <a:tc>
                  <a:txBody>
                    <a:bodyPr/>
                    <a:lstStyle/>
                    <a:p>
                      <a:pPr algn="ctr">
                        <a:spcAft>
                          <a:spcPts val="0"/>
                        </a:spcAft>
                      </a:pPr>
                      <a:r>
                        <a:rPr lang="en-US" sz="2400" b="1" kern="100">
                          <a:latin typeface="Times New Roman"/>
                          <a:ea typeface="宋体"/>
                          <a:cs typeface="Times New Roman"/>
                        </a:rPr>
                        <a:t>&lt;= 1969/12/31</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a:latin typeface="Times New Roman"/>
                          <a:ea typeface="宋体"/>
                          <a:cs typeface="Times New Roman"/>
                        </a:rPr>
                        <a:t>70</a:t>
                      </a:r>
                      <a:r>
                        <a:rPr lang="zh-CN" sz="2400" kern="100">
                          <a:latin typeface="Times New Roman"/>
                          <a:ea typeface="宋体"/>
                          <a:cs typeface="Times New Roman"/>
                        </a:rPr>
                        <a:t>前</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88160">
                <a:tc>
                  <a:txBody>
                    <a:bodyPr/>
                    <a:lstStyle/>
                    <a:p>
                      <a:pPr algn="ctr">
                        <a:spcAft>
                          <a:spcPts val="0"/>
                        </a:spcAft>
                      </a:pPr>
                      <a:r>
                        <a:rPr lang="en-US" sz="2400" b="1" kern="100">
                          <a:latin typeface="Times New Roman"/>
                          <a:ea typeface="宋体"/>
                          <a:cs typeface="Times New Roman"/>
                        </a:rPr>
                        <a:t>1970/1/1~1979/12/31</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a:latin typeface="Times New Roman"/>
                          <a:ea typeface="宋体"/>
                          <a:cs typeface="Times New Roman"/>
                        </a:rPr>
                        <a:t>70</a:t>
                      </a:r>
                      <a:r>
                        <a:rPr lang="zh-CN" sz="2400" kern="100">
                          <a:latin typeface="Times New Roman"/>
                          <a:ea typeface="宋体"/>
                          <a:cs typeface="Times New Roman"/>
                        </a:rPr>
                        <a:t>后</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88160">
                <a:tc>
                  <a:txBody>
                    <a:bodyPr/>
                    <a:lstStyle/>
                    <a:p>
                      <a:pPr algn="ctr">
                        <a:spcAft>
                          <a:spcPts val="0"/>
                        </a:spcAft>
                      </a:pPr>
                      <a:r>
                        <a:rPr lang="en-US" sz="2400" b="1" kern="100">
                          <a:latin typeface="Times New Roman"/>
                          <a:ea typeface="宋体"/>
                          <a:cs typeface="Times New Roman"/>
                        </a:rPr>
                        <a:t>1980/1/1~1989/12/31</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a:latin typeface="Times New Roman"/>
                          <a:ea typeface="宋体"/>
                          <a:cs typeface="Times New Roman"/>
                        </a:rPr>
                        <a:t>80</a:t>
                      </a:r>
                      <a:r>
                        <a:rPr lang="zh-CN" sz="2400" kern="100">
                          <a:latin typeface="Times New Roman"/>
                          <a:ea typeface="宋体"/>
                          <a:cs typeface="Times New Roman"/>
                        </a:rPr>
                        <a:t>后</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88160">
                <a:tc>
                  <a:txBody>
                    <a:bodyPr/>
                    <a:lstStyle/>
                    <a:p>
                      <a:pPr algn="ctr">
                        <a:spcAft>
                          <a:spcPts val="0"/>
                        </a:spcAft>
                      </a:pPr>
                      <a:r>
                        <a:rPr lang="en-US" sz="2400" b="1" kern="100">
                          <a:latin typeface="Times New Roman"/>
                          <a:ea typeface="宋体"/>
                          <a:cs typeface="Times New Roman"/>
                        </a:rPr>
                        <a:t>1990/1/1~1999/12/31</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a:latin typeface="Times New Roman"/>
                          <a:ea typeface="宋体"/>
                          <a:cs typeface="Times New Roman"/>
                        </a:rPr>
                        <a:t>90</a:t>
                      </a:r>
                      <a:r>
                        <a:rPr lang="zh-CN" sz="2400" kern="100" dirty="0">
                          <a:latin typeface="Times New Roman"/>
                          <a:ea typeface="宋体"/>
                          <a:cs typeface="Times New Roman"/>
                        </a:rPr>
                        <a:t>后</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88160">
                <a:tc>
                  <a:txBody>
                    <a:bodyPr/>
                    <a:lstStyle/>
                    <a:p>
                      <a:pPr algn="ctr">
                        <a:spcAft>
                          <a:spcPts val="0"/>
                        </a:spcAft>
                      </a:pPr>
                      <a:r>
                        <a:rPr lang="en-US" sz="2400" b="1" kern="100">
                          <a:latin typeface="Times New Roman"/>
                          <a:ea typeface="宋体"/>
                          <a:cs typeface="Times New Roman"/>
                        </a:rPr>
                        <a:t>2000/1/1&lt;=</a:t>
                      </a:r>
                      <a:endParaRPr lang="zh-CN" sz="3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a:latin typeface="Times New Roman"/>
                          <a:ea typeface="宋体"/>
                          <a:cs typeface="Times New Roman"/>
                        </a:rPr>
                        <a:t>00</a:t>
                      </a:r>
                      <a:r>
                        <a:rPr lang="zh-CN" sz="2400" kern="100" dirty="0">
                          <a:latin typeface="Times New Roman"/>
                          <a:ea typeface="宋体"/>
                          <a:cs typeface="Times New Roman"/>
                        </a:rPr>
                        <a:t>后</a:t>
                      </a:r>
                      <a:endParaRPr lang="zh-CN" sz="3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7" name="TextBox 6"/>
          <p:cNvSpPr txBox="1"/>
          <p:nvPr/>
        </p:nvSpPr>
        <p:spPr>
          <a:xfrm>
            <a:off x="3491880" y="5733256"/>
            <a:ext cx="164535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  多对一转换</a:t>
            </a:r>
          </a:p>
        </p:txBody>
      </p:sp>
      <p:sp>
        <p:nvSpPr>
          <p:cNvPr id="8" name="标题 1"/>
          <p:cNvSpPr>
            <a:spLocks noGrp="1"/>
          </p:cNvSpPr>
          <p:nvPr>
            <p:ph type="title"/>
          </p:nvPr>
        </p:nvSpPr>
        <p:spPr>
          <a:xfrm>
            <a:off x="298450" y="392509"/>
            <a:ext cx="8540750" cy="821913"/>
          </a:xfrm>
        </p:spPr>
        <p:txBody>
          <a:bodyPr/>
          <a:lstStyle/>
          <a:p>
            <a:r>
              <a:rPr lang="en-US" altLang="zh-CN" dirty="0"/>
              <a:t>3.4.2 </a:t>
            </a:r>
            <a:r>
              <a:rPr lang="zh-CN" altLang="en-US" dirty="0"/>
              <a:t>类型变换</a:t>
            </a:r>
          </a:p>
        </p:txBody>
      </p:sp>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en-US" altLang="zh-CN" dirty="0"/>
              <a:t>2.1</a:t>
            </a:r>
            <a:r>
              <a:rPr lang="zh-CN" altLang="en-US" dirty="0"/>
              <a:t>数据质量</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2051" name="Visio" r:id="rId3" imgW="5504229" imgH="3673620" progId="Visio.Drawing.11">
                  <p:embed/>
                </p:oleObj>
              </mc:Choice>
              <mc:Fallback>
                <p:oleObj name="Visio" r:id="rId3" imgW="5504229"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857356" y="1142984"/>
            <a:ext cx="1214446"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418716" y="6165304"/>
            <a:ext cx="2795202" cy="3817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数据科学中的数据预处理</a:t>
            </a:r>
          </a:p>
        </p:txBody>
      </p:sp>
    </p:spTree>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57158" y="357166"/>
            <a:ext cx="8540750" cy="822325"/>
          </a:xfrm>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zh-CN" altLang="en-US" dirty="0"/>
              <a:t>目录</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14339" name="Visio" r:id="rId3" imgW="5504229" imgH="3673620" progId="Visio.Drawing.11">
                  <p:embed/>
                </p:oleObj>
              </mc:Choice>
              <mc:Fallback>
                <p:oleObj name="Visio" r:id="rId3" imgW="5504229"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842842"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842842" y="5386854"/>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472534"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289379" y="6165304"/>
            <a:ext cx="2795202" cy="3817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数据科学中的数据预处理</a:t>
            </a:r>
          </a:p>
        </p:txBody>
      </p:sp>
      <p:sp>
        <p:nvSpPr>
          <p:cNvPr id="10" name="圆角矩形 9"/>
          <p:cNvSpPr/>
          <p:nvPr/>
        </p:nvSpPr>
        <p:spPr>
          <a:xfrm>
            <a:off x="3515709" y="5379092"/>
            <a:ext cx="1381581"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175403" y="1153617"/>
            <a:ext cx="1214446"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内容占位符 2"/>
          <p:cNvSpPr>
            <a:spLocks noGrp="1"/>
          </p:cNvSpPr>
          <p:nvPr>
            <p:ph idx="1"/>
          </p:nvPr>
        </p:nvSpPr>
        <p:spPr>
          <a:xfrm>
            <a:off x="827584" y="2347564"/>
            <a:ext cx="8153400" cy="4141812"/>
          </a:xfrm>
        </p:spPr>
        <p:txBody>
          <a:bodyPr/>
          <a:lstStyle/>
          <a:p>
            <a:r>
              <a:rPr lang="zh-CN" altLang="en-US" sz="2800" b="1" u="sng" dirty="0"/>
              <a:t>内容</a:t>
            </a:r>
            <a:r>
              <a:rPr lang="zh-CN" altLang="en-US" sz="2800" b="1" dirty="0"/>
              <a:t>集成</a:t>
            </a:r>
            <a:endParaRPr lang="en-US" altLang="zh-CN" sz="2800" b="1" dirty="0"/>
          </a:p>
          <a:p>
            <a:pPr marL="0" indent="0">
              <a:buNone/>
            </a:pPr>
            <a:r>
              <a:rPr lang="zh-CN" altLang="en-US" dirty="0"/>
              <a:t>当目标数据集的</a:t>
            </a:r>
            <a:r>
              <a:rPr lang="zh-CN" altLang="en-US" u="sng" dirty="0">
                <a:solidFill>
                  <a:srgbClr val="FF0000"/>
                </a:solidFill>
              </a:rPr>
              <a:t>结构与来源数据集的结构相同</a:t>
            </a:r>
            <a:r>
              <a:rPr lang="zh-CN" altLang="en-US" dirty="0"/>
              <a:t>时，则进行合并处理。</a:t>
            </a:r>
            <a:endParaRPr lang="en-US" altLang="zh-CN" b="1" dirty="0"/>
          </a:p>
          <a:p>
            <a:endParaRPr lang="en-US" altLang="zh-CN" sz="3200" b="1" dirty="0"/>
          </a:p>
          <a:p>
            <a:r>
              <a:rPr lang="zh-CN" altLang="en-US" sz="2800" b="1" u="sng" dirty="0"/>
              <a:t>结构</a:t>
            </a:r>
            <a:r>
              <a:rPr lang="zh-CN" altLang="en-US" sz="2800" b="1" dirty="0"/>
              <a:t>集成</a:t>
            </a:r>
            <a:endParaRPr lang="en-US" altLang="zh-CN" sz="2800" b="1" dirty="0"/>
          </a:p>
          <a:p>
            <a:pPr marL="0" indent="0">
              <a:buNone/>
            </a:pPr>
            <a:r>
              <a:rPr lang="zh-CN" altLang="en-US" b="1" dirty="0"/>
              <a:t>与内容集合不同，</a:t>
            </a:r>
            <a:r>
              <a:rPr lang="zh-CN" altLang="en-US" b="1" u="sng" dirty="0"/>
              <a:t>结构集成目标数据集的结果与来源数据集不同</a:t>
            </a:r>
            <a:r>
              <a:rPr lang="zh-CN" altLang="en-US" b="1" dirty="0"/>
              <a:t>。需要对结构进行“自然连接”</a:t>
            </a:r>
            <a:r>
              <a:rPr lang="zh-CN" altLang="en-US" sz="2800" b="1" dirty="0"/>
              <a:t>。</a:t>
            </a:r>
            <a:endParaRPr lang="zh-CN" altLang="en-US" sz="2800" dirty="0"/>
          </a:p>
        </p:txBody>
      </p:sp>
      <p:sp>
        <p:nvSpPr>
          <p:cNvPr id="22533" name="文本占位符 4"/>
          <p:cNvSpPr>
            <a:spLocks noGrp="1"/>
          </p:cNvSpPr>
          <p:nvPr>
            <p:ph type="body" sz="quarter" idx="14"/>
          </p:nvPr>
        </p:nvSpPr>
        <p:spPr>
          <a:ln w="9525"/>
        </p:spPr>
        <p:txBody>
          <a:bodyPr>
            <a:normAutofit lnSpcReduction="10000"/>
          </a:bodyPr>
          <a:lstStyle/>
          <a:p>
            <a:r>
              <a:rPr lang="en-US" altLang="zh-CN" dirty="0"/>
              <a:t>2.5</a:t>
            </a:r>
            <a:r>
              <a:rPr lang="zh-CN" altLang="en-US" dirty="0"/>
              <a:t>数据集成</a:t>
            </a:r>
          </a:p>
        </p:txBody>
      </p:sp>
      <p:sp>
        <p:nvSpPr>
          <p:cNvPr id="2" name="矩形 1"/>
          <p:cNvSpPr/>
          <p:nvPr/>
        </p:nvSpPr>
        <p:spPr>
          <a:xfrm>
            <a:off x="804058" y="1762789"/>
            <a:ext cx="4301480" cy="523220"/>
          </a:xfrm>
          <a:prstGeom prst="rect">
            <a:avLst/>
          </a:prstGeom>
        </p:spPr>
        <p:txBody>
          <a:bodyPr wrap="square">
            <a:spAutoFit/>
          </a:bodyPr>
          <a:lstStyle/>
          <a:p>
            <a:r>
              <a:rPr lang="zh-CN" altLang="en-US" sz="2800" b="1" dirty="0"/>
              <a:t>数据集成的基本类型：</a:t>
            </a:r>
            <a:endParaRPr lang="en-US" sz="2800" dirty="0"/>
          </a:p>
        </p:txBody>
      </p:sp>
      <p:sp>
        <p:nvSpPr>
          <p:cNvPr id="9" name="标题 1"/>
          <p:cNvSpPr>
            <a:spLocks noGrp="1"/>
          </p:cNvSpPr>
          <p:nvPr>
            <p:ph type="title"/>
          </p:nvPr>
        </p:nvSpPr>
        <p:spPr>
          <a:xfrm>
            <a:off x="251520" y="260648"/>
            <a:ext cx="8540750" cy="1250077"/>
          </a:xfrm>
        </p:spPr>
        <p:txBody>
          <a:bodyPr>
            <a:normAutofit fontScale="90000"/>
          </a:bodyPr>
          <a:lstStyle/>
          <a:p>
            <a:r>
              <a:rPr lang="en-US" altLang="zh-CN" dirty="0"/>
              <a:t>3.5 </a:t>
            </a:r>
            <a:r>
              <a:rPr lang="zh-CN" altLang="en-US" dirty="0"/>
              <a:t>数据集成</a:t>
            </a:r>
            <a:r>
              <a:rPr lang="en-US" altLang="zh-CN" dirty="0"/>
              <a:t/>
            </a:r>
            <a:br>
              <a:rPr lang="en-US" altLang="zh-CN" dirty="0"/>
            </a:br>
            <a:r>
              <a:rPr lang="en-US" altLang="zh-CN" dirty="0"/>
              <a:t>    </a:t>
            </a:r>
            <a:r>
              <a:rPr lang="zh-CN" altLang="en-US" sz="2700" dirty="0"/>
              <a:t>对</a:t>
            </a:r>
            <a:r>
              <a:rPr lang="zh-CN" altLang="en-US" sz="2700" u="sng" dirty="0">
                <a:solidFill>
                  <a:srgbClr val="FF0000"/>
                </a:solidFill>
              </a:rPr>
              <a:t>不同的数据源</a:t>
            </a:r>
            <a:r>
              <a:rPr lang="zh-CN" altLang="en-US" sz="2700" u="sng" dirty="0"/>
              <a:t>进行</a:t>
            </a:r>
            <a:r>
              <a:rPr lang="zh-CN" altLang="en-US" sz="2700" u="sng" dirty="0">
                <a:solidFill>
                  <a:srgbClr val="FF0000"/>
                </a:solidFill>
              </a:rPr>
              <a:t>集成</a:t>
            </a:r>
            <a:r>
              <a:rPr lang="zh-CN" altLang="en-US" sz="2700" u="sng" dirty="0"/>
              <a:t>处理</a:t>
            </a:r>
            <a:r>
              <a:rPr lang="zh-CN" altLang="en-US" sz="2700" dirty="0"/>
              <a:t>，并在集成后的数据集上进  行数据处理。</a:t>
            </a:r>
            <a:endParaRPr lang="zh-CN" altLang="en-US" dirty="0"/>
          </a:p>
        </p:txBody>
      </p:sp>
    </p:spTree>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内容占位符 2"/>
          <p:cNvSpPr>
            <a:spLocks noGrp="1"/>
          </p:cNvSpPr>
          <p:nvPr>
            <p:ph idx="1"/>
          </p:nvPr>
        </p:nvSpPr>
        <p:spPr>
          <a:xfrm>
            <a:off x="636405" y="1510725"/>
            <a:ext cx="8153400" cy="4141812"/>
          </a:xfrm>
        </p:spPr>
        <p:txBody>
          <a:bodyPr>
            <a:normAutofit/>
          </a:bodyPr>
          <a:lstStyle/>
          <a:p>
            <a:r>
              <a:rPr lang="zh-CN" altLang="en-US" sz="2800" u="sng" dirty="0"/>
              <a:t>数据分析任务</a:t>
            </a:r>
            <a:r>
              <a:rPr lang="zh-CN" altLang="en-US" sz="2800" u="sng" dirty="0">
                <a:solidFill>
                  <a:srgbClr val="FF0000"/>
                </a:solidFill>
              </a:rPr>
              <a:t>多半涉及</a:t>
            </a:r>
            <a:r>
              <a:rPr lang="zh-CN" altLang="en-US" sz="2800" u="sng" dirty="0"/>
              <a:t>数据集成</a:t>
            </a:r>
            <a:r>
              <a:rPr lang="zh-CN" altLang="en-US" sz="2800" dirty="0"/>
              <a:t>。</a:t>
            </a:r>
            <a:endParaRPr lang="en-US" altLang="zh-CN" sz="2800" dirty="0"/>
          </a:p>
          <a:p>
            <a:r>
              <a:rPr lang="zh-CN" altLang="en-US" sz="2800" b="1" dirty="0"/>
              <a:t>数据集成</a:t>
            </a:r>
            <a:r>
              <a:rPr lang="zh-CN" altLang="en-US" sz="2800" dirty="0"/>
              <a:t>是指将</a:t>
            </a:r>
            <a:r>
              <a:rPr lang="zh-CN" altLang="en-US" sz="2800" b="1" u="sng" dirty="0"/>
              <a:t>多个数据源中的数据合并并存放到一个一致的数据存储</a:t>
            </a:r>
            <a:r>
              <a:rPr lang="zh-CN" altLang="en-US" sz="2800" dirty="0"/>
              <a:t>（如数据仓库）中。</a:t>
            </a:r>
            <a:endParaRPr lang="en-US" altLang="zh-CN" sz="2800" dirty="0"/>
          </a:p>
          <a:p>
            <a:r>
              <a:rPr lang="zh-CN" altLang="en-US" sz="2800" dirty="0"/>
              <a:t>这些数据源可能包括多个数据库、数据立方体或</a:t>
            </a:r>
            <a:r>
              <a:rPr lang="zh-CN" altLang="en-US" sz="2800" b="1" u="sng" dirty="0"/>
              <a:t>一般文件</a:t>
            </a:r>
            <a:r>
              <a:rPr lang="zh-CN" altLang="en-US" sz="2800" b="1" dirty="0"/>
              <a:t>。</a:t>
            </a:r>
            <a:endParaRPr lang="en-US" altLang="zh-CN" sz="2800" b="1" dirty="0"/>
          </a:p>
          <a:p>
            <a:pPr marL="0" indent="0">
              <a:buNone/>
            </a:pPr>
            <a:r>
              <a:rPr lang="en-US" altLang="zh-CN" sz="2800" b="1" dirty="0"/>
              <a:t>           </a:t>
            </a:r>
            <a:r>
              <a:rPr lang="zh-CN" altLang="en-US" sz="2800" b="1" dirty="0"/>
              <a:t>（</a:t>
            </a:r>
            <a:r>
              <a:rPr lang="zh-CN" altLang="en-US" sz="2800" b="1" u="sng" dirty="0">
                <a:solidFill>
                  <a:srgbClr val="FF0000"/>
                </a:solidFill>
              </a:rPr>
              <a:t>数据源是多样的，复杂的</a:t>
            </a:r>
            <a:r>
              <a:rPr lang="zh-CN" altLang="en-US" sz="2800" b="1" dirty="0"/>
              <a:t>）</a:t>
            </a:r>
            <a:endParaRPr lang="en-US" altLang="zh-CN" sz="2800" b="1" u="sng" dirty="0"/>
          </a:p>
        </p:txBody>
      </p:sp>
      <p:sp>
        <p:nvSpPr>
          <p:cNvPr id="22533" name="文本占位符 4"/>
          <p:cNvSpPr>
            <a:spLocks noGrp="1"/>
          </p:cNvSpPr>
          <p:nvPr>
            <p:ph type="body" sz="quarter" idx="14"/>
          </p:nvPr>
        </p:nvSpPr>
        <p:spPr>
          <a:ln w="9525"/>
        </p:spPr>
        <p:txBody>
          <a:bodyPr>
            <a:normAutofit lnSpcReduction="10000"/>
          </a:bodyPr>
          <a:lstStyle/>
          <a:p>
            <a:r>
              <a:rPr lang="en-US" altLang="zh-CN" dirty="0"/>
              <a:t>2.5</a:t>
            </a:r>
            <a:r>
              <a:rPr lang="zh-CN" altLang="en-US" dirty="0"/>
              <a:t>数据集成</a:t>
            </a:r>
          </a:p>
        </p:txBody>
      </p:sp>
      <p:sp>
        <p:nvSpPr>
          <p:cNvPr id="9" name="标题 1"/>
          <p:cNvSpPr>
            <a:spLocks noGrp="1"/>
          </p:cNvSpPr>
          <p:nvPr>
            <p:ph type="title"/>
          </p:nvPr>
        </p:nvSpPr>
        <p:spPr>
          <a:xfrm>
            <a:off x="251520" y="260648"/>
            <a:ext cx="8540750" cy="1250077"/>
          </a:xfrm>
        </p:spPr>
        <p:txBody>
          <a:bodyPr>
            <a:normAutofit/>
          </a:bodyPr>
          <a:lstStyle/>
          <a:p>
            <a:r>
              <a:rPr lang="en-US" altLang="zh-CN" sz="3600" dirty="0"/>
              <a:t>3.5 </a:t>
            </a:r>
            <a:r>
              <a:rPr lang="zh-CN" altLang="en-US" sz="3600" dirty="0"/>
              <a:t>数据集成</a:t>
            </a:r>
          </a:p>
        </p:txBody>
      </p:sp>
    </p:spTree>
    <p:extLst>
      <p:ext uri="{BB962C8B-B14F-4D97-AF65-F5344CB8AC3E}">
        <p14:creationId xmlns:p14="http://schemas.microsoft.com/office/powerpoint/2010/main" val="2370721687"/>
      </p:ext>
    </p:extLst>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2.5</a:t>
            </a:r>
            <a:r>
              <a:rPr lang="zh-CN" altLang="en-US" dirty="0"/>
              <a:t>数据集成</a:t>
            </a:r>
          </a:p>
          <a:p>
            <a:endParaRPr lang="zh-CN" altLang="en-US" dirty="0"/>
          </a:p>
        </p:txBody>
      </p:sp>
      <p:sp>
        <p:nvSpPr>
          <p:cNvPr id="1075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421995414"/>
              </p:ext>
            </p:extLst>
          </p:nvPr>
        </p:nvGraphicFramePr>
        <p:xfrm>
          <a:off x="-240364" y="692696"/>
          <a:ext cx="10956032" cy="5665262"/>
        </p:xfrm>
        <a:graphic>
          <a:graphicData uri="http://schemas.openxmlformats.org/presentationml/2006/ole">
            <mc:AlternateContent xmlns:mc="http://schemas.openxmlformats.org/markup-compatibility/2006">
              <mc:Choice xmlns:v="urn:schemas-microsoft-com:vml" Requires="v">
                <p:oleObj spid="_x0000_s15363" name="Visio" r:id="rId3" imgW="6989690" imgH="3767580" progId="Visio.Drawing.11">
                  <p:embed/>
                </p:oleObj>
              </mc:Choice>
              <mc:Fallback>
                <p:oleObj name="Visio" r:id="rId3" imgW="6989690" imgH="3767580" progId="Visio.Drawing.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4" y="692696"/>
                        <a:ext cx="10956032" cy="5665262"/>
                      </a:xfrm>
                      <a:prstGeom prst="rect">
                        <a:avLst/>
                      </a:prstGeom>
                      <a:noFill/>
                    </p:spPr>
                  </p:pic>
                </p:oleObj>
              </mc:Fallback>
            </mc:AlternateContent>
          </a:graphicData>
        </a:graphic>
      </p:graphicFrame>
      <p:sp>
        <p:nvSpPr>
          <p:cNvPr id="10" name="TextBox 9"/>
          <p:cNvSpPr txBox="1"/>
          <p:nvPr/>
        </p:nvSpPr>
        <p:spPr>
          <a:xfrm>
            <a:off x="4020356" y="6170928"/>
            <a:ext cx="1217296" cy="3740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内容集成</a:t>
            </a:r>
          </a:p>
        </p:txBody>
      </p:sp>
      <p:sp>
        <p:nvSpPr>
          <p:cNvPr id="6" name="标题 1"/>
          <p:cNvSpPr>
            <a:spLocks noGrp="1"/>
          </p:cNvSpPr>
          <p:nvPr>
            <p:ph type="title"/>
          </p:nvPr>
        </p:nvSpPr>
        <p:spPr>
          <a:xfrm>
            <a:off x="251520" y="260648"/>
            <a:ext cx="8540750" cy="1250077"/>
          </a:xfrm>
        </p:spPr>
        <p:txBody>
          <a:bodyPr>
            <a:normAutofit/>
          </a:bodyPr>
          <a:lstStyle/>
          <a:p>
            <a:r>
              <a:rPr lang="en-US" altLang="zh-CN" sz="2400" dirty="0"/>
              <a:t>3.5.1 </a:t>
            </a:r>
            <a:r>
              <a:rPr lang="zh-CN" altLang="en-US" sz="2400" b="1" dirty="0">
                <a:solidFill>
                  <a:srgbClr val="FF0000"/>
                </a:solidFill>
              </a:rPr>
              <a:t>内容</a:t>
            </a:r>
            <a:r>
              <a:rPr lang="zh-CN" altLang="en-US" sz="2400" dirty="0"/>
              <a:t>集成例子</a:t>
            </a:r>
          </a:p>
        </p:txBody>
      </p:sp>
      <p:sp>
        <p:nvSpPr>
          <p:cNvPr id="2" name="椭圆 1"/>
          <p:cNvSpPr/>
          <p:nvPr/>
        </p:nvSpPr>
        <p:spPr>
          <a:xfrm>
            <a:off x="611560" y="1078677"/>
            <a:ext cx="78809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p:cNvSpPr/>
          <p:nvPr/>
        </p:nvSpPr>
        <p:spPr>
          <a:xfrm>
            <a:off x="5185308" y="2252216"/>
            <a:ext cx="788098" cy="432048"/>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3144272" y="4421125"/>
            <a:ext cx="654912" cy="2953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p:cNvSpPr/>
          <p:nvPr/>
        </p:nvSpPr>
        <p:spPr>
          <a:xfrm>
            <a:off x="3144272" y="5639886"/>
            <a:ext cx="654912" cy="295374"/>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395536" y="3288010"/>
            <a:ext cx="2232248" cy="830997"/>
          </a:xfrm>
          <a:prstGeom prst="rect">
            <a:avLst/>
          </a:prstGeom>
          <a:noFill/>
          <a:ln>
            <a:solidFill>
              <a:srgbClr val="FF0000"/>
            </a:solidFill>
          </a:ln>
        </p:spPr>
        <p:txBody>
          <a:bodyPr wrap="square" rtlCol="0">
            <a:spAutoFit/>
          </a:bodyPr>
          <a:lstStyle/>
          <a:p>
            <a:r>
              <a:rPr lang="zh-CN" altLang="en-US" sz="2400" b="1" dirty="0"/>
              <a:t>表格保持一样，内容进行集成</a:t>
            </a:r>
            <a:r>
              <a:rPr lang="en-US" altLang="zh-CN" sz="2400" b="1" dirty="0"/>
              <a:t>!</a:t>
            </a:r>
            <a:endParaRPr lang="zh-CN" altLang="en-US" sz="2400" b="1" dirty="0"/>
          </a:p>
        </p:txBody>
      </p:sp>
    </p:spTree>
  </p:cSld>
  <p:clrMapOvr>
    <a:masterClrMapping/>
  </p:clrMapOvr>
  <p:transition>
    <p:blinds dir="vert"/>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normAutofit lnSpcReduction="10000"/>
          </a:bodyPr>
          <a:lstStyle/>
          <a:p>
            <a:r>
              <a:rPr lang="en-US" altLang="zh-CN" dirty="0"/>
              <a:t>2.5</a:t>
            </a:r>
            <a:r>
              <a:rPr lang="zh-CN" altLang="en-US" dirty="0"/>
              <a:t>数据集成</a:t>
            </a:r>
          </a:p>
          <a:p>
            <a:endParaRPr lang="zh-CN" altLang="en-US" dirty="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0595" name="Object 3"/>
          <p:cNvGraphicFramePr>
            <a:graphicFrameLocks noChangeAspect="1"/>
          </p:cNvGraphicFramePr>
          <p:nvPr>
            <p:extLst>
              <p:ext uri="{D42A27DB-BD31-4B8C-83A1-F6EECF244321}">
                <p14:modId xmlns:p14="http://schemas.microsoft.com/office/powerpoint/2010/main" val="408045776"/>
              </p:ext>
            </p:extLst>
          </p:nvPr>
        </p:nvGraphicFramePr>
        <p:xfrm>
          <a:off x="285752" y="476672"/>
          <a:ext cx="8215338" cy="6213405"/>
        </p:xfrm>
        <a:graphic>
          <a:graphicData uri="http://schemas.openxmlformats.org/presentationml/2006/ole">
            <mc:AlternateContent xmlns:mc="http://schemas.openxmlformats.org/markup-compatibility/2006">
              <mc:Choice xmlns:v="urn:schemas-microsoft-com:vml" Requires="v">
                <p:oleObj spid="_x0000_s16387" name="Visio" r:id="rId3" imgW="6264383" imgH="4744980" progId="Visio.Drawing.11">
                  <p:embed/>
                </p:oleObj>
              </mc:Choice>
              <mc:Fallback>
                <p:oleObj name="Visio" r:id="rId3" imgW="6264383" imgH="474498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2" y="476672"/>
                        <a:ext cx="8215338" cy="6213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423862" y="6354030"/>
            <a:ext cx="129614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结构集成</a:t>
            </a:r>
          </a:p>
        </p:txBody>
      </p:sp>
      <p:sp>
        <p:nvSpPr>
          <p:cNvPr id="7" name="标题 1"/>
          <p:cNvSpPr>
            <a:spLocks noGrp="1"/>
          </p:cNvSpPr>
          <p:nvPr>
            <p:ph type="title"/>
          </p:nvPr>
        </p:nvSpPr>
        <p:spPr>
          <a:xfrm>
            <a:off x="251520" y="260648"/>
            <a:ext cx="8540750" cy="1250077"/>
          </a:xfrm>
        </p:spPr>
        <p:txBody>
          <a:bodyPr>
            <a:normAutofit/>
          </a:bodyPr>
          <a:lstStyle/>
          <a:p>
            <a:r>
              <a:rPr lang="en-US" altLang="zh-CN" sz="2400" dirty="0"/>
              <a:t>3.5.1 </a:t>
            </a:r>
            <a:r>
              <a:rPr lang="zh-CN" altLang="en-US" sz="2400" b="1" dirty="0">
                <a:solidFill>
                  <a:srgbClr val="FF0000"/>
                </a:solidFill>
              </a:rPr>
              <a:t>结构</a:t>
            </a:r>
            <a:r>
              <a:rPr lang="zh-CN" altLang="en-US" sz="2400" dirty="0"/>
              <a:t>集成例子</a:t>
            </a:r>
          </a:p>
        </p:txBody>
      </p:sp>
      <p:sp>
        <p:nvSpPr>
          <p:cNvPr id="8" name="文本框 7"/>
          <p:cNvSpPr txBox="1"/>
          <p:nvPr/>
        </p:nvSpPr>
        <p:spPr>
          <a:xfrm>
            <a:off x="6700890" y="4797152"/>
            <a:ext cx="1800200" cy="830997"/>
          </a:xfrm>
          <a:prstGeom prst="rect">
            <a:avLst/>
          </a:prstGeom>
          <a:noFill/>
          <a:ln>
            <a:solidFill>
              <a:srgbClr val="FF0000"/>
            </a:solidFill>
          </a:ln>
        </p:spPr>
        <p:txBody>
          <a:bodyPr wrap="square" rtlCol="0">
            <a:spAutoFit/>
          </a:bodyPr>
          <a:lstStyle/>
          <a:p>
            <a:r>
              <a:rPr lang="zh-CN" altLang="en-US" sz="2400" b="1" dirty="0"/>
              <a:t>表格集成，内容也集成</a:t>
            </a:r>
            <a:r>
              <a:rPr lang="en-US" altLang="zh-CN" sz="2400" b="1" dirty="0"/>
              <a:t>!</a:t>
            </a:r>
            <a:endParaRPr lang="zh-CN" altLang="en-US" sz="2400" b="1" dirty="0"/>
          </a:p>
        </p:txBody>
      </p:sp>
    </p:spTree>
  </p:cSld>
  <p:clrMapOvr>
    <a:masterClrMapping/>
  </p:clrMapOvr>
  <p:transition>
    <p:blinds dir="vert"/>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94490"/>
            <a:ext cx="8540750" cy="821913"/>
          </a:xfrm>
        </p:spPr>
        <p:txBody>
          <a:bodyPr/>
          <a:lstStyle/>
          <a:p>
            <a:r>
              <a:rPr lang="en-US" altLang="zh-CN" dirty="0"/>
              <a:t>3.5.2</a:t>
            </a:r>
            <a:r>
              <a:rPr lang="zh-CN" altLang="en-US" dirty="0"/>
              <a:t>主要问题</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541149027"/>
              </p:ext>
            </p:extLst>
          </p:nvPr>
        </p:nvGraphicFramePr>
        <p:xfrm>
          <a:off x="609600" y="693344"/>
          <a:ext cx="8153400" cy="5569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2.5</a:t>
            </a:r>
            <a:r>
              <a:rPr lang="zh-CN" altLang="en-US" dirty="0"/>
              <a:t>数据集成</a:t>
            </a:r>
          </a:p>
          <a:p>
            <a:endParaRPr lang="zh-CN" altLang="en-US" dirty="0"/>
          </a:p>
        </p:txBody>
      </p:sp>
    </p:spTree>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428736"/>
            <a:ext cx="7786742" cy="4762910"/>
          </a:xfrm>
        </p:spPr>
        <p:txBody>
          <a:bodyPr/>
          <a:lstStyle/>
          <a:p>
            <a:r>
              <a:rPr lang="zh-CN" altLang="en-US" b="1" u="sng" dirty="0"/>
              <a:t>属性</a:t>
            </a:r>
            <a:r>
              <a:rPr lang="en-US" altLang="zh-CN" b="1" u="sng" dirty="0"/>
              <a:t>A</a:t>
            </a:r>
            <a:r>
              <a:rPr lang="zh-CN" altLang="en-US" b="1" u="sng" dirty="0"/>
              <a:t>和属性</a:t>
            </a:r>
            <a:r>
              <a:rPr lang="en-US" altLang="zh-CN" b="1" u="sng" dirty="0"/>
              <a:t>B</a:t>
            </a:r>
            <a:r>
              <a:rPr lang="zh-CN" altLang="en-US" b="1" u="sng" dirty="0"/>
              <a:t>之间的</a:t>
            </a:r>
            <a:r>
              <a:rPr lang="zh-CN" altLang="en-US" b="1" u="sng" dirty="0">
                <a:solidFill>
                  <a:srgbClr val="FF0000"/>
                </a:solidFill>
              </a:rPr>
              <a:t>相关度</a:t>
            </a:r>
            <a:r>
              <a:rPr lang="zh-CN" altLang="en-US" dirty="0"/>
              <a:t>可根据以下计算公式分析获得：</a:t>
            </a:r>
          </a:p>
          <a:p>
            <a:pPr>
              <a:buNone/>
            </a:pPr>
            <a:endParaRPr lang="en-US" altLang="zh-CN" dirty="0"/>
          </a:p>
          <a:p>
            <a:pPr>
              <a:buNone/>
            </a:pPr>
            <a:endParaRPr lang="en-US" altLang="zh-CN" dirty="0"/>
          </a:p>
          <a:p>
            <a:pPr lvl="1"/>
            <a:r>
              <a:rPr lang="zh-CN" altLang="en-US" dirty="0"/>
              <a:t>其中，</a:t>
            </a:r>
            <a:r>
              <a:rPr lang="en-US" altLang="zh-CN" b="1" u="sng" dirty="0"/>
              <a:t>A ̅</a:t>
            </a:r>
            <a:r>
              <a:rPr lang="zh-CN" altLang="en-US" b="1" u="sng" dirty="0"/>
              <a:t>和</a:t>
            </a:r>
            <a:r>
              <a:rPr lang="en-US" altLang="zh-CN" b="1" u="sng" dirty="0"/>
              <a:t>B ̅</a:t>
            </a:r>
            <a:r>
              <a:rPr lang="zh-CN" altLang="en-US" b="1" u="sng" dirty="0"/>
              <a:t>分别代表属性</a:t>
            </a:r>
            <a:r>
              <a:rPr lang="en-US" altLang="zh-CN" b="1" u="sng" dirty="0"/>
              <a:t>A</a:t>
            </a:r>
            <a:r>
              <a:rPr lang="zh-CN" altLang="en-US" b="1" u="sng" dirty="0"/>
              <a:t>，</a:t>
            </a:r>
            <a:r>
              <a:rPr lang="en-US" altLang="zh-CN" b="1" u="sng" dirty="0"/>
              <a:t>B</a:t>
            </a:r>
            <a:r>
              <a:rPr lang="zh-CN" altLang="en-US" b="1" u="sng" dirty="0"/>
              <a:t>的平均值</a:t>
            </a:r>
            <a:r>
              <a:rPr lang="zh-CN" altLang="en-US" dirty="0"/>
              <a:t>，</a:t>
            </a:r>
            <a:r>
              <a:rPr lang="en-US" u="sng" dirty="0"/>
              <a:t>    </a:t>
            </a:r>
            <a:r>
              <a:rPr lang="zh-CN" altLang="en-US" u="sng" dirty="0"/>
              <a:t>和     分别表示属性</a:t>
            </a:r>
            <a:r>
              <a:rPr lang="en-US" u="sng" dirty="0"/>
              <a:t>A</a:t>
            </a:r>
            <a:r>
              <a:rPr lang="zh-CN" altLang="en-US" u="sng" dirty="0"/>
              <a:t>，</a:t>
            </a:r>
            <a:r>
              <a:rPr lang="en-US" u="sng" dirty="0"/>
              <a:t>B</a:t>
            </a:r>
            <a:r>
              <a:rPr lang="zh-CN" altLang="en-US" u="sng" dirty="0"/>
              <a:t>的</a:t>
            </a:r>
            <a:r>
              <a:rPr lang="zh-CN" altLang="en-US" u="sng" dirty="0">
                <a:solidFill>
                  <a:srgbClr val="FF0000"/>
                </a:solidFill>
              </a:rPr>
              <a:t>标准方差</a:t>
            </a:r>
          </a:p>
          <a:p>
            <a:pPr>
              <a:buNone/>
            </a:pP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2.5</a:t>
            </a:r>
            <a:r>
              <a:rPr lang="zh-CN" altLang="en-US" dirty="0"/>
              <a:t>数据集成</a:t>
            </a:r>
          </a:p>
          <a:p>
            <a:endParaRPr lang="zh-CN" altLang="en-US" dirty="0"/>
          </a:p>
        </p:txBody>
      </p:sp>
      <p:sp>
        <p:nvSpPr>
          <p:cNvPr id="6" name="TextBox 5"/>
          <p:cNvSpPr txBox="1"/>
          <p:nvPr/>
        </p:nvSpPr>
        <p:spPr>
          <a:xfrm>
            <a:off x="611560" y="205818"/>
            <a:ext cx="8011854" cy="1077218"/>
          </a:xfrm>
          <a:prstGeom prst="rect">
            <a:avLst/>
          </a:prstGeom>
          <a:noFill/>
        </p:spPr>
        <p:txBody>
          <a:bodyPr wrap="square" rtlCol="0">
            <a:spAutoFit/>
          </a:bodyPr>
          <a:lstStyle/>
          <a:p>
            <a:r>
              <a:rPr lang="zh-CN" altLang="en-US" sz="2400" b="1" dirty="0"/>
              <a:t>数据冗余：</a:t>
            </a:r>
            <a:r>
              <a:rPr lang="zh-CN" altLang="en-US" sz="2000" b="1" u="sng" dirty="0">
                <a:solidFill>
                  <a:srgbClr val="FF0000"/>
                </a:solidFill>
              </a:rPr>
              <a:t>若一个属性可以从其他属性中推演出来</a:t>
            </a:r>
            <a:r>
              <a:rPr lang="zh-CN" altLang="en-US" sz="2000" b="1" dirty="0"/>
              <a:t>，</a:t>
            </a:r>
            <a:r>
              <a:rPr lang="zh-CN" altLang="en-US" sz="2000" b="1" dirty="0">
                <a:solidFill>
                  <a:srgbClr val="FF0000"/>
                </a:solidFill>
              </a:rPr>
              <a:t>那这个属性就是冗余属性。</a:t>
            </a:r>
            <a:r>
              <a:rPr lang="zh-CN" altLang="en-US" sz="2000" b="1" dirty="0"/>
              <a:t>如顾客数据表中的“平均月收入”就是冗余属性，因为这个可以根据数据算出来。</a:t>
            </a:r>
            <a:endParaRPr lang="en-US" altLang="zh-CN" sz="2400" b="1" dirty="0"/>
          </a:p>
        </p:txBody>
      </p:sp>
      <p:graphicFrame>
        <p:nvGraphicFramePr>
          <p:cNvPr id="114691" name="Object 3"/>
          <p:cNvGraphicFramePr>
            <a:graphicFrameLocks noChangeAspect="1"/>
          </p:cNvGraphicFramePr>
          <p:nvPr>
            <p:extLst>
              <p:ext uri="{D42A27DB-BD31-4B8C-83A1-F6EECF244321}">
                <p14:modId xmlns:p14="http://schemas.microsoft.com/office/powerpoint/2010/main" val="153721972"/>
              </p:ext>
            </p:extLst>
          </p:nvPr>
        </p:nvGraphicFramePr>
        <p:xfrm>
          <a:off x="0" y="2143116"/>
          <a:ext cx="8933976" cy="1000132"/>
        </p:xfrm>
        <a:graphic>
          <a:graphicData uri="http://schemas.openxmlformats.org/presentationml/2006/ole">
            <mc:AlternateContent xmlns:mc="http://schemas.openxmlformats.org/markup-compatibility/2006">
              <mc:Choice xmlns:v="urn:schemas-microsoft-com:vml" Requires="v">
                <p:oleObj spid="_x0000_s17417" name="文档" r:id="rId3" imgW="5265070" imgH="589382" progId="Word.Document.12">
                  <p:embed/>
                </p:oleObj>
              </mc:Choice>
              <mc:Fallback>
                <p:oleObj name="文档" r:id="rId3" imgW="5265070" imgH="589382" progId="Word.Document.12">
                  <p:embed/>
                  <p:pic>
                    <p:nvPicPr>
                      <p:cNvPr id="0" name="Picture 3"/>
                      <p:cNvPicPr>
                        <a:picLocks noChangeAspect="1" noChangeArrowheads="1"/>
                      </p:cNvPicPr>
                      <p:nvPr/>
                    </p:nvPicPr>
                    <p:blipFill>
                      <a:blip r:embed="rId4"/>
                      <a:srcRect/>
                      <a:stretch>
                        <a:fillRect/>
                      </a:stretch>
                    </p:blipFill>
                    <p:spPr bwMode="auto">
                      <a:xfrm>
                        <a:off x="0" y="2143116"/>
                        <a:ext cx="8933976" cy="100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2" name="Object 4"/>
          <p:cNvGraphicFramePr>
            <a:graphicFrameLocks noChangeAspect="1"/>
          </p:cNvGraphicFramePr>
          <p:nvPr/>
        </p:nvGraphicFramePr>
        <p:xfrm>
          <a:off x="-3000428" y="3857628"/>
          <a:ext cx="10295325" cy="1152531"/>
        </p:xfrm>
        <a:graphic>
          <a:graphicData uri="http://schemas.openxmlformats.org/presentationml/2006/ole">
            <mc:AlternateContent xmlns:mc="http://schemas.openxmlformats.org/markup-compatibility/2006">
              <mc:Choice xmlns:v="urn:schemas-microsoft-com:vml" Requires="v">
                <p:oleObj spid="_x0000_s17418" name="文档" r:id="rId5" imgW="5281526" imgH="590160" progId="Word.Document.12">
                  <p:embed/>
                </p:oleObj>
              </mc:Choice>
              <mc:Fallback>
                <p:oleObj name="文档" r:id="rId5" imgW="5281526" imgH="590160" progId="Word.Document.12">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428" y="3857628"/>
                        <a:ext cx="10295325" cy="1152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3" name="Object 5"/>
          <p:cNvGraphicFramePr>
            <a:graphicFrameLocks noChangeAspect="1"/>
          </p:cNvGraphicFramePr>
          <p:nvPr/>
        </p:nvGraphicFramePr>
        <p:xfrm>
          <a:off x="-2995052" y="5072074"/>
          <a:ext cx="10210258" cy="1143008"/>
        </p:xfrm>
        <a:graphic>
          <a:graphicData uri="http://schemas.openxmlformats.org/presentationml/2006/ole">
            <mc:AlternateContent xmlns:mc="http://schemas.openxmlformats.org/markup-compatibility/2006">
              <mc:Choice xmlns:v="urn:schemas-microsoft-com:vml" Requires="v">
                <p:oleObj spid="_x0000_s17419" name="文档" r:id="rId7" imgW="5275694" imgH="590379" progId="Word.Document.12">
                  <p:embed/>
                </p:oleObj>
              </mc:Choice>
              <mc:Fallback>
                <p:oleObj name="文档" r:id="rId7" imgW="5275694" imgH="590379" progId="Word.Document.12">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5052" y="5072074"/>
                        <a:ext cx="10210258" cy="1143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4" name="Object 6"/>
          <p:cNvGraphicFramePr>
            <a:graphicFrameLocks noChangeAspect="1"/>
          </p:cNvGraphicFramePr>
          <p:nvPr/>
        </p:nvGraphicFramePr>
        <p:xfrm>
          <a:off x="3857621" y="3786190"/>
          <a:ext cx="3214710" cy="1226989"/>
        </p:xfrm>
        <a:graphic>
          <a:graphicData uri="http://schemas.openxmlformats.org/presentationml/2006/ole">
            <mc:AlternateContent xmlns:mc="http://schemas.openxmlformats.org/markup-compatibility/2006">
              <mc:Choice xmlns:v="urn:schemas-microsoft-com:vml" Requires="v">
                <p:oleObj spid="_x0000_s17420" name="文档" r:id="rId9" imgW="1555252" imgH="590379" progId="Word.Document.12">
                  <p:embed/>
                </p:oleObj>
              </mc:Choice>
              <mc:Fallback>
                <p:oleObj name="文档" r:id="rId9" imgW="1555252" imgH="590379" progId="Word.Document.12">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7621" y="3786190"/>
                        <a:ext cx="3214710" cy="122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5" name="Object 7"/>
          <p:cNvGraphicFramePr>
            <a:graphicFrameLocks noChangeAspect="1"/>
          </p:cNvGraphicFramePr>
          <p:nvPr/>
        </p:nvGraphicFramePr>
        <p:xfrm>
          <a:off x="3643306" y="5214950"/>
          <a:ext cx="3714776" cy="1237342"/>
        </p:xfrm>
        <a:graphic>
          <a:graphicData uri="http://schemas.openxmlformats.org/presentationml/2006/ole">
            <mc:AlternateContent xmlns:mc="http://schemas.openxmlformats.org/markup-compatibility/2006">
              <mc:Choice xmlns:v="urn:schemas-microsoft-com:vml" Requires="v">
                <p:oleObj spid="_x0000_s17421" name="文档" r:id="rId11" imgW="1778356" imgH="590379" progId="Word.Document.12">
                  <p:embed/>
                </p:oleObj>
              </mc:Choice>
              <mc:Fallback>
                <p:oleObj name="文档" r:id="rId11" imgW="1778356" imgH="590379" progId="Word.Document.12">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3306" y="5214950"/>
                        <a:ext cx="3714776" cy="123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6" name="Object 8"/>
          <p:cNvGraphicFramePr>
            <a:graphicFrameLocks noChangeAspect="1"/>
          </p:cNvGraphicFramePr>
          <p:nvPr>
            <p:extLst>
              <p:ext uri="{D42A27DB-BD31-4B8C-83A1-F6EECF244321}">
                <p14:modId xmlns:p14="http://schemas.microsoft.com/office/powerpoint/2010/main" val="601758373"/>
              </p:ext>
            </p:extLst>
          </p:nvPr>
        </p:nvGraphicFramePr>
        <p:xfrm>
          <a:off x="6067940" y="3143248"/>
          <a:ext cx="429796" cy="566741"/>
        </p:xfrm>
        <a:graphic>
          <a:graphicData uri="http://schemas.openxmlformats.org/presentationml/2006/ole">
            <mc:AlternateContent xmlns:mc="http://schemas.openxmlformats.org/markup-compatibility/2006">
              <mc:Choice xmlns:v="urn:schemas-microsoft-com:vml" Requires="v">
                <p:oleObj spid="_x0000_s17422" name="文档" r:id="rId13" imgW="217613" imgH="295080" progId="Word.Document.12">
                  <p:embed/>
                </p:oleObj>
              </mc:Choice>
              <mc:Fallback>
                <p:oleObj name="文档" r:id="rId13" imgW="217613" imgH="295080" progId="Word.Document.12">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67940" y="3143248"/>
                        <a:ext cx="429796" cy="566741"/>
                      </a:xfrm>
                      <a:prstGeom prst="rect">
                        <a:avLst/>
                      </a:prstGeom>
                      <a:noFill/>
                      <a:ln>
                        <a:noFill/>
                      </a:ln>
                      <a:effectLst/>
                    </p:spPr>
                  </p:pic>
                </p:oleObj>
              </mc:Fallback>
            </mc:AlternateContent>
          </a:graphicData>
        </a:graphic>
      </p:graphicFrame>
      <p:graphicFrame>
        <p:nvGraphicFramePr>
          <p:cNvPr id="114697" name="Object 9"/>
          <p:cNvGraphicFramePr>
            <a:graphicFrameLocks noChangeAspect="1"/>
          </p:cNvGraphicFramePr>
          <p:nvPr>
            <p:extLst>
              <p:ext uri="{D42A27DB-BD31-4B8C-83A1-F6EECF244321}">
                <p14:modId xmlns:p14="http://schemas.microsoft.com/office/powerpoint/2010/main" val="3491419840"/>
              </p:ext>
            </p:extLst>
          </p:nvPr>
        </p:nvGraphicFramePr>
        <p:xfrm>
          <a:off x="6723125" y="3117850"/>
          <a:ext cx="446087" cy="606425"/>
        </p:xfrm>
        <a:graphic>
          <a:graphicData uri="http://schemas.openxmlformats.org/presentationml/2006/ole">
            <mc:AlternateContent xmlns:mc="http://schemas.openxmlformats.org/markup-compatibility/2006">
              <mc:Choice xmlns:v="urn:schemas-microsoft-com:vml" Requires="v">
                <p:oleObj spid="_x0000_s17423" name="文档" r:id="rId15" imgW="217613" imgH="295080" progId="Word.Document.12">
                  <p:embed/>
                </p:oleObj>
              </mc:Choice>
              <mc:Fallback>
                <p:oleObj name="文档" r:id="rId15" imgW="217613" imgH="295080" progId="Word.Document.12">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23125" y="3117850"/>
                        <a:ext cx="446087"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2246453"/>
            <a:ext cx="8153400" cy="4762910"/>
          </a:xfrm>
        </p:spPr>
        <p:txBody>
          <a:bodyPr/>
          <a:lstStyle/>
          <a:p>
            <a:r>
              <a:rPr lang="zh-CN" altLang="en-US" sz="2800" b="1" dirty="0">
                <a:solidFill>
                  <a:srgbClr val="FF0000"/>
                </a:solidFill>
                <a:latin typeface="+mn-ea"/>
              </a:rPr>
              <a:t>若</a:t>
            </a:r>
            <a:r>
              <a:rPr lang="zh-CN" altLang="en-US" sz="2800" b="1" u="sng" dirty="0">
                <a:solidFill>
                  <a:srgbClr val="FF0000"/>
                </a:solidFill>
                <a:latin typeface="+mn-ea"/>
              </a:rPr>
              <a:t>有   </a:t>
            </a:r>
            <a:r>
              <a:rPr lang="en-US" altLang="zh-CN" sz="2800" b="1" u="sng" dirty="0">
                <a:solidFill>
                  <a:srgbClr val="FF0000"/>
                </a:solidFill>
                <a:latin typeface="+mn-ea"/>
              </a:rPr>
              <a:t>&gt;0</a:t>
            </a:r>
            <a:r>
              <a:rPr lang="zh-CN" altLang="en-US" sz="2800" u="sng" dirty="0">
                <a:latin typeface="+mn-ea"/>
              </a:rPr>
              <a:t>，则属性</a:t>
            </a:r>
            <a:r>
              <a:rPr lang="en-US" altLang="zh-CN" sz="2800" u="sng" dirty="0">
                <a:latin typeface="+mn-ea"/>
              </a:rPr>
              <a:t>A</a:t>
            </a:r>
            <a:r>
              <a:rPr lang="zh-CN" altLang="en-US" sz="2800" u="sng" dirty="0">
                <a:latin typeface="+mn-ea"/>
              </a:rPr>
              <a:t>，</a:t>
            </a:r>
            <a:r>
              <a:rPr lang="en-US" altLang="zh-CN" sz="2800" u="sng" dirty="0">
                <a:latin typeface="+mn-ea"/>
              </a:rPr>
              <a:t>B</a:t>
            </a:r>
            <a:r>
              <a:rPr lang="zh-CN" altLang="en-US" sz="2800" u="sng" dirty="0">
                <a:latin typeface="+mn-ea"/>
              </a:rPr>
              <a:t>之间是</a:t>
            </a:r>
            <a:r>
              <a:rPr lang="zh-CN" altLang="en-US" sz="2800" u="sng" dirty="0">
                <a:solidFill>
                  <a:srgbClr val="FF0000"/>
                </a:solidFill>
                <a:latin typeface="+mn-ea"/>
              </a:rPr>
              <a:t>正关联</a:t>
            </a:r>
            <a:r>
              <a:rPr lang="zh-CN" altLang="en-US" sz="2800" dirty="0">
                <a:latin typeface="+mn-ea"/>
              </a:rPr>
              <a:t>，也就是说若</a:t>
            </a:r>
            <a:r>
              <a:rPr lang="en-US" altLang="zh-CN" sz="2800" u="sng" dirty="0">
                <a:latin typeface="+mn-ea"/>
              </a:rPr>
              <a:t>A</a:t>
            </a:r>
            <a:r>
              <a:rPr lang="zh-CN" altLang="en-US" sz="2800" u="sng" dirty="0">
                <a:latin typeface="+mn-ea"/>
              </a:rPr>
              <a:t>增加，</a:t>
            </a:r>
            <a:r>
              <a:rPr lang="en-US" altLang="zh-CN" sz="2800" u="sng" dirty="0">
                <a:latin typeface="+mn-ea"/>
              </a:rPr>
              <a:t>B</a:t>
            </a:r>
            <a:r>
              <a:rPr lang="zh-CN" altLang="en-US" sz="2800" u="sng" dirty="0">
                <a:latin typeface="+mn-ea"/>
              </a:rPr>
              <a:t>也增加</a:t>
            </a:r>
            <a:r>
              <a:rPr lang="zh-CN" altLang="en-US" sz="2800" dirty="0">
                <a:latin typeface="+mn-ea"/>
              </a:rPr>
              <a:t>；   值越大，说明属性</a:t>
            </a:r>
            <a:r>
              <a:rPr lang="en-US" altLang="zh-CN" sz="2800" dirty="0">
                <a:latin typeface="+mn-ea"/>
              </a:rPr>
              <a:t>A</a:t>
            </a:r>
            <a:r>
              <a:rPr lang="zh-CN" altLang="en-US" sz="2800" dirty="0">
                <a:latin typeface="+mn-ea"/>
              </a:rPr>
              <a:t>，</a:t>
            </a:r>
            <a:r>
              <a:rPr lang="en-US" altLang="zh-CN" sz="2800" dirty="0">
                <a:latin typeface="+mn-ea"/>
              </a:rPr>
              <a:t>B</a:t>
            </a:r>
            <a:r>
              <a:rPr lang="zh-CN" altLang="en-US" sz="2800" dirty="0">
                <a:latin typeface="+mn-ea"/>
              </a:rPr>
              <a:t>正关联关系越密；</a:t>
            </a:r>
          </a:p>
          <a:p>
            <a:r>
              <a:rPr lang="zh-CN" altLang="en-US" sz="2800" dirty="0">
                <a:solidFill>
                  <a:srgbClr val="FF0000"/>
                </a:solidFill>
                <a:latin typeface="+mn-ea"/>
              </a:rPr>
              <a:t>若</a:t>
            </a:r>
            <a:r>
              <a:rPr lang="zh-CN" altLang="en-US" sz="2800" u="sng" dirty="0">
                <a:solidFill>
                  <a:srgbClr val="FF0000"/>
                </a:solidFill>
                <a:latin typeface="+mn-ea"/>
              </a:rPr>
              <a:t>有</a:t>
            </a:r>
            <a:r>
              <a:rPr lang="en-US" altLang="zh-CN" sz="2800" u="sng" dirty="0">
                <a:solidFill>
                  <a:srgbClr val="FF0000"/>
                </a:solidFill>
                <a:latin typeface="+mn-ea"/>
              </a:rPr>
              <a:t>   =0</a:t>
            </a:r>
            <a:r>
              <a:rPr lang="zh-CN" altLang="en-US" sz="2800" u="sng" dirty="0">
                <a:latin typeface="+mn-ea"/>
              </a:rPr>
              <a:t>，就有属性</a:t>
            </a:r>
            <a:r>
              <a:rPr lang="en-US" altLang="zh-CN" sz="2800" u="sng" dirty="0">
                <a:latin typeface="+mn-ea"/>
              </a:rPr>
              <a:t>A</a:t>
            </a:r>
            <a:r>
              <a:rPr lang="zh-CN" altLang="en-US" sz="2800" u="sng" dirty="0">
                <a:latin typeface="+mn-ea"/>
              </a:rPr>
              <a:t>，</a:t>
            </a:r>
            <a:r>
              <a:rPr lang="en-US" altLang="zh-CN" sz="2800" u="sng" dirty="0">
                <a:latin typeface="+mn-ea"/>
              </a:rPr>
              <a:t>B</a:t>
            </a:r>
            <a:r>
              <a:rPr lang="zh-CN" altLang="en-US" sz="2800" b="1" u="sng" dirty="0">
                <a:solidFill>
                  <a:srgbClr val="FF0000"/>
                </a:solidFill>
                <a:latin typeface="+mn-ea"/>
              </a:rPr>
              <a:t>相互独立</a:t>
            </a:r>
            <a:r>
              <a:rPr lang="zh-CN" altLang="en-US" sz="2800" dirty="0">
                <a:latin typeface="+mn-ea"/>
              </a:rPr>
              <a:t>，</a:t>
            </a:r>
            <a:r>
              <a:rPr lang="zh-CN" altLang="en-US" sz="2800" b="1" u="sng" dirty="0">
                <a:latin typeface="+mn-ea"/>
              </a:rPr>
              <a:t>两者之间没有关系</a:t>
            </a:r>
            <a:r>
              <a:rPr lang="zh-CN" altLang="en-US" sz="2800" dirty="0">
                <a:latin typeface="+mn-ea"/>
              </a:rPr>
              <a:t>。最后若有</a:t>
            </a:r>
            <a:r>
              <a:rPr lang="en-US" altLang="zh-CN" sz="2800" dirty="0">
                <a:latin typeface="+mn-ea"/>
              </a:rPr>
              <a:t>   &lt;0,</a:t>
            </a:r>
            <a:r>
              <a:rPr lang="zh-CN" altLang="en-US" sz="2800" dirty="0">
                <a:latin typeface="+mn-ea"/>
              </a:rPr>
              <a:t>则属性</a:t>
            </a:r>
            <a:r>
              <a:rPr lang="en-US" altLang="zh-CN" sz="2800" dirty="0">
                <a:latin typeface="+mn-ea"/>
              </a:rPr>
              <a:t>A</a:t>
            </a:r>
            <a:r>
              <a:rPr lang="zh-CN" altLang="en-US" sz="2800" dirty="0">
                <a:latin typeface="+mn-ea"/>
              </a:rPr>
              <a:t>，</a:t>
            </a:r>
            <a:r>
              <a:rPr lang="en-US" altLang="zh-CN" sz="2800" dirty="0">
                <a:latin typeface="+mn-ea"/>
              </a:rPr>
              <a:t>B</a:t>
            </a:r>
            <a:r>
              <a:rPr lang="zh-CN" altLang="en-US" sz="2800" dirty="0">
                <a:latin typeface="+mn-ea"/>
              </a:rPr>
              <a:t>之间是负关联，也就是说若</a:t>
            </a:r>
            <a:r>
              <a:rPr lang="en-US" altLang="zh-CN" sz="2800" dirty="0">
                <a:latin typeface="+mn-ea"/>
              </a:rPr>
              <a:t>A</a:t>
            </a:r>
            <a:r>
              <a:rPr lang="zh-CN" altLang="en-US" sz="2800" dirty="0">
                <a:latin typeface="+mn-ea"/>
              </a:rPr>
              <a:t>增加，</a:t>
            </a:r>
            <a:r>
              <a:rPr lang="en-US" altLang="zh-CN" sz="2800" dirty="0">
                <a:latin typeface="+mn-ea"/>
              </a:rPr>
              <a:t>B</a:t>
            </a:r>
            <a:r>
              <a:rPr lang="zh-CN" altLang="en-US" sz="2800" dirty="0">
                <a:latin typeface="+mn-ea"/>
              </a:rPr>
              <a:t>就减少；</a:t>
            </a:r>
          </a:p>
          <a:p>
            <a:r>
              <a:rPr lang="en-US" altLang="zh-CN" sz="2800" dirty="0">
                <a:latin typeface="+mn-ea"/>
              </a:rPr>
              <a:t>   &lt;0</a:t>
            </a:r>
            <a:r>
              <a:rPr lang="zh-CN" altLang="en-US" sz="2800" dirty="0">
                <a:solidFill>
                  <a:srgbClr val="FF0000"/>
                </a:solidFill>
                <a:latin typeface="+mn-ea"/>
              </a:rPr>
              <a:t>绝对值越大</a:t>
            </a:r>
            <a:r>
              <a:rPr lang="zh-CN" altLang="en-US" sz="2800" dirty="0">
                <a:latin typeface="+mn-ea"/>
              </a:rPr>
              <a:t>，说明</a:t>
            </a:r>
            <a:r>
              <a:rPr lang="zh-CN" altLang="en-US" sz="2800" u="sng" dirty="0">
                <a:latin typeface="+mn-ea"/>
              </a:rPr>
              <a:t>属性</a:t>
            </a:r>
            <a:r>
              <a:rPr lang="en-US" altLang="zh-CN" sz="2800" u="sng" dirty="0">
                <a:latin typeface="+mn-ea"/>
              </a:rPr>
              <a:t>A</a:t>
            </a:r>
            <a:r>
              <a:rPr lang="zh-CN" altLang="en-US" sz="2800" u="sng" dirty="0">
                <a:latin typeface="+mn-ea"/>
              </a:rPr>
              <a:t>，</a:t>
            </a:r>
            <a:r>
              <a:rPr lang="en-US" altLang="zh-CN" sz="2800" u="sng" dirty="0">
                <a:latin typeface="+mn-ea"/>
              </a:rPr>
              <a:t>B</a:t>
            </a:r>
            <a:r>
              <a:rPr lang="zh-CN" altLang="en-US" sz="2800" u="sng" dirty="0">
                <a:solidFill>
                  <a:srgbClr val="FF0000"/>
                </a:solidFill>
                <a:latin typeface="+mn-ea"/>
              </a:rPr>
              <a:t>负关联关系</a:t>
            </a:r>
            <a:r>
              <a:rPr lang="zh-CN" altLang="en-US" sz="2800" u="sng" dirty="0">
                <a:latin typeface="+mn-ea"/>
              </a:rPr>
              <a:t>越密</a:t>
            </a:r>
            <a:r>
              <a:rPr lang="zh-CN" altLang="en-US" sz="2800" dirty="0">
                <a:latin typeface="+mn-ea"/>
              </a:rPr>
              <a:t>。</a:t>
            </a:r>
          </a:p>
          <a:p>
            <a:pPr>
              <a:buNone/>
            </a:pP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2.5</a:t>
            </a:r>
            <a:r>
              <a:rPr lang="zh-CN" altLang="en-US" dirty="0"/>
              <a:t>数据集成</a:t>
            </a:r>
          </a:p>
          <a:p>
            <a:endParaRPr lang="zh-CN" altLang="en-US" dirty="0"/>
          </a:p>
        </p:txBody>
      </p:sp>
      <p:graphicFrame>
        <p:nvGraphicFramePr>
          <p:cNvPr id="115714" name="Object 2"/>
          <p:cNvGraphicFramePr>
            <a:graphicFrameLocks noChangeAspect="1"/>
          </p:cNvGraphicFramePr>
          <p:nvPr/>
        </p:nvGraphicFramePr>
        <p:xfrm>
          <a:off x="1428728" y="2143116"/>
          <a:ext cx="1000132" cy="815069"/>
        </p:xfrm>
        <a:graphic>
          <a:graphicData uri="http://schemas.openxmlformats.org/presentationml/2006/ole">
            <mc:AlternateContent xmlns:mc="http://schemas.openxmlformats.org/markup-compatibility/2006">
              <mc:Choice xmlns:v="urn:schemas-microsoft-com:vml" Requires="v">
                <p:oleObj spid="_x0000_s18440" name="文档" r:id="rId3" imgW="412023" imgH="331548" progId="Word.Document.12">
                  <p:embed/>
                </p:oleObj>
              </mc:Choice>
              <mc:Fallback>
                <p:oleObj name="文档" r:id="rId3" imgW="412023" imgH="331548" progId="Word.Documen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28" y="2143116"/>
                        <a:ext cx="1000132" cy="81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16" name="Object 4"/>
          <p:cNvGraphicFramePr>
            <a:graphicFrameLocks noChangeAspect="1"/>
          </p:cNvGraphicFramePr>
          <p:nvPr/>
        </p:nvGraphicFramePr>
        <p:xfrm>
          <a:off x="3886533" y="3942692"/>
          <a:ext cx="1000125" cy="814387"/>
        </p:xfrm>
        <a:graphic>
          <a:graphicData uri="http://schemas.openxmlformats.org/presentationml/2006/ole">
            <mc:AlternateContent xmlns:mc="http://schemas.openxmlformats.org/markup-compatibility/2006">
              <mc:Choice xmlns:v="urn:schemas-microsoft-com:vml" Requires="v">
                <p:oleObj spid="_x0000_s18441" name="文档" r:id="rId5" imgW="1000010" imgH="814291" progId="Word.Document.12">
                  <p:embed/>
                </p:oleObj>
              </mc:Choice>
              <mc:Fallback>
                <p:oleObj name="文档" r:id="rId5" imgW="1000010" imgH="814291" progId="Word.Document.12">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533" y="3942692"/>
                        <a:ext cx="1000125"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17" name="Object 5"/>
          <p:cNvGraphicFramePr>
            <a:graphicFrameLocks noChangeAspect="1"/>
          </p:cNvGraphicFramePr>
          <p:nvPr/>
        </p:nvGraphicFramePr>
        <p:xfrm>
          <a:off x="1399822" y="3514401"/>
          <a:ext cx="1000125" cy="814387"/>
        </p:xfrm>
        <a:graphic>
          <a:graphicData uri="http://schemas.openxmlformats.org/presentationml/2006/ole">
            <mc:AlternateContent xmlns:mc="http://schemas.openxmlformats.org/markup-compatibility/2006">
              <mc:Choice xmlns:v="urn:schemas-microsoft-com:vml" Requires="v">
                <p:oleObj spid="_x0000_s18442" name="文档" r:id="rId7" imgW="412023" imgH="331548" progId="Word.Document.12">
                  <p:embed/>
                </p:oleObj>
              </mc:Choice>
              <mc:Fallback>
                <p:oleObj name="文档" r:id="rId7" imgW="412023" imgH="331548" progId="Word.Document.12">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822" y="3514401"/>
                        <a:ext cx="1000125"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18" name="Object 6"/>
          <p:cNvGraphicFramePr>
            <a:graphicFrameLocks noChangeAspect="1"/>
          </p:cNvGraphicFramePr>
          <p:nvPr/>
        </p:nvGraphicFramePr>
        <p:xfrm>
          <a:off x="4214810" y="2575074"/>
          <a:ext cx="1000125" cy="814387"/>
        </p:xfrm>
        <a:graphic>
          <a:graphicData uri="http://schemas.openxmlformats.org/presentationml/2006/ole">
            <mc:AlternateContent xmlns:mc="http://schemas.openxmlformats.org/markup-compatibility/2006">
              <mc:Choice xmlns:v="urn:schemas-microsoft-com:vml" Requires="v">
                <p:oleObj spid="_x0000_s18443" name="文档" r:id="rId9" imgW="412023" imgH="331548" progId="Word.Document.12">
                  <p:embed/>
                </p:oleObj>
              </mc:Choice>
              <mc:Fallback>
                <p:oleObj name="文档" r:id="rId9" imgW="412023" imgH="331548" progId="Word.Document.12">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4810" y="2575074"/>
                        <a:ext cx="1000125"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19" name="Object 7"/>
          <p:cNvGraphicFramePr>
            <a:graphicFrameLocks noChangeAspect="1"/>
          </p:cNvGraphicFramePr>
          <p:nvPr>
            <p:extLst>
              <p:ext uri="{D42A27DB-BD31-4B8C-83A1-F6EECF244321}">
                <p14:modId xmlns:p14="http://schemas.microsoft.com/office/powerpoint/2010/main" val="3960504707"/>
              </p:ext>
            </p:extLst>
          </p:nvPr>
        </p:nvGraphicFramePr>
        <p:xfrm>
          <a:off x="755576" y="4911405"/>
          <a:ext cx="1000125" cy="814388"/>
        </p:xfrm>
        <a:graphic>
          <a:graphicData uri="http://schemas.openxmlformats.org/presentationml/2006/ole">
            <mc:AlternateContent xmlns:mc="http://schemas.openxmlformats.org/markup-compatibility/2006">
              <mc:Choice xmlns:v="urn:schemas-microsoft-com:vml" Requires="v">
                <p:oleObj spid="_x0000_s18444" name="文档" r:id="rId10" imgW="1000010" imgH="814291" progId="Word.Document.12">
                  <p:embed/>
                </p:oleObj>
              </mc:Choice>
              <mc:Fallback>
                <p:oleObj name="文档" r:id="rId10" imgW="1000010" imgH="814291" progId="Word.Document.12">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4911405"/>
                        <a:ext cx="100012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0" name="Object 8"/>
          <p:cNvGraphicFramePr>
            <a:graphicFrameLocks noChangeAspect="1"/>
          </p:cNvGraphicFramePr>
          <p:nvPr/>
        </p:nvGraphicFramePr>
        <p:xfrm>
          <a:off x="0" y="1000108"/>
          <a:ext cx="8934450" cy="1000125"/>
        </p:xfrm>
        <a:graphic>
          <a:graphicData uri="http://schemas.openxmlformats.org/presentationml/2006/ole">
            <mc:AlternateContent xmlns:mc="http://schemas.openxmlformats.org/markup-compatibility/2006">
              <mc:Choice xmlns:v="urn:schemas-microsoft-com:vml" Requires="v">
                <p:oleObj spid="_x0000_s18445" name="文档" r:id="rId11" imgW="5275694" imgH="590379" progId="Word.Document.12">
                  <p:embed/>
                </p:oleObj>
              </mc:Choice>
              <mc:Fallback>
                <p:oleObj name="文档" r:id="rId11" imgW="5275694" imgH="590379" progId="Word.Document.12">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000108"/>
                        <a:ext cx="8934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57158" y="357166"/>
            <a:ext cx="8540750" cy="822325"/>
          </a:xfrm>
        </p:spPr>
        <p:txBody>
          <a:bodyPr/>
          <a:lstStyle/>
          <a:p>
            <a:r>
              <a:rPr lang="zh-CN" altLang="en-US" dirty="0"/>
              <a:t>目录</a:t>
            </a:r>
          </a:p>
        </p:txBody>
      </p:sp>
      <p:sp>
        <p:nvSpPr>
          <p:cNvPr id="16388" name="文本占位符 4"/>
          <p:cNvSpPr>
            <a:spLocks noGrp="1"/>
          </p:cNvSpPr>
          <p:nvPr>
            <p:ph type="body" sz="quarter" idx="14"/>
          </p:nvPr>
        </p:nvSpPr>
        <p:spPr>
          <a:ln w="9525"/>
        </p:spPr>
        <p:txBody>
          <a:bodyPr>
            <a:normAutofit lnSpcReduction="10000"/>
          </a:bodyPr>
          <a:lstStyle/>
          <a:p>
            <a:r>
              <a:rPr lang="zh-CN" altLang="en-US" dirty="0"/>
              <a:t>目录</a:t>
            </a:r>
          </a:p>
        </p:txBody>
      </p:sp>
      <p:graphicFrame>
        <p:nvGraphicFramePr>
          <p:cNvPr id="16395" name="Object 11"/>
          <p:cNvGraphicFramePr>
            <a:graphicFrameLocks noChangeAspect="1"/>
          </p:cNvGraphicFramePr>
          <p:nvPr/>
        </p:nvGraphicFramePr>
        <p:xfrm>
          <a:off x="1071538" y="1214422"/>
          <a:ext cx="7135650" cy="4762588"/>
        </p:xfrm>
        <a:graphic>
          <a:graphicData uri="http://schemas.openxmlformats.org/presentationml/2006/ole">
            <mc:AlternateContent xmlns:mc="http://schemas.openxmlformats.org/markup-compatibility/2006">
              <mc:Choice xmlns:v="urn:schemas-microsoft-com:vml" Requires="v">
                <p:oleObj spid="_x0000_s19459" name="Visio" r:id="rId3" imgW="5504229" imgH="3673620" progId="Visio.Drawing.11">
                  <p:embed/>
                </p:oleObj>
              </mc:Choice>
              <mc:Fallback>
                <p:oleObj name="Visio" r:id="rId3" imgW="5504229"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214422"/>
                        <a:ext cx="7135650" cy="47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842842"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842842" y="5386854"/>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472534" y="1157498"/>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325383" y="6165304"/>
            <a:ext cx="272319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数据科学中的数据预处理</a:t>
            </a:r>
          </a:p>
        </p:txBody>
      </p:sp>
      <p:sp>
        <p:nvSpPr>
          <p:cNvPr id="10" name="圆角矩形 9"/>
          <p:cNvSpPr/>
          <p:nvPr/>
        </p:nvSpPr>
        <p:spPr>
          <a:xfrm>
            <a:off x="3515709" y="5379092"/>
            <a:ext cx="1381581"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175403" y="1153617"/>
            <a:ext cx="1214446"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394364" y="5379092"/>
            <a:ext cx="1453019"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131391"/>
            <a:ext cx="8540750" cy="821913"/>
          </a:xfrm>
        </p:spPr>
        <p:txBody>
          <a:bodyPr>
            <a:normAutofit fontScale="90000"/>
          </a:bodyPr>
          <a:lstStyle/>
          <a:p>
            <a:r>
              <a:rPr lang="en-US" altLang="zh-CN" dirty="0"/>
              <a:t>3.6.1</a:t>
            </a:r>
            <a:r>
              <a:rPr lang="zh-CN" altLang="en-US" b="1" dirty="0">
                <a:solidFill>
                  <a:srgbClr val="FF0000"/>
                </a:solidFill>
              </a:rPr>
              <a:t>数据脱敏</a:t>
            </a:r>
            <a:r>
              <a:rPr lang="en-US" altLang="zh-CN" dirty="0"/>
              <a:t/>
            </a:r>
            <a:br>
              <a:rPr lang="en-US" altLang="zh-CN" dirty="0"/>
            </a:br>
            <a:r>
              <a:rPr lang="zh-CN" altLang="en-US" sz="2700" dirty="0"/>
              <a:t>保护主体的信息安全隐患和个人隐私风险</a:t>
            </a:r>
            <a:r>
              <a:rPr lang="en-US" altLang="zh-CN" sz="2700" dirty="0"/>
              <a:t/>
            </a:r>
            <a:br>
              <a:rPr lang="en-US" altLang="zh-CN" sz="2700" dirty="0"/>
            </a:br>
            <a:r>
              <a:rPr lang="zh-CN" altLang="en-US" sz="2700" dirty="0">
                <a:solidFill>
                  <a:srgbClr val="FF0000"/>
                </a:solidFill>
              </a:rPr>
              <a:t>非常重要的课题</a:t>
            </a:r>
            <a:endParaRPr lang="zh-CN" altLang="en-US" dirty="0">
              <a:solidFill>
                <a:srgbClr val="FF0000"/>
              </a:solidFill>
            </a:endParaRPr>
          </a:p>
        </p:txBody>
      </p:sp>
      <p:sp>
        <p:nvSpPr>
          <p:cNvPr id="4" name="文本占位符 3"/>
          <p:cNvSpPr>
            <a:spLocks noGrp="1"/>
          </p:cNvSpPr>
          <p:nvPr>
            <p:ph type="body" sz="quarter" idx="14"/>
          </p:nvPr>
        </p:nvSpPr>
        <p:spPr/>
        <p:txBody>
          <a:bodyPr>
            <a:normAutofit lnSpcReduction="10000"/>
          </a:bodyPr>
          <a:lstStyle/>
          <a:p>
            <a:r>
              <a:rPr lang="en-US" altLang="zh-CN" dirty="0"/>
              <a:t>2.6</a:t>
            </a:r>
            <a:r>
              <a:rPr lang="zh-CN" altLang="en-US" dirty="0"/>
              <a:t>其他预处理方法</a:t>
            </a:r>
          </a:p>
        </p:txBody>
      </p:sp>
      <p:sp>
        <p:nvSpPr>
          <p:cNvPr id="1187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8785" name="Object 1"/>
          <p:cNvGraphicFramePr>
            <a:graphicFrameLocks noChangeAspect="1"/>
          </p:cNvGraphicFramePr>
          <p:nvPr>
            <p:extLst>
              <p:ext uri="{D42A27DB-BD31-4B8C-83A1-F6EECF244321}">
                <p14:modId xmlns:p14="http://schemas.microsoft.com/office/powerpoint/2010/main" val="738567788"/>
              </p:ext>
            </p:extLst>
          </p:nvPr>
        </p:nvGraphicFramePr>
        <p:xfrm>
          <a:off x="857224" y="1032382"/>
          <a:ext cx="7286676" cy="5690406"/>
        </p:xfrm>
        <a:graphic>
          <a:graphicData uri="http://schemas.openxmlformats.org/presentationml/2006/ole">
            <mc:AlternateContent xmlns:mc="http://schemas.openxmlformats.org/markup-compatibility/2006">
              <mc:Choice xmlns:v="urn:schemas-microsoft-com:vml" Requires="v">
                <p:oleObj spid="_x0000_s20483" name="Visio" r:id="rId3" imgW="4690763" imgH="3666238" progId="Visio.Drawing.11">
                  <p:embed/>
                </p:oleObj>
              </mc:Choice>
              <mc:Fallback>
                <p:oleObj name="Visio" r:id="rId3" imgW="4690763" imgH="3666238" progId="Visio.Drawing.11">
                  <p:embed/>
                  <p:pic>
                    <p:nvPicPr>
                      <p:cNvPr id="0" name="Picture 1"/>
                      <p:cNvPicPr>
                        <a:picLocks noChangeAspect="1" noChangeArrowheads="1"/>
                      </p:cNvPicPr>
                      <p:nvPr/>
                    </p:nvPicPr>
                    <p:blipFill>
                      <a:blip r:embed="rId4"/>
                      <a:srcRect/>
                      <a:stretch>
                        <a:fillRect/>
                      </a:stretch>
                    </p:blipFill>
                    <p:spPr bwMode="auto">
                      <a:xfrm>
                        <a:off x="857224" y="1032382"/>
                        <a:ext cx="7286676" cy="5690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4119613" y="6237312"/>
            <a:ext cx="171964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t> </a:t>
            </a:r>
            <a:r>
              <a:rPr lang="zh-CN" altLang="en-US" dirty="0"/>
              <a:t>数据脱敏处理</a:t>
            </a:r>
          </a:p>
        </p:txBody>
      </p:sp>
      <p:sp>
        <p:nvSpPr>
          <p:cNvPr id="3" name="椭圆 2"/>
          <p:cNvSpPr/>
          <p:nvPr/>
        </p:nvSpPr>
        <p:spPr>
          <a:xfrm>
            <a:off x="4139952" y="1084694"/>
            <a:ext cx="3528392" cy="29923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数据质量</a:t>
            </a:r>
          </a:p>
        </p:txBody>
      </p:sp>
      <p:sp>
        <p:nvSpPr>
          <p:cNvPr id="4" name="文本占位符 3"/>
          <p:cNvSpPr>
            <a:spLocks noGrp="1"/>
          </p:cNvSpPr>
          <p:nvPr>
            <p:ph type="body" sz="quarter" idx="14"/>
          </p:nvPr>
        </p:nvSpPr>
        <p:spPr/>
        <p:txBody>
          <a:bodyPr>
            <a:normAutofit lnSpcReduction="10000"/>
          </a:bodyPr>
          <a:lstStyle/>
          <a:p>
            <a:r>
              <a:rPr lang="en-US" altLang="zh-CN" dirty="0"/>
              <a:t>2.1 </a:t>
            </a:r>
            <a:r>
              <a:rPr lang="zh-CN" altLang="en-US" dirty="0"/>
              <a:t>数据质量</a:t>
            </a:r>
          </a:p>
          <a:p>
            <a:endParaRPr lang="zh-CN" altLang="en-US" dirty="0"/>
          </a:p>
        </p:txBody>
      </p:sp>
      <p:sp>
        <p:nvSpPr>
          <p:cNvPr id="9" name="TextBox 8"/>
          <p:cNvSpPr txBox="1"/>
          <p:nvPr/>
        </p:nvSpPr>
        <p:spPr>
          <a:xfrm>
            <a:off x="3779912" y="5877272"/>
            <a:ext cx="1790510" cy="37999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数据质量的属性</a:t>
            </a:r>
          </a:p>
        </p:txBody>
      </p:sp>
      <p:pic>
        <p:nvPicPr>
          <p:cNvPr id="41988" name="Picture 4"/>
          <p:cNvPicPr>
            <a:picLocks noChangeAspect="1" noChangeArrowheads="1"/>
          </p:cNvPicPr>
          <p:nvPr/>
        </p:nvPicPr>
        <p:blipFill>
          <a:blip r:embed="rId2"/>
          <a:srcRect/>
          <a:stretch>
            <a:fillRect/>
          </a:stretch>
        </p:blipFill>
        <p:spPr bwMode="auto">
          <a:xfrm>
            <a:off x="1819275" y="1304925"/>
            <a:ext cx="5505450" cy="4248150"/>
          </a:xfrm>
          <a:prstGeom prst="rect">
            <a:avLst/>
          </a:prstGeom>
          <a:noFill/>
          <a:ln w="9525">
            <a:noFill/>
            <a:miter lim="800000"/>
            <a:headEnd/>
            <a:tailEnd/>
          </a:ln>
          <a:effectLst/>
        </p:spPr>
      </p:pic>
      <p:sp>
        <p:nvSpPr>
          <p:cNvPr id="3" name="文本框 2"/>
          <p:cNvSpPr txBox="1"/>
          <p:nvPr/>
        </p:nvSpPr>
        <p:spPr>
          <a:xfrm>
            <a:off x="5796136" y="5887930"/>
            <a:ext cx="2448272" cy="369332"/>
          </a:xfrm>
          <a:prstGeom prst="rect">
            <a:avLst/>
          </a:prstGeom>
          <a:noFill/>
        </p:spPr>
        <p:txBody>
          <a:bodyPr wrap="square" rtlCol="0">
            <a:spAutoFit/>
          </a:bodyPr>
          <a:lstStyle/>
          <a:p>
            <a:r>
              <a:rPr lang="en-US" altLang="zh-CN" dirty="0"/>
              <a:t>Next slide for details </a:t>
            </a:r>
            <a:endParaRPr lang="zh-CN" altLang="en-US" dirty="0"/>
          </a:p>
        </p:txBody>
      </p:sp>
    </p:spTree>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3670241876"/>
              </p:ext>
            </p:extLst>
          </p:nvPr>
        </p:nvGraphicFramePr>
        <p:xfrm>
          <a:off x="327816" y="1258378"/>
          <a:ext cx="8464454"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2.6</a:t>
            </a:r>
            <a:r>
              <a:rPr lang="zh-CN" altLang="en-US" dirty="0"/>
              <a:t>其他预处理方法</a:t>
            </a:r>
          </a:p>
          <a:p>
            <a:endParaRPr lang="zh-CN" altLang="en-US" dirty="0"/>
          </a:p>
        </p:txBody>
      </p:sp>
      <p:sp>
        <p:nvSpPr>
          <p:cNvPr id="5" name="标题 1"/>
          <p:cNvSpPr>
            <a:spLocks noGrp="1"/>
          </p:cNvSpPr>
          <p:nvPr>
            <p:ph type="title"/>
          </p:nvPr>
        </p:nvSpPr>
        <p:spPr>
          <a:xfrm>
            <a:off x="251520" y="0"/>
            <a:ext cx="8540750" cy="821913"/>
          </a:xfrm>
        </p:spPr>
        <p:txBody>
          <a:bodyPr>
            <a:normAutofit fontScale="90000"/>
          </a:bodyPr>
          <a:lstStyle/>
          <a:p>
            <a:r>
              <a:rPr lang="en-US" altLang="zh-CN" dirty="0"/>
              <a:t>3.6.1</a:t>
            </a:r>
            <a:r>
              <a:rPr lang="zh-CN" altLang="en-US" dirty="0"/>
              <a:t>数据脱敏</a:t>
            </a:r>
            <a:r>
              <a:rPr lang="en-US" altLang="zh-CN" dirty="0"/>
              <a:t/>
            </a:r>
            <a:br>
              <a:rPr lang="en-US" altLang="zh-CN" dirty="0"/>
            </a:br>
            <a:r>
              <a:rPr lang="zh-CN" altLang="en-US" sz="2700" dirty="0">
                <a:solidFill>
                  <a:srgbClr val="FF0000"/>
                </a:solidFill>
              </a:rPr>
              <a:t>注意</a:t>
            </a:r>
            <a:r>
              <a:rPr lang="zh-CN" altLang="en-US" sz="2700" dirty="0"/>
              <a:t>：数据脱敏操作</a:t>
            </a:r>
            <a:r>
              <a:rPr lang="zh-CN" altLang="en-US" sz="2700" u="sng" dirty="0">
                <a:solidFill>
                  <a:srgbClr val="FF0000"/>
                </a:solidFill>
              </a:rPr>
              <a:t>不能停留在简单的将敏感信息屏蔽掉</a:t>
            </a:r>
            <a:r>
              <a:rPr lang="zh-CN" altLang="en-US" sz="2700" dirty="0"/>
              <a:t>或</a:t>
            </a:r>
            <a:r>
              <a:rPr lang="zh-CN" altLang="en-US" sz="2700" u="sng" dirty="0">
                <a:solidFill>
                  <a:srgbClr val="FF0000"/>
                </a:solidFill>
              </a:rPr>
              <a:t>匿名处理</a:t>
            </a:r>
            <a:r>
              <a:rPr lang="zh-CN" altLang="en-US" sz="2700" dirty="0"/>
              <a:t>。要满足以下三个原则：</a:t>
            </a:r>
          </a:p>
        </p:txBody>
      </p:sp>
      <p:sp>
        <p:nvSpPr>
          <p:cNvPr id="2" name="文本框 1"/>
          <p:cNvSpPr txBox="1"/>
          <p:nvPr/>
        </p:nvSpPr>
        <p:spPr>
          <a:xfrm>
            <a:off x="1544514" y="6021288"/>
            <a:ext cx="5954761" cy="707886"/>
          </a:xfrm>
          <a:prstGeom prst="rect">
            <a:avLst/>
          </a:prstGeom>
          <a:noFill/>
          <a:ln>
            <a:solidFill>
              <a:srgbClr val="FF0000"/>
            </a:solidFill>
          </a:ln>
        </p:spPr>
        <p:txBody>
          <a:bodyPr wrap="square" rtlCol="0">
            <a:spAutoFit/>
          </a:bodyPr>
          <a:lstStyle/>
          <a:p>
            <a:r>
              <a:rPr lang="zh-CN" altLang="en-US" sz="2000" b="1" u="sng" dirty="0"/>
              <a:t>数据脱敏</a:t>
            </a:r>
            <a:r>
              <a:rPr lang="zh-CN" altLang="en-US" sz="2000" dirty="0"/>
              <a:t>可以采用</a:t>
            </a:r>
            <a:r>
              <a:rPr lang="zh-CN" altLang="en-US" sz="2000" b="1" u="sng" dirty="0"/>
              <a:t>替换</a:t>
            </a:r>
            <a:r>
              <a:rPr lang="zh-CN" altLang="en-US" sz="2000" dirty="0"/>
              <a:t>和</a:t>
            </a:r>
            <a:r>
              <a:rPr lang="zh-CN" altLang="en-US" sz="2000" b="1" u="sng" dirty="0"/>
              <a:t>过滤方法</a:t>
            </a:r>
            <a:r>
              <a:rPr lang="zh-CN" altLang="en-US" sz="2000" dirty="0"/>
              <a:t>。</a:t>
            </a:r>
            <a:endParaRPr lang="en-US" altLang="zh-CN" sz="2000" dirty="0"/>
          </a:p>
          <a:p>
            <a:r>
              <a:rPr lang="zh-CN" altLang="en-US" sz="2000" dirty="0"/>
              <a:t>替换可以</a:t>
            </a:r>
            <a:r>
              <a:rPr lang="zh-CN" altLang="en-US" sz="2000" u="sng" dirty="0"/>
              <a:t>采用</a:t>
            </a:r>
            <a:r>
              <a:rPr lang="en-US" altLang="zh-CN" sz="2000" u="sng" dirty="0"/>
              <a:t>hash</a:t>
            </a:r>
            <a:r>
              <a:rPr lang="zh-CN" altLang="en-US" sz="2000" u="sng" dirty="0"/>
              <a:t>函数方法</a:t>
            </a:r>
            <a:r>
              <a:rPr lang="zh-CN" altLang="en-US" sz="2000" dirty="0"/>
              <a:t>进行数据的</a:t>
            </a:r>
            <a:r>
              <a:rPr lang="zh-CN" altLang="en-US" sz="2000" u="sng" dirty="0"/>
              <a:t>单项映射</a:t>
            </a:r>
            <a:r>
              <a:rPr lang="zh-CN" altLang="en-US" sz="2000" dirty="0"/>
              <a:t>。</a:t>
            </a:r>
            <a:endParaRPr lang="en-US" sz="2000" dirty="0"/>
          </a:p>
        </p:txBody>
      </p:sp>
      <p:sp>
        <p:nvSpPr>
          <p:cNvPr id="7" name="文本框 6"/>
          <p:cNvSpPr txBox="1"/>
          <p:nvPr/>
        </p:nvSpPr>
        <p:spPr>
          <a:xfrm>
            <a:off x="4211960" y="1700808"/>
            <a:ext cx="3225062" cy="461665"/>
          </a:xfrm>
          <a:prstGeom prst="rect">
            <a:avLst/>
          </a:prstGeom>
          <a:noFill/>
          <a:ln>
            <a:solidFill>
              <a:srgbClr val="FF0000"/>
            </a:solidFill>
          </a:ln>
        </p:spPr>
        <p:txBody>
          <a:bodyPr wrap="square" rtlCol="0">
            <a:spAutoFit/>
          </a:bodyPr>
          <a:lstStyle/>
          <a:p>
            <a:r>
              <a:rPr lang="zh-CN" altLang="en-US" sz="2400" b="1" dirty="0"/>
              <a:t>云计算中一个</a:t>
            </a:r>
            <a:r>
              <a:rPr lang="en-US" altLang="zh-CN" sz="2400" b="1" dirty="0"/>
              <a:t>hot</a:t>
            </a:r>
            <a:r>
              <a:rPr lang="zh-CN" altLang="en-US" sz="2400" b="1" dirty="0"/>
              <a:t>问题。</a:t>
            </a:r>
            <a:endParaRPr lang="en-US" sz="2400" b="1" dirty="0"/>
          </a:p>
        </p:txBody>
      </p:sp>
    </p:spTree>
  </p:cSld>
  <p:clrMapOvr>
    <a:masterClrMapping/>
  </p:clrMapOvr>
  <p:transition>
    <p:blinds dir="vert"/>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30324"/>
            <a:ext cx="8540750" cy="1210444"/>
          </a:xfrm>
        </p:spPr>
        <p:txBody>
          <a:bodyPr>
            <a:normAutofit fontScale="90000"/>
          </a:bodyPr>
          <a:lstStyle/>
          <a:p>
            <a:r>
              <a:rPr lang="en-US" altLang="zh-CN" dirty="0"/>
              <a:t>3.6.2</a:t>
            </a:r>
            <a:r>
              <a:rPr lang="zh-CN" altLang="en-US" dirty="0"/>
              <a:t>数据规约</a:t>
            </a:r>
            <a:r>
              <a:rPr lang="en-US" altLang="zh-CN" dirty="0"/>
              <a:t/>
            </a:r>
            <a:br>
              <a:rPr lang="en-US" altLang="zh-CN" dirty="0"/>
            </a:br>
            <a:r>
              <a:rPr lang="zh-CN" altLang="en-US" sz="2700" dirty="0"/>
              <a:t>在不影响数据的完整性和数据分析结果的正确性的前提下，</a:t>
            </a:r>
            <a:r>
              <a:rPr lang="zh-CN" altLang="en-US" sz="2700" b="1" u="sng" dirty="0">
                <a:solidFill>
                  <a:srgbClr val="FF0000"/>
                </a:solidFill>
              </a:rPr>
              <a:t>通过减少数据规模的方法</a:t>
            </a:r>
            <a:r>
              <a:rPr lang="zh-CN" altLang="en-US" sz="2700" dirty="0"/>
              <a:t>达到提升分析的效果和目的。</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192108974"/>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2.6</a:t>
            </a:r>
            <a:r>
              <a:rPr lang="zh-CN" altLang="en-US" dirty="0"/>
              <a:t>其他预处理方法</a:t>
            </a:r>
          </a:p>
          <a:p>
            <a:endParaRPr lang="zh-CN" altLang="en-US" dirty="0"/>
          </a:p>
        </p:txBody>
      </p:sp>
      <p:sp>
        <p:nvSpPr>
          <p:cNvPr id="3" name="矩形 2"/>
          <p:cNvSpPr/>
          <p:nvPr/>
        </p:nvSpPr>
        <p:spPr>
          <a:xfrm>
            <a:off x="467544" y="6181294"/>
            <a:ext cx="4032448" cy="646331"/>
          </a:xfrm>
          <a:prstGeom prst="rect">
            <a:avLst/>
          </a:prstGeom>
          <a:ln>
            <a:solidFill>
              <a:schemeClr val="accent1"/>
            </a:solidFill>
          </a:ln>
        </p:spPr>
        <p:txBody>
          <a:bodyPr wrap="square">
            <a:spAutoFit/>
          </a:bodyPr>
          <a:lstStyle/>
          <a:p>
            <a:r>
              <a:rPr lang="en-US" altLang="zh-CN" dirty="0"/>
              <a:t>PCA</a:t>
            </a:r>
            <a:r>
              <a:rPr lang="zh-CN" altLang="en-US" dirty="0"/>
              <a:t>方法：旨在利用降维的思想，把多</a:t>
            </a:r>
            <a:r>
              <a:rPr lang="zh-CN" altLang="en-US" dirty="0">
                <a:hlinkClick r:id="rId7" tooltip="指标"/>
              </a:rPr>
              <a:t>指标</a:t>
            </a:r>
            <a:r>
              <a:rPr lang="zh-CN" altLang="en-US" dirty="0"/>
              <a:t>转化为少数几个</a:t>
            </a:r>
            <a:r>
              <a:rPr lang="zh-CN" altLang="en-US" dirty="0">
                <a:hlinkClick r:id="rId8" tooltip="综合指标"/>
              </a:rPr>
              <a:t>综合指标</a:t>
            </a:r>
            <a:r>
              <a:rPr lang="zh-CN" altLang="en-US" dirty="0"/>
              <a:t>。 </a:t>
            </a:r>
          </a:p>
        </p:txBody>
      </p:sp>
      <p:sp>
        <p:nvSpPr>
          <p:cNvPr id="5" name="矩形 4"/>
          <p:cNvSpPr/>
          <p:nvPr/>
        </p:nvSpPr>
        <p:spPr>
          <a:xfrm>
            <a:off x="4716016" y="4767740"/>
            <a:ext cx="4104456" cy="2031325"/>
          </a:xfrm>
          <a:prstGeom prst="rect">
            <a:avLst/>
          </a:prstGeom>
          <a:ln>
            <a:solidFill>
              <a:schemeClr val="accent1"/>
            </a:solidFill>
          </a:ln>
        </p:spPr>
        <p:txBody>
          <a:bodyPr wrap="square">
            <a:spAutoFit/>
          </a:bodyPr>
          <a:lstStyle/>
          <a:p>
            <a:r>
              <a:rPr lang="zh-CN" altLang="en-US" dirty="0"/>
              <a:t>它是一个线性变换。这个变换把</a:t>
            </a:r>
            <a:r>
              <a:rPr lang="zh-CN" altLang="en-US" dirty="0">
                <a:hlinkClick r:id="rId9" tooltip="数据变换"/>
              </a:rPr>
              <a:t>数据变换</a:t>
            </a:r>
            <a:r>
              <a:rPr lang="zh-CN" altLang="en-US" dirty="0"/>
              <a:t>到一个新的坐标系统中，使得任何数据投影的第一大</a:t>
            </a:r>
            <a:r>
              <a:rPr lang="zh-CN" altLang="en-US" dirty="0">
                <a:hlinkClick r:id="rId10" tooltip="方差"/>
              </a:rPr>
              <a:t>方差</a:t>
            </a:r>
            <a:r>
              <a:rPr lang="zh-CN" altLang="en-US" dirty="0"/>
              <a:t>在第一个坐标</a:t>
            </a:r>
            <a:r>
              <a:rPr lang="en-US" altLang="zh-CN" dirty="0"/>
              <a:t>(</a:t>
            </a:r>
            <a:r>
              <a:rPr lang="zh-CN" altLang="en-US" dirty="0"/>
              <a:t>称为第一主成分</a:t>
            </a:r>
            <a:r>
              <a:rPr lang="en-US" altLang="zh-CN" dirty="0"/>
              <a:t>)</a:t>
            </a:r>
            <a:r>
              <a:rPr lang="zh-CN" altLang="en-US" dirty="0"/>
              <a:t>上，第二大方差在第二个坐标</a:t>
            </a:r>
            <a:r>
              <a:rPr lang="en-US" altLang="zh-CN" dirty="0"/>
              <a:t>(</a:t>
            </a:r>
            <a:r>
              <a:rPr lang="zh-CN" altLang="en-US" dirty="0"/>
              <a:t>第二主成分</a:t>
            </a:r>
            <a:r>
              <a:rPr lang="en-US" altLang="zh-CN" dirty="0"/>
              <a:t>)</a:t>
            </a:r>
            <a:r>
              <a:rPr lang="zh-CN" altLang="en-US" dirty="0"/>
              <a:t>上，依次类推。主成分分析经常用减少数据集的维数，同时保持数据集的对</a:t>
            </a:r>
            <a:r>
              <a:rPr lang="zh-CN" altLang="en-US" dirty="0">
                <a:hlinkClick r:id="rId10" tooltip="方差"/>
              </a:rPr>
              <a:t>方差</a:t>
            </a:r>
            <a:r>
              <a:rPr lang="zh-CN" altLang="en-US" dirty="0"/>
              <a:t>贡献最大的特征</a:t>
            </a:r>
          </a:p>
        </p:txBody>
      </p:sp>
      <p:cxnSp>
        <p:nvCxnSpPr>
          <p:cNvPr id="8" name="曲线连接符 7"/>
          <p:cNvCxnSpPr>
            <a:endCxn id="3" idx="1"/>
          </p:cNvCxnSpPr>
          <p:nvPr/>
        </p:nvCxnSpPr>
        <p:spPr>
          <a:xfrm rot="5400000">
            <a:off x="-782154" y="4750706"/>
            <a:ext cx="3003452" cy="504056"/>
          </a:xfrm>
          <a:prstGeom prst="curvedConnector4">
            <a:avLst>
              <a:gd name="adj1" fmla="val 44620"/>
              <a:gd name="adj2" fmla="val 14535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右箭头 10"/>
          <p:cNvSpPr/>
          <p:nvPr/>
        </p:nvSpPr>
        <p:spPr>
          <a:xfrm>
            <a:off x="4499992" y="630932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30324"/>
            <a:ext cx="8540750" cy="821913"/>
          </a:xfrm>
        </p:spPr>
        <p:txBody>
          <a:bodyPr>
            <a:normAutofit fontScale="90000"/>
          </a:bodyPr>
          <a:lstStyle/>
          <a:p>
            <a:r>
              <a:rPr lang="en-US" altLang="zh-CN" dirty="0"/>
              <a:t>3.6.2</a:t>
            </a:r>
            <a:r>
              <a:rPr lang="zh-CN" altLang="en-US" dirty="0"/>
              <a:t>数据规约</a:t>
            </a:r>
            <a:r>
              <a:rPr lang="en-US" altLang="zh-CN" dirty="0"/>
              <a:t/>
            </a:r>
            <a:br>
              <a:rPr lang="en-US" altLang="zh-CN" dirty="0"/>
            </a:br>
            <a:r>
              <a:rPr lang="zh-CN" altLang="en-US" sz="2700" dirty="0"/>
              <a:t>在不影响数据的完整性和数据分析结果的正确性的前提下，</a:t>
            </a:r>
            <a:r>
              <a:rPr lang="zh-CN" altLang="en-US" sz="2700" b="1" u="sng" dirty="0">
                <a:solidFill>
                  <a:srgbClr val="FF0000"/>
                </a:solidFill>
              </a:rPr>
              <a:t>通过减少数据规模的方法</a:t>
            </a:r>
            <a:r>
              <a:rPr lang="zh-CN" altLang="en-US" sz="2700" dirty="0"/>
              <a:t>达到提升分析的效果和目的。</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839218346"/>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2.6</a:t>
            </a:r>
            <a:r>
              <a:rPr lang="zh-CN" altLang="en-US" dirty="0"/>
              <a:t>其他预处理方法</a:t>
            </a:r>
          </a:p>
          <a:p>
            <a:endParaRPr lang="zh-CN" altLang="en-US" dirty="0"/>
          </a:p>
        </p:txBody>
      </p:sp>
      <p:sp>
        <p:nvSpPr>
          <p:cNvPr id="10" name="矩形 9"/>
          <p:cNvSpPr/>
          <p:nvPr/>
        </p:nvSpPr>
        <p:spPr>
          <a:xfrm>
            <a:off x="323528" y="5949280"/>
            <a:ext cx="8618549" cy="769441"/>
          </a:xfrm>
          <a:prstGeom prst="rect">
            <a:avLst/>
          </a:prstGeom>
          <a:ln>
            <a:solidFill>
              <a:srgbClr val="FF0000"/>
            </a:solidFill>
          </a:ln>
        </p:spPr>
        <p:txBody>
          <a:bodyPr wrap="square">
            <a:spAutoFit/>
          </a:bodyPr>
          <a:lstStyle/>
          <a:p>
            <a:r>
              <a:rPr lang="zh-CN" altLang="en-US" sz="2000" b="1" dirty="0">
                <a:solidFill>
                  <a:srgbClr val="FF0000"/>
                </a:solidFill>
              </a:rPr>
              <a:t>用于数据归约的计算时间</a:t>
            </a:r>
            <a:r>
              <a:rPr lang="zh-CN" altLang="en-US" sz="2400" b="1" dirty="0">
                <a:solidFill>
                  <a:srgbClr val="FF0000"/>
                </a:solidFill>
              </a:rPr>
              <a:t>不应当超过或“抵消”</a:t>
            </a:r>
            <a:r>
              <a:rPr lang="zh-CN" altLang="en-US" sz="2000" b="1" dirty="0">
                <a:solidFill>
                  <a:srgbClr val="FF0000"/>
                </a:solidFill>
              </a:rPr>
              <a:t>对归约数据挖掘节省的时间</a:t>
            </a:r>
            <a:endParaRPr lang="en-US" sz="2000" b="1" dirty="0">
              <a:solidFill>
                <a:srgbClr val="FF0000"/>
              </a:solidFill>
            </a:endParaRPr>
          </a:p>
        </p:txBody>
      </p:sp>
      <p:sp>
        <p:nvSpPr>
          <p:cNvPr id="3" name="矩形 2"/>
          <p:cNvSpPr/>
          <p:nvPr/>
        </p:nvSpPr>
        <p:spPr>
          <a:xfrm>
            <a:off x="755576" y="3226818"/>
            <a:ext cx="3460374" cy="1200329"/>
          </a:xfrm>
          <a:prstGeom prst="rect">
            <a:avLst/>
          </a:prstGeom>
          <a:ln>
            <a:solidFill>
              <a:srgbClr val="FF0000"/>
            </a:solidFill>
          </a:ln>
        </p:spPr>
        <p:txBody>
          <a:bodyPr wrap="square">
            <a:spAutoFit/>
          </a:bodyPr>
          <a:lstStyle/>
          <a:p>
            <a:r>
              <a:rPr lang="zh-CN" altLang="en-US" dirty="0"/>
              <a:t>数据立方体是一类多维矩阵，让用户从多个角度探索和分析数据集，通常是一次同时考虑三个因素（维度）</a:t>
            </a:r>
          </a:p>
        </p:txBody>
      </p:sp>
      <p:sp>
        <p:nvSpPr>
          <p:cNvPr id="5" name="矩形 4"/>
          <p:cNvSpPr/>
          <p:nvPr/>
        </p:nvSpPr>
        <p:spPr>
          <a:xfrm>
            <a:off x="683568" y="4591457"/>
            <a:ext cx="3816424" cy="923330"/>
          </a:xfrm>
          <a:prstGeom prst="rect">
            <a:avLst/>
          </a:prstGeom>
          <a:ln>
            <a:solidFill>
              <a:srgbClr val="FF0000"/>
            </a:solidFill>
          </a:ln>
        </p:spPr>
        <p:txBody>
          <a:bodyPr wrap="square">
            <a:spAutoFit/>
          </a:bodyPr>
          <a:lstStyle/>
          <a:p>
            <a:r>
              <a:rPr lang="zh-CN" altLang="en-US" dirty="0"/>
              <a:t>大多数</a:t>
            </a:r>
            <a:r>
              <a:rPr lang="zh-CN" altLang="en-US" dirty="0">
                <a:hlinkClick r:id="rId7" tooltip="在线分析处理"/>
              </a:rPr>
              <a:t>在线分析处理</a:t>
            </a:r>
            <a:r>
              <a:rPr lang="zh-CN" altLang="en-US" dirty="0"/>
              <a:t>（ </a:t>
            </a:r>
            <a:r>
              <a:rPr lang="en-US" altLang="zh-CN" dirty="0"/>
              <a:t>OLAP</a:t>
            </a:r>
            <a:r>
              <a:rPr lang="zh-CN" altLang="en-US" dirty="0"/>
              <a:t>）系统能用很多个维度构建数据立方体。</a:t>
            </a:r>
            <a:endParaRPr lang="en-US" altLang="zh-CN" dirty="0"/>
          </a:p>
          <a:p>
            <a:r>
              <a:rPr lang="zh-CN" altLang="en-US" dirty="0"/>
              <a:t>如微软的工具允许维度数高达</a:t>
            </a:r>
            <a:r>
              <a:rPr lang="en-US" altLang="zh-CN" dirty="0"/>
              <a:t>64</a:t>
            </a:r>
            <a:r>
              <a:rPr lang="zh-CN" altLang="en-US" dirty="0"/>
              <a:t>个。</a:t>
            </a:r>
          </a:p>
        </p:txBody>
      </p:sp>
    </p:spTree>
    <p:extLst>
      <p:ext uri="{BB962C8B-B14F-4D97-AF65-F5344CB8AC3E}">
        <p14:creationId xmlns:p14="http://schemas.microsoft.com/office/powerpoint/2010/main" val="823361029"/>
      </p:ext>
    </p:extLst>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30324"/>
            <a:ext cx="8540750" cy="1138436"/>
          </a:xfrm>
        </p:spPr>
        <p:txBody>
          <a:bodyPr>
            <a:normAutofit/>
          </a:bodyPr>
          <a:lstStyle/>
          <a:p>
            <a:pPr lvl="0"/>
            <a:r>
              <a:rPr lang="en-US" altLang="zh-CN" dirty="0"/>
              <a:t>3.6.2</a:t>
            </a:r>
            <a:r>
              <a:rPr lang="zh-CN" altLang="en-US" dirty="0"/>
              <a:t>数据规约</a:t>
            </a:r>
            <a:r>
              <a:rPr lang="en-US" altLang="zh-CN" dirty="0"/>
              <a:t/>
            </a:r>
            <a:br>
              <a:rPr lang="en-US" altLang="zh-CN" dirty="0"/>
            </a:br>
            <a:r>
              <a:rPr lang="en-US" altLang="zh-CN" dirty="0"/>
              <a:t>   </a:t>
            </a:r>
            <a:r>
              <a:rPr lang="zh-CN" altLang="en-US" sz="2800" dirty="0"/>
              <a:t>属性子集选择的方法</a:t>
            </a:r>
            <a:endParaRPr lang="en-US" sz="2800" dirty="0"/>
          </a:p>
        </p:txBody>
      </p:sp>
      <p:sp>
        <p:nvSpPr>
          <p:cNvPr id="4" name="文本占位符 3"/>
          <p:cNvSpPr>
            <a:spLocks noGrp="1"/>
          </p:cNvSpPr>
          <p:nvPr>
            <p:ph type="body" sz="quarter" idx="14"/>
          </p:nvPr>
        </p:nvSpPr>
        <p:spPr/>
        <p:txBody>
          <a:bodyPr>
            <a:normAutofit lnSpcReduction="10000"/>
          </a:bodyPr>
          <a:lstStyle/>
          <a:p>
            <a:r>
              <a:rPr lang="en-US" altLang="zh-CN" dirty="0"/>
              <a:t>2.6</a:t>
            </a:r>
            <a:r>
              <a:rPr lang="zh-CN" altLang="en-US" dirty="0"/>
              <a:t>其他预处理方法</a:t>
            </a:r>
          </a:p>
          <a:p>
            <a:endParaRPr lang="zh-CN" altLang="en-US" dirty="0"/>
          </a:p>
        </p:txBody>
      </p:sp>
      <p:sp>
        <p:nvSpPr>
          <p:cNvPr id="3" name="内容占位符 2"/>
          <p:cNvSpPr>
            <a:spLocks noGrp="1"/>
          </p:cNvSpPr>
          <p:nvPr>
            <p:ph idx="1"/>
          </p:nvPr>
        </p:nvSpPr>
        <p:spPr>
          <a:xfrm>
            <a:off x="611560" y="1268760"/>
            <a:ext cx="8153400" cy="5589240"/>
          </a:xfrm>
        </p:spPr>
        <p:txBody>
          <a:bodyPr>
            <a:normAutofit fontScale="92500" lnSpcReduction="10000"/>
          </a:bodyPr>
          <a:lstStyle/>
          <a:p>
            <a:pPr>
              <a:lnSpc>
                <a:spcPct val="120000"/>
              </a:lnSpc>
            </a:pPr>
            <a:r>
              <a:rPr lang="zh-CN" altLang="en-US" dirty="0"/>
              <a:t>①</a:t>
            </a:r>
            <a:r>
              <a:rPr lang="zh-CN" altLang="en-US" b="1" u="sng" dirty="0"/>
              <a:t>逐步向前选择</a:t>
            </a:r>
            <a:r>
              <a:rPr lang="zh-CN" altLang="en-US" dirty="0"/>
              <a:t>：该过程</a:t>
            </a:r>
            <a:r>
              <a:rPr lang="zh-CN" altLang="en-US" b="1" u="sng" dirty="0"/>
              <a:t>由空属性集作为归约集开始</a:t>
            </a:r>
            <a:r>
              <a:rPr lang="zh-CN" altLang="en-US" dirty="0"/>
              <a:t>，确定原属性集中最好的属性，并将它添加到归约集中。在其后的每一次</a:t>
            </a:r>
            <a:r>
              <a:rPr lang="zh-CN" altLang="en-US" b="1" dirty="0"/>
              <a:t>迭代步</a:t>
            </a:r>
            <a:r>
              <a:rPr lang="zh-CN" altLang="en-US" dirty="0"/>
              <a:t>，将</a:t>
            </a:r>
            <a:r>
              <a:rPr lang="zh-CN" altLang="en-US" b="1" dirty="0"/>
              <a:t>剩下的原属性集中</a:t>
            </a:r>
            <a:r>
              <a:rPr lang="zh-CN" altLang="en-US" b="1" u="sng" dirty="0">
                <a:solidFill>
                  <a:srgbClr val="FF0000"/>
                </a:solidFill>
              </a:rPr>
              <a:t>最好的属性添加到该集合中</a:t>
            </a:r>
            <a:r>
              <a:rPr lang="zh-CN" altLang="en-US" dirty="0"/>
              <a:t>。</a:t>
            </a:r>
            <a:r>
              <a:rPr lang="en-US" altLang="zh-CN" dirty="0"/>
              <a:t>(</a:t>
            </a:r>
            <a:r>
              <a:rPr lang="en-US" altLang="zh-CN" dirty="0">
                <a:solidFill>
                  <a:srgbClr val="FF0000"/>
                </a:solidFill>
              </a:rPr>
              <a:t>Greedy </a:t>
            </a:r>
            <a:r>
              <a:rPr lang="zh-CN" altLang="en-US" dirty="0">
                <a:solidFill>
                  <a:srgbClr val="FF0000"/>
                </a:solidFill>
              </a:rPr>
              <a:t>贪婪算法思路</a:t>
            </a:r>
            <a:r>
              <a:rPr lang="en-US" altLang="zh-CN" dirty="0"/>
              <a:t>)</a:t>
            </a:r>
          </a:p>
          <a:p>
            <a:pPr>
              <a:lnSpc>
                <a:spcPct val="110000"/>
              </a:lnSpc>
            </a:pPr>
            <a:r>
              <a:rPr lang="zh-CN" altLang="en-US" dirty="0"/>
              <a:t>②</a:t>
            </a:r>
            <a:r>
              <a:rPr lang="zh-CN" altLang="en-US" b="1" u="sng" dirty="0"/>
              <a:t>逐步向后删除</a:t>
            </a:r>
            <a:r>
              <a:rPr lang="zh-CN" altLang="en-US" dirty="0"/>
              <a:t>：该过程</a:t>
            </a:r>
            <a:r>
              <a:rPr lang="zh-CN" altLang="en-US" b="1" u="sng" dirty="0"/>
              <a:t>由整个属性集开始</a:t>
            </a:r>
            <a:r>
              <a:rPr lang="zh-CN" altLang="en-US" dirty="0"/>
              <a:t>。在每一步，</a:t>
            </a:r>
            <a:r>
              <a:rPr lang="zh-CN" altLang="en-US" u="sng" dirty="0">
                <a:solidFill>
                  <a:srgbClr val="FF0000"/>
                </a:solidFill>
              </a:rPr>
              <a:t>删除尚在属性集中最差的属性</a:t>
            </a:r>
            <a:r>
              <a:rPr lang="zh-CN" altLang="en-US" dirty="0"/>
              <a:t>。</a:t>
            </a:r>
            <a:endParaRPr lang="en-US" altLang="zh-CN" dirty="0"/>
          </a:p>
          <a:p>
            <a:pPr>
              <a:lnSpc>
                <a:spcPct val="110000"/>
              </a:lnSpc>
            </a:pPr>
            <a:r>
              <a:rPr lang="zh-CN" altLang="en-US" dirty="0"/>
              <a:t>③向前选择和向后删除的</a:t>
            </a:r>
            <a:r>
              <a:rPr lang="zh-CN" altLang="en-US" b="1" u="sng" dirty="0"/>
              <a:t>结合</a:t>
            </a:r>
            <a:r>
              <a:rPr lang="zh-CN" altLang="en-US" b="1" dirty="0"/>
              <a:t>。</a:t>
            </a:r>
            <a:endParaRPr lang="en-US" altLang="zh-CN" b="1" dirty="0"/>
          </a:p>
          <a:p>
            <a:pPr>
              <a:lnSpc>
                <a:spcPct val="110000"/>
              </a:lnSpc>
            </a:pPr>
            <a:r>
              <a:rPr lang="zh-CN" altLang="en-US" dirty="0"/>
              <a:t>④</a:t>
            </a:r>
            <a:r>
              <a:rPr lang="zh-CN" altLang="en-US" b="1" dirty="0"/>
              <a:t>决策树归纳</a:t>
            </a:r>
            <a:r>
              <a:rPr lang="zh-CN" altLang="en-US" dirty="0"/>
              <a:t>：决策树算法，如</a:t>
            </a:r>
            <a:r>
              <a:rPr lang="en-US" altLang="zh-CN" dirty="0"/>
              <a:t>ID3</a:t>
            </a:r>
            <a:r>
              <a:rPr lang="zh-CN" altLang="en-US" dirty="0"/>
              <a:t>、</a:t>
            </a:r>
            <a:r>
              <a:rPr lang="en-US" altLang="zh-CN" dirty="0"/>
              <a:t>C4.5</a:t>
            </a:r>
            <a:r>
              <a:rPr lang="zh-CN" altLang="en-US" dirty="0"/>
              <a:t>和</a:t>
            </a:r>
            <a:r>
              <a:rPr lang="en-US" altLang="zh-CN" dirty="0"/>
              <a:t>CART</a:t>
            </a:r>
            <a:r>
              <a:rPr lang="zh-CN" altLang="en-US" b="1" u="sng" dirty="0"/>
              <a:t>最初是用于分类的</a:t>
            </a:r>
            <a:r>
              <a:rPr lang="zh-CN" altLang="en-US" dirty="0"/>
              <a:t>。决策树归纳构造一个类似于流程图的结构，其中</a:t>
            </a:r>
            <a:endParaRPr lang="en-US" altLang="zh-CN" dirty="0"/>
          </a:p>
          <a:p>
            <a:pPr marL="0" indent="0">
              <a:lnSpc>
                <a:spcPct val="110000"/>
              </a:lnSpc>
              <a:buNone/>
            </a:pPr>
            <a:r>
              <a:rPr lang="en-US" altLang="zh-CN" b="1" dirty="0"/>
              <a:t>        </a:t>
            </a:r>
            <a:r>
              <a:rPr lang="zh-CN" altLang="en-US" b="1" dirty="0"/>
              <a:t>每个内部（非树叶）节点表示一个属性的测试</a:t>
            </a:r>
            <a:r>
              <a:rPr lang="zh-CN" altLang="en-US" dirty="0"/>
              <a:t>，</a:t>
            </a:r>
            <a:endParaRPr lang="en-US" altLang="zh-CN" dirty="0"/>
          </a:p>
          <a:p>
            <a:pPr marL="0" indent="0">
              <a:buNone/>
            </a:pPr>
            <a:r>
              <a:rPr lang="en-US" altLang="zh-CN" b="1" dirty="0"/>
              <a:t>        </a:t>
            </a:r>
            <a:r>
              <a:rPr lang="zh-CN" altLang="en-US" b="1" dirty="0"/>
              <a:t>每个分枝对应于测试的一个输出</a:t>
            </a:r>
            <a:r>
              <a:rPr lang="zh-CN" altLang="en-US" dirty="0"/>
              <a:t>；</a:t>
            </a:r>
            <a:endParaRPr lang="en-US" altLang="zh-CN" dirty="0"/>
          </a:p>
          <a:p>
            <a:pPr marL="0" indent="0">
              <a:buNone/>
            </a:pPr>
            <a:r>
              <a:rPr lang="en-US" altLang="zh-CN" dirty="0"/>
              <a:t>        </a:t>
            </a:r>
            <a:r>
              <a:rPr lang="zh-CN" altLang="en-US" b="1" dirty="0"/>
              <a:t>每个外部（树叶）节点表示一个类预测</a:t>
            </a:r>
            <a:r>
              <a:rPr lang="zh-CN" altLang="en-US" dirty="0"/>
              <a:t>。在</a:t>
            </a:r>
            <a:r>
              <a:rPr lang="zh-CN" altLang="en-US" b="1" u="sng" dirty="0"/>
              <a:t>每个节点，算法选择最好的属性</a:t>
            </a:r>
            <a:r>
              <a:rPr lang="zh-CN" altLang="en-US" dirty="0"/>
              <a:t>，将数据划分成类。</a:t>
            </a:r>
            <a:endParaRPr lang="en-US" dirty="0"/>
          </a:p>
        </p:txBody>
      </p:sp>
    </p:spTree>
    <p:extLst>
      <p:ext uri="{BB962C8B-B14F-4D97-AF65-F5344CB8AC3E}">
        <p14:creationId xmlns:p14="http://schemas.microsoft.com/office/powerpoint/2010/main" val="2574834440"/>
      </p:ext>
    </p:extLst>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a:t>
            </a:r>
            <a:r>
              <a:rPr lang="zh-CN" altLang="en-US" dirty="0"/>
              <a:t>数据标注</a:t>
            </a:r>
          </a:p>
        </p:txBody>
      </p:sp>
      <p:sp>
        <p:nvSpPr>
          <p:cNvPr id="3" name="内容占位符 2"/>
          <p:cNvSpPr>
            <a:spLocks noGrp="1"/>
          </p:cNvSpPr>
          <p:nvPr>
            <p:ph idx="1"/>
          </p:nvPr>
        </p:nvSpPr>
        <p:spPr>
          <a:xfrm>
            <a:off x="539552" y="1214422"/>
            <a:ext cx="8153400" cy="4762910"/>
          </a:xfrm>
        </p:spPr>
        <p:txBody>
          <a:bodyPr>
            <a:normAutofit fontScale="92500" lnSpcReduction="10000"/>
          </a:bodyPr>
          <a:lstStyle/>
          <a:p>
            <a:pPr marL="0" indent="0">
              <a:lnSpc>
                <a:spcPct val="110000"/>
              </a:lnSpc>
              <a:buNone/>
            </a:pPr>
            <a:r>
              <a:rPr lang="zh-CN" altLang="en-US" dirty="0"/>
              <a:t>按标注活动的自动化程度，数据标注可以分为</a:t>
            </a:r>
            <a:r>
              <a:rPr lang="zh-CN" altLang="en-US" b="1" u="sng" dirty="0"/>
              <a:t>手工标注</a:t>
            </a:r>
            <a:r>
              <a:rPr lang="zh-CN" altLang="en-US" b="1" dirty="0"/>
              <a:t>（</a:t>
            </a:r>
            <a:r>
              <a:rPr lang="en-US" altLang="zh-CN" b="1" dirty="0" err="1"/>
              <a:t>ImageNet</a:t>
            </a:r>
            <a:r>
              <a:rPr lang="zh-CN" altLang="en-US" b="1" dirty="0"/>
              <a:t>）</a:t>
            </a:r>
            <a:r>
              <a:rPr lang="zh-CN" altLang="en-US" dirty="0"/>
              <a:t>、</a:t>
            </a:r>
            <a:r>
              <a:rPr lang="zh-CN" altLang="en-US" b="1" u="sng" dirty="0"/>
              <a:t>自动化标注</a:t>
            </a:r>
            <a:r>
              <a:rPr lang="zh-CN" altLang="en-US" dirty="0"/>
              <a:t>和 </a:t>
            </a:r>
            <a:r>
              <a:rPr lang="zh-CN" altLang="en-US" b="1" u="sng" dirty="0"/>
              <a:t>半自动化</a:t>
            </a:r>
            <a:r>
              <a:rPr lang="en-US" altLang="zh-CN" dirty="0"/>
              <a:t>(</a:t>
            </a:r>
            <a:r>
              <a:rPr lang="zh-CN" altLang="en-US" dirty="0"/>
              <a:t>服务器端算法</a:t>
            </a:r>
            <a:r>
              <a:rPr lang="en-US" altLang="zh-CN" dirty="0"/>
              <a:t>+</a:t>
            </a:r>
            <a:r>
              <a:rPr lang="zh-CN" altLang="en-US" dirty="0"/>
              <a:t>客户端人工， 如高德地图事故标注</a:t>
            </a:r>
            <a:r>
              <a:rPr lang="en-US" altLang="zh-CN" dirty="0"/>
              <a:t>)</a:t>
            </a:r>
            <a:r>
              <a:rPr lang="zh-CN" altLang="en-US" dirty="0"/>
              <a:t>标注。</a:t>
            </a:r>
            <a:endParaRPr lang="en-US" altLang="zh-CN" dirty="0"/>
          </a:p>
          <a:p>
            <a:pPr marL="0" indent="0">
              <a:buNone/>
            </a:pPr>
            <a:endParaRPr lang="en-US" altLang="zh-CN" dirty="0"/>
          </a:p>
          <a:p>
            <a:pPr marL="0" indent="0">
              <a:lnSpc>
                <a:spcPct val="110000"/>
              </a:lnSpc>
              <a:buNone/>
            </a:pPr>
            <a:r>
              <a:rPr lang="zh-CN" altLang="en-US" sz="2600" b="1" dirty="0"/>
              <a:t>从</a:t>
            </a:r>
            <a:r>
              <a:rPr lang="zh-CN" altLang="en-US" sz="2600" b="1" u="sng" dirty="0">
                <a:solidFill>
                  <a:srgbClr val="FF0000"/>
                </a:solidFill>
              </a:rPr>
              <a:t>标注的实现层次</a:t>
            </a:r>
            <a:r>
              <a:rPr lang="zh-CN" altLang="en-US" sz="2600" b="1" dirty="0"/>
              <a:t>看，数据标注可以分为：</a:t>
            </a:r>
            <a:endParaRPr lang="en-US" altLang="zh-CN" sz="2600" b="1" dirty="0"/>
          </a:p>
          <a:p>
            <a:pPr>
              <a:lnSpc>
                <a:spcPct val="110000"/>
              </a:lnSpc>
            </a:pPr>
            <a:r>
              <a:rPr lang="zh-CN" altLang="en-US" b="1" u="sng" dirty="0">
                <a:solidFill>
                  <a:srgbClr val="FF0000"/>
                </a:solidFill>
              </a:rPr>
              <a:t>语法标注</a:t>
            </a:r>
            <a:r>
              <a:rPr lang="zh-CN" altLang="en-US" b="1" dirty="0"/>
              <a:t>：采用语法层次上的数据计算技术，对文字、图片、语音、视频等目标数据给出语法层次的标注信息。</a:t>
            </a:r>
            <a:endParaRPr lang="en-US" altLang="zh-CN" b="1" dirty="0"/>
          </a:p>
          <a:p>
            <a:pPr marL="0" indent="0">
              <a:lnSpc>
                <a:spcPct val="110000"/>
              </a:lnSpc>
              <a:buNone/>
            </a:pPr>
            <a:r>
              <a:rPr lang="zh-CN" altLang="en-US" b="1" dirty="0"/>
              <a:t>    如，标出图像数据的颜色、纹理等。</a:t>
            </a:r>
            <a:endParaRPr lang="en-US" altLang="zh-CN" b="1" dirty="0"/>
          </a:p>
          <a:p>
            <a:endParaRPr lang="en-US" altLang="zh-CN" b="1" dirty="0"/>
          </a:p>
          <a:p>
            <a:r>
              <a:rPr lang="zh-CN" altLang="en-US" b="1" u="sng" dirty="0">
                <a:solidFill>
                  <a:srgbClr val="FF0000"/>
                </a:solidFill>
              </a:rPr>
              <a:t>语义标注</a:t>
            </a:r>
            <a:r>
              <a:rPr lang="zh-CN" altLang="en-US" b="1" dirty="0"/>
              <a:t>：从语义层次上标注。</a:t>
            </a:r>
            <a:endParaRPr lang="en-US" altLang="zh-CN" b="1" dirty="0"/>
          </a:p>
          <a:p>
            <a:pPr marL="0" indent="0">
              <a:buNone/>
            </a:pPr>
            <a:r>
              <a:rPr lang="en-US" altLang="zh-CN" b="1" dirty="0"/>
              <a:t>    </a:t>
            </a:r>
            <a:r>
              <a:rPr lang="zh-CN" altLang="en-US" b="1" dirty="0"/>
              <a:t>如，视频的</a:t>
            </a:r>
            <a:r>
              <a:rPr lang="en-US" altLang="zh-CN" b="1" dirty="0"/>
              <a:t>tag</a:t>
            </a:r>
            <a:r>
              <a:rPr lang="zh-CN" altLang="en-US" b="1" dirty="0"/>
              <a:t>。</a:t>
            </a: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2.6</a:t>
            </a:r>
            <a:r>
              <a:rPr lang="zh-CN" altLang="en-US" dirty="0"/>
              <a:t>其他预处理方法</a:t>
            </a:r>
          </a:p>
          <a:p>
            <a:endParaRPr lang="zh-CN" altLang="en-US" dirty="0"/>
          </a:p>
        </p:txBody>
      </p:sp>
    </p:spTree>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a:t>
            </a:r>
            <a:r>
              <a:rPr lang="zh-CN" altLang="en-US" dirty="0"/>
              <a:t>数据标注 </a:t>
            </a:r>
            <a:r>
              <a:rPr lang="en-US" altLang="zh-CN" dirty="0"/>
              <a:t>– </a:t>
            </a:r>
            <a:r>
              <a:rPr lang="zh-CN" altLang="en-US" dirty="0"/>
              <a:t>例子</a:t>
            </a:r>
            <a:endParaRPr lang="en-US" dirty="0"/>
          </a:p>
        </p:txBody>
      </p:sp>
      <p:sp>
        <p:nvSpPr>
          <p:cNvPr id="3" name="内容占位符 2"/>
          <p:cNvSpPr>
            <a:spLocks noGrp="1"/>
          </p:cNvSpPr>
          <p:nvPr>
            <p:ph idx="1"/>
          </p:nvPr>
        </p:nvSpPr>
        <p:spPr>
          <a:xfrm>
            <a:off x="574248" y="1032535"/>
            <a:ext cx="8153400" cy="4762910"/>
          </a:xfrm>
        </p:spPr>
        <p:txBody>
          <a:bodyPr/>
          <a:lstStyle/>
          <a:p>
            <a:r>
              <a:rPr lang="en-US" altLang="zh-CN" dirty="0" err="1"/>
              <a:t>imageNet</a:t>
            </a:r>
            <a:r>
              <a:rPr lang="en-US" altLang="zh-CN" dirty="0"/>
              <a:t>   </a:t>
            </a:r>
            <a:r>
              <a:rPr lang="en-US" dirty="0">
                <a:hlinkClick r:id="rId2"/>
              </a:rPr>
              <a:t>http://www.image-net.org/</a:t>
            </a:r>
            <a:endParaRPr lang="en-US" dirty="0"/>
          </a:p>
          <a:p>
            <a:r>
              <a:rPr lang="en-US" altLang="zh-CN" dirty="0" err="1"/>
              <a:t>ImageNet</a:t>
            </a:r>
            <a:r>
              <a:rPr lang="en-US" altLang="zh-CN" dirty="0"/>
              <a:t> </a:t>
            </a:r>
            <a:r>
              <a:rPr lang="zh-CN" altLang="en-US" dirty="0"/>
              <a:t>是一个计算机视觉系统识别项目， 是</a:t>
            </a:r>
            <a:r>
              <a:rPr lang="zh-CN" altLang="en-US" b="1" dirty="0"/>
              <a:t>目前世界上图像识别最大的数据库</a:t>
            </a:r>
            <a:r>
              <a:rPr lang="zh-CN" altLang="en-US" dirty="0"/>
              <a:t>。是美国斯坦福的计算机科学家，模拟人类的识别系统建立的。</a:t>
            </a:r>
            <a:endParaRPr lang="en-US" altLang="zh-CN" dirty="0"/>
          </a:p>
          <a:p>
            <a:r>
              <a:rPr lang="zh-CN" altLang="en-US" dirty="0"/>
              <a:t>该图片数据库是通过 </a:t>
            </a:r>
            <a:r>
              <a:rPr lang="en-US" b="1" dirty="0"/>
              <a:t>Amazon </a:t>
            </a:r>
            <a:r>
              <a:rPr lang="en-US" b="1" dirty="0" err="1"/>
              <a:t>Mturk</a:t>
            </a:r>
            <a:r>
              <a:rPr lang="en-US" b="1" dirty="0"/>
              <a:t> </a:t>
            </a:r>
            <a:r>
              <a:rPr lang="zh-CN" altLang="en-US" b="1" dirty="0"/>
              <a:t>的</a:t>
            </a:r>
            <a:r>
              <a:rPr lang="zh-CN" altLang="en-US" b="1" dirty="0">
                <a:solidFill>
                  <a:srgbClr val="FF0000"/>
                </a:solidFill>
              </a:rPr>
              <a:t>众包平台</a:t>
            </a:r>
            <a:r>
              <a:rPr lang="zh-CN" altLang="en-US" dirty="0"/>
              <a:t>完成的</a:t>
            </a:r>
            <a:r>
              <a:rPr lang="en-US" altLang="zh-CN" dirty="0"/>
              <a:t> </a:t>
            </a:r>
            <a:endParaRPr lang="en-US" dirty="0"/>
          </a:p>
          <a:p>
            <a:endParaRPr lang="en-US" dirty="0"/>
          </a:p>
        </p:txBody>
      </p:sp>
      <p:sp>
        <p:nvSpPr>
          <p:cNvPr id="4" name="文本占位符 3"/>
          <p:cNvSpPr>
            <a:spLocks noGrp="1"/>
          </p:cNvSpPr>
          <p:nvPr>
            <p:ph type="body" sz="quarter" idx="14"/>
          </p:nvPr>
        </p:nvSpPr>
        <p:spPr/>
        <p:txBody>
          <a:bodyPr>
            <a:normAutofit lnSpcReduction="1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984" y="237404"/>
            <a:ext cx="3528392" cy="486134"/>
          </a:xfrm>
          <a:prstGeom prst="rect">
            <a:avLst/>
          </a:prstGeom>
        </p:spPr>
      </p:pic>
      <p:pic>
        <p:nvPicPr>
          <p:cNvPr id="10" name="图片 9"/>
          <p:cNvPicPr>
            <a:picLocks noChangeAspect="1"/>
          </p:cNvPicPr>
          <p:nvPr/>
        </p:nvPicPr>
        <p:blipFill>
          <a:blip r:embed="rId4"/>
          <a:stretch>
            <a:fillRect/>
          </a:stretch>
        </p:blipFill>
        <p:spPr>
          <a:xfrm>
            <a:off x="1475656" y="3306662"/>
            <a:ext cx="5426550" cy="2408378"/>
          </a:xfrm>
          <a:prstGeom prst="rect">
            <a:avLst/>
          </a:prstGeom>
        </p:spPr>
      </p:pic>
      <p:sp>
        <p:nvSpPr>
          <p:cNvPr id="6" name="矩形 5"/>
          <p:cNvSpPr/>
          <p:nvPr/>
        </p:nvSpPr>
        <p:spPr>
          <a:xfrm>
            <a:off x="1158560" y="6047463"/>
            <a:ext cx="6984776" cy="646331"/>
          </a:xfrm>
          <a:prstGeom prst="rect">
            <a:avLst/>
          </a:prstGeom>
          <a:ln>
            <a:solidFill>
              <a:srgbClr val="FF0000"/>
            </a:solidFill>
          </a:ln>
        </p:spPr>
        <p:txBody>
          <a:bodyPr wrap="square">
            <a:spAutoFit/>
          </a:bodyPr>
          <a:lstStyle/>
          <a:p>
            <a:r>
              <a:rPr lang="en-US" altLang="zh-CN" dirty="0" err="1">
                <a:hlinkClick r:id="rId5"/>
              </a:rPr>
              <a:t>ImageNet</a:t>
            </a:r>
            <a:r>
              <a:rPr lang="en-US" altLang="zh-CN" dirty="0">
                <a:hlinkClick r:id="rId5"/>
              </a:rPr>
              <a:t> Challenge on </a:t>
            </a:r>
            <a:r>
              <a:rPr lang="en-US" altLang="zh-CN" dirty="0" err="1">
                <a:hlinkClick r:id="rId5"/>
              </a:rPr>
              <a:t>Kaggle</a:t>
            </a:r>
            <a:r>
              <a:rPr lang="en-US" altLang="zh-CN" dirty="0">
                <a:hlinkClick r:id="rId5"/>
              </a:rPr>
              <a:t>!</a:t>
            </a:r>
            <a:endParaRPr lang="en-US" altLang="zh-CN" dirty="0"/>
          </a:p>
          <a:p>
            <a:r>
              <a:rPr lang="zh-CN" altLang="en-US" dirty="0"/>
              <a:t>https://www.</a:t>
            </a:r>
            <a:r>
              <a:rPr lang="zh-CN" altLang="en-US" dirty="0">
                <a:solidFill>
                  <a:srgbClr val="FF0000"/>
                </a:solidFill>
              </a:rPr>
              <a:t>kaggle</a:t>
            </a:r>
            <a:r>
              <a:rPr lang="zh-CN" altLang="en-US" dirty="0"/>
              <a:t>.com/c/imagenet-object-localization-challenge</a:t>
            </a:r>
          </a:p>
        </p:txBody>
      </p:sp>
    </p:spTree>
    <p:extLst>
      <p:ext uri="{BB962C8B-B14F-4D97-AF65-F5344CB8AC3E}">
        <p14:creationId xmlns:p14="http://schemas.microsoft.com/office/powerpoint/2010/main" val="2281606982"/>
      </p:ext>
    </p:extLst>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a:t>
            </a:r>
            <a:r>
              <a:rPr lang="zh-CN" altLang="en-US" dirty="0"/>
              <a:t>应用案例</a:t>
            </a:r>
          </a:p>
        </p:txBody>
      </p:sp>
      <p:sp>
        <p:nvSpPr>
          <p:cNvPr id="3" name="内容占位符 2"/>
          <p:cNvSpPr>
            <a:spLocks noGrp="1"/>
          </p:cNvSpPr>
          <p:nvPr>
            <p:ph idx="1"/>
          </p:nvPr>
        </p:nvSpPr>
        <p:spPr>
          <a:xfrm>
            <a:off x="571472" y="1214422"/>
            <a:ext cx="8153400" cy="4762910"/>
          </a:xfrm>
        </p:spPr>
        <p:txBody>
          <a:bodyPr/>
          <a:lstStyle/>
          <a:p>
            <a:r>
              <a:rPr lang="en-US" altLang="zh-CN" b="1" dirty="0"/>
              <a:t>【</a:t>
            </a:r>
            <a:r>
              <a:rPr lang="zh-CN" altLang="en-US" b="1" dirty="0"/>
              <a:t>例</a:t>
            </a:r>
            <a:r>
              <a:rPr lang="en-US" altLang="zh-CN" b="1" dirty="0"/>
              <a:t>3</a:t>
            </a:r>
            <a:r>
              <a:rPr lang="en-US" b="1" dirty="0"/>
              <a:t>.1</a:t>
            </a:r>
            <a:r>
              <a:rPr lang="en-US" altLang="zh-CN" b="1" dirty="0"/>
              <a:t>】</a:t>
            </a:r>
            <a:r>
              <a:rPr lang="en-US" b="1" dirty="0"/>
              <a:t> IBM </a:t>
            </a:r>
            <a:r>
              <a:rPr lang="en-US" b="1" dirty="0" err="1"/>
              <a:t>InfoSphere</a:t>
            </a:r>
            <a:r>
              <a:rPr lang="en-US" b="1" dirty="0"/>
              <a:t> </a:t>
            </a:r>
            <a:r>
              <a:rPr lang="en-US" b="1" dirty="0" err="1"/>
              <a:t>DataStage</a:t>
            </a:r>
            <a:endParaRPr lang="en-US" b="1" dirty="0"/>
          </a:p>
          <a:p>
            <a:pPr>
              <a:buNone/>
            </a:pPr>
            <a:endParaRPr lang="zh-CN" altLang="en-US" dirty="0"/>
          </a:p>
        </p:txBody>
      </p:sp>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pic>
        <p:nvPicPr>
          <p:cNvPr id="6" name="图片 5"/>
          <p:cNvPicPr/>
          <p:nvPr/>
        </p:nvPicPr>
        <p:blipFill>
          <a:blip r:embed="rId2"/>
          <a:srcRect/>
          <a:stretch>
            <a:fillRect/>
          </a:stretch>
        </p:blipFill>
        <p:spPr bwMode="auto">
          <a:xfrm>
            <a:off x="1285852" y="1720472"/>
            <a:ext cx="5929354" cy="4383633"/>
          </a:xfrm>
          <a:prstGeom prst="rect">
            <a:avLst/>
          </a:prstGeom>
          <a:noFill/>
          <a:ln w="9525">
            <a:noFill/>
            <a:miter lim="800000"/>
            <a:headEnd/>
            <a:tailEnd/>
          </a:ln>
        </p:spPr>
      </p:pic>
      <p:sp>
        <p:nvSpPr>
          <p:cNvPr id="7" name="TextBox 6"/>
          <p:cNvSpPr txBox="1"/>
          <p:nvPr/>
        </p:nvSpPr>
        <p:spPr>
          <a:xfrm>
            <a:off x="2281337" y="6172550"/>
            <a:ext cx="435771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IBM  Information Server </a:t>
            </a:r>
            <a:r>
              <a:rPr lang="zh-CN" altLang="en-US" dirty="0"/>
              <a:t>体系结构</a:t>
            </a:r>
          </a:p>
        </p:txBody>
      </p:sp>
    </p:spTree>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513061484"/>
              </p:ext>
            </p:extLst>
          </p:nvPr>
        </p:nvGraphicFramePr>
        <p:xfrm>
          <a:off x="500034" y="928670"/>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2070344652"/>
              </p:ext>
            </p:extLst>
          </p:nvPr>
        </p:nvGraphicFramePr>
        <p:xfrm>
          <a:off x="500034" y="928670"/>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3639923827"/>
              </p:ext>
            </p:extLst>
          </p:nvPr>
        </p:nvGraphicFramePr>
        <p:xfrm>
          <a:off x="500034" y="857232"/>
          <a:ext cx="815340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4"/>
          </p:nvPr>
        </p:nvSpPr>
        <p:spPr/>
        <p:txBody>
          <a:bodyPr>
            <a:normAutofit lnSpcReduction="10000"/>
          </a:bodyPr>
          <a:lstStyle/>
          <a:p>
            <a:r>
              <a:rPr lang="en-US" altLang="zh-CN" dirty="0"/>
              <a:t>2.7</a:t>
            </a:r>
            <a:r>
              <a:rPr lang="zh-CN" altLang="en-US" dirty="0"/>
              <a:t>应用案例</a:t>
            </a:r>
          </a:p>
        </p:txBody>
      </p:sp>
    </p:spTree>
  </p:cSld>
  <p:clrMapOvr>
    <a:masterClrMapping/>
  </p:clrMapOvr>
  <p:transition>
    <p:blinds dir="vert"/>
  </p:transition>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11485</TotalTime>
  <Words>6796</Words>
  <Application>Microsoft Office PowerPoint</Application>
  <PresentationFormat>全屏显示(4:3)</PresentationFormat>
  <Paragraphs>747</Paragraphs>
  <Slides>110</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110</vt:i4>
      </vt:variant>
    </vt:vector>
  </HeadingPairs>
  <TitlesOfParts>
    <vt:vector size="125" baseType="lpstr">
      <vt:lpstr>黑体</vt:lpstr>
      <vt:lpstr>华文中宋</vt:lpstr>
      <vt:lpstr>楷体</vt:lpstr>
      <vt:lpstr>宋体</vt:lpstr>
      <vt:lpstr>幼圆</vt:lpstr>
      <vt:lpstr>Arial</vt:lpstr>
      <vt:lpstr>Arial</vt:lpstr>
      <vt:lpstr>Calibri</vt:lpstr>
      <vt:lpstr>Century Gothic</vt:lpstr>
      <vt:lpstr>Times New Roman</vt:lpstr>
      <vt:lpstr>Wingdings</vt:lpstr>
      <vt:lpstr>Wingdings 3</vt:lpstr>
      <vt:lpstr>丝状</vt:lpstr>
      <vt:lpstr>Visio</vt:lpstr>
      <vt:lpstr>文档</vt:lpstr>
      <vt:lpstr>第3章  数据预处理</vt:lpstr>
      <vt:lpstr>内容简介</vt:lpstr>
      <vt:lpstr>目录</vt:lpstr>
      <vt:lpstr>学习目的</vt:lpstr>
      <vt:lpstr>什么是数据预处理？</vt:lpstr>
      <vt:lpstr>数据预处理的主要动机：两点</vt:lpstr>
      <vt:lpstr>数据预处理工作</vt:lpstr>
      <vt:lpstr>目录</vt:lpstr>
      <vt:lpstr>3.1数据质量</vt:lpstr>
      <vt:lpstr>3.1数据质量</vt:lpstr>
      <vt:lpstr>3.1.1统计学规律</vt:lpstr>
      <vt:lpstr>PowerPoint 演示文稿</vt:lpstr>
      <vt:lpstr>Benford's law——数字舞弊识别方法</vt:lpstr>
      <vt:lpstr>3.1.1统计学规律</vt:lpstr>
      <vt:lpstr>3.1.1统计学规律</vt:lpstr>
      <vt:lpstr>3.1.2 语言学规律</vt:lpstr>
      <vt:lpstr>PowerPoint 演示文稿</vt:lpstr>
      <vt:lpstr>3.1.2语言学规律</vt:lpstr>
      <vt:lpstr>3.1.3数据连续性理论</vt:lpstr>
      <vt:lpstr>3.1.3数据连续性理论：碎片数据处理的理论工作基础（人大朝乐门老师2016年首次提出）</vt:lpstr>
      <vt:lpstr>3.1.3数据连续性理论</vt:lpstr>
      <vt:lpstr>3.1.4数据鉴别技术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3.1.5探索性数据分析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3.2数据审计: 发现“问题”数据</vt:lpstr>
      <vt:lpstr>3.2数据审计</vt:lpstr>
      <vt:lpstr>3.2.1预定义审计 当源数据带有自描述性验证规则时，采用预定义审计方法</vt:lpstr>
      <vt:lpstr>3.2.2自定义审计 当来源数据中缺少自描述性规则或自描述性验证规则无法满足数据预处理时。需要自定义规则来判断“问题数据”的存在。</vt:lpstr>
      <vt:lpstr>3.2.2自定义审计</vt:lpstr>
      <vt:lpstr>3.2.2自定义审计</vt:lpstr>
      <vt:lpstr>3.2.3可视化审计</vt:lpstr>
      <vt:lpstr>PowerPoint 演示文稿</vt:lpstr>
      <vt:lpstr>Looking at Data</vt:lpstr>
      <vt:lpstr>目录</vt:lpstr>
      <vt:lpstr>3.3 数据清洗 是指在数据审计的基础上，将“脏数据”（数据审计中发现的问题数据）清洗成“干净数据”的过程。</vt:lpstr>
      <vt:lpstr>3.3.1缺失数据处理</vt:lpstr>
      <vt:lpstr>PowerPoint 演示文稿</vt:lpstr>
      <vt:lpstr>3.3.2缺失数据处理</vt:lpstr>
      <vt:lpstr>3.3.3冗余数据处理 </vt:lpstr>
      <vt:lpstr>冗余数据实例</vt:lpstr>
      <vt:lpstr>3.3.3 冗余数据处理：过滤方法 </vt:lpstr>
      <vt:lpstr>3.3.3冗余数据处理：过滤方法 </vt:lpstr>
      <vt:lpstr>3.3.4 噪声数据处理 噪声：指测量变量中的随机错误或偏差</vt:lpstr>
      <vt:lpstr>3.3.4噪声数据处理：分箱方法</vt:lpstr>
      <vt:lpstr>3.3.4噪声数据处理：分箱方法</vt:lpstr>
      <vt:lpstr>3.3.4 噪声数据处理：聚类方法 通过聚类方法找出离群点/孤立点</vt:lpstr>
      <vt:lpstr>聚类方法：层次的方法（也称系统聚类法）（hierarchical method）</vt:lpstr>
      <vt:lpstr>PowerPoint 演示文稿</vt:lpstr>
      <vt:lpstr>划分方法（Partitioning method）</vt:lpstr>
      <vt:lpstr>PowerPoint 演示文稿</vt:lpstr>
      <vt:lpstr>PowerPoint 演示文稿</vt:lpstr>
      <vt:lpstr>3.3.4 噪声数据处理：回归方法 通过回归分析方法对数据进行平滑处理,识别并去除噪声</vt:lpstr>
      <vt:lpstr>3.3.4 噪声数据处理：关于错误数据和虚假数据</vt:lpstr>
      <vt:lpstr>目录</vt:lpstr>
      <vt:lpstr>3.4 数据变换：变换策略类型</vt:lpstr>
      <vt:lpstr>3.4.1大小变换</vt:lpstr>
      <vt:lpstr>3.4.1大小变换 为消除单位限制，转化为无量纲的纯数值</vt:lpstr>
      <vt:lpstr>3.4.1大小变换 为消除单位限制，转化为无量纲的纯数值</vt:lpstr>
      <vt:lpstr>3.4.1大小变换      并非所有数据标准化的结果都映射到[0,1]区间上，        其中最常见的标准化方法就是Z标准化。</vt:lpstr>
      <vt:lpstr>3.4.1大小变换      并非所有数据标准化的结果都映射到[0,1]区间上，        其中最常见的标准化方法就是Z标准化。</vt:lpstr>
      <vt:lpstr>3.4.2 类型变换</vt:lpstr>
      <vt:lpstr>3.4.2 类型变换</vt:lpstr>
      <vt:lpstr>目录</vt:lpstr>
      <vt:lpstr>3.5 数据集成     对不同的数据源进行集成处理，并在集成后的数据集上进  行数据处理。</vt:lpstr>
      <vt:lpstr>3.5 数据集成</vt:lpstr>
      <vt:lpstr>3.5.1 内容集成例子</vt:lpstr>
      <vt:lpstr>3.5.1 结构集成例子</vt:lpstr>
      <vt:lpstr>3.5.2主要问题</vt:lpstr>
      <vt:lpstr>PowerPoint 演示文稿</vt:lpstr>
      <vt:lpstr>PowerPoint 演示文稿</vt:lpstr>
      <vt:lpstr>目录</vt:lpstr>
      <vt:lpstr>3.6.1数据脱敏 保护主体的信息安全隐患和个人隐私风险 非常重要的课题</vt:lpstr>
      <vt:lpstr>3.6.1数据脱敏 注意：数据脱敏操作不能停留在简单的将敏感信息屏蔽掉或匿名处理。要满足以下三个原则：</vt:lpstr>
      <vt:lpstr>3.6.2数据规约 在不影响数据的完整性和数据分析结果的正确性的前提下，通过减少数据规模的方法达到提升分析的效果和目的。</vt:lpstr>
      <vt:lpstr>3.6.2数据规约 在不影响数据的完整性和数据分析结果的正确性的前提下，通过减少数据规模的方法达到提升分析的效果和目的。</vt:lpstr>
      <vt:lpstr>3.6.2数据规约    属性子集选择的方法</vt:lpstr>
      <vt:lpstr>3.6.3数据标注</vt:lpstr>
      <vt:lpstr>3.6.3数据标注 – 例子</vt:lpstr>
      <vt:lpstr>3.7应用案例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PowerPoint 演示文稿</vt:lpstr>
      <vt:lpstr>Data Cleaning Makes Everything Okay?</vt:lpstr>
      <vt:lpstr>PowerPoint 演示文稿</vt:lpstr>
      <vt:lpstr>PowerPoint 演示文稿</vt:lpstr>
      <vt:lpstr>PowerPoint 演示文稿</vt:lpstr>
    </vt:vector>
  </TitlesOfParts>
  <Company>LENOVO (Beijing) Limited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WanXili</cp:lastModifiedBy>
  <cp:revision>1637</cp:revision>
  <dcterms:created xsi:type="dcterms:W3CDTF">2007-03-02T11:26:21Z</dcterms:created>
  <dcterms:modified xsi:type="dcterms:W3CDTF">2023-03-16T04:44:56Z</dcterms:modified>
</cp:coreProperties>
</file>